
<file path=[Content_Types].xml><?xml version="1.0" encoding="utf-8"?>
<Types xmlns="http://schemas.openxmlformats.org/package/2006/content-types">
  <Default Extension="xml" ContentType="application/xml"/>
  <Default Extension="mov" ContentType="video/unknown"/>
  <Default Extension="jpeg" ContentType="image/jpeg"/>
  <Default Extension="rels" ContentType="application/vnd.openxmlformats-package.relationships+xml"/>
  <Default Extension="mp4" ContentType="video/unknown"/>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Lst>
  <p:sldSz cx="13004800" cy="9753600"/>
  <p:notesSz cx="6858000" cy="9144000"/>
  <p:defaultTextStyle>
    <a:lvl1pPr algn="ctr" defTabSz="584200">
      <a:defRPr sz="3600">
        <a:latin typeface="+mn-lt"/>
        <a:ea typeface="+mn-ea"/>
        <a:cs typeface="+mn-cs"/>
        <a:sym typeface="Helvetica Neue Light"/>
      </a:defRPr>
    </a:lvl1pPr>
    <a:lvl2pPr indent="228600" algn="ctr" defTabSz="584200">
      <a:defRPr sz="3600">
        <a:latin typeface="+mn-lt"/>
        <a:ea typeface="+mn-ea"/>
        <a:cs typeface="+mn-cs"/>
        <a:sym typeface="Helvetica Neue Light"/>
      </a:defRPr>
    </a:lvl2pPr>
    <a:lvl3pPr indent="457200" algn="ctr" defTabSz="584200">
      <a:defRPr sz="3600">
        <a:latin typeface="+mn-lt"/>
        <a:ea typeface="+mn-ea"/>
        <a:cs typeface="+mn-cs"/>
        <a:sym typeface="Helvetica Neue Light"/>
      </a:defRPr>
    </a:lvl3pPr>
    <a:lvl4pPr indent="685800" algn="ctr" defTabSz="584200">
      <a:defRPr sz="3600">
        <a:latin typeface="+mn-lt"/>
        <a:ea typeface="+mn-ea"/>
        <a:cs typeface="+mn-cs"/>
        <a:sym typeface="Helvetica Neue Light"/>
      </a:defRPr>
    </a:lvl4pPr>
    <a:lvl5pPr indent="914400" algn="ctr" defTabSz="584200">
      <a:defRPr sz="3600">
        <a:latin typeface="+mn-lt"/>
        <a:ea typeface="+mn-ea"/>
        <a:cs typeface="+mn-cs"/>
        <a:sym typeface="Helvetica Neue Light"/>
      </a:defRPr>
    </a:lvl5pPr>
    <a:lvl6pPr indent="1143000" algn="ctr" defTabSz="584200">
      <a:defRPr sz="3600">
        <a:latin typeface="+mn-lt"/>
        <a:ea typeface="+mn-ea"/>
        <a:cs typeface="+mn-cs"/>
        <a:sym typeface="Helvetica Neue Light"/>
      </a:defRPr>
    </a:lvl6pPr>
    <a:lvl7pPr indent="1371600" algn="ctr" defTabSz="584200">
      <a:defRPr sz="3600">
        <a:latin typeface="+mn-lt"/>
        <a:ea typeface="+mn-ea"/>
        <a:cs typeface="+mn-cs"/>
        <a:sym typeface="Helvetica Neue Light"/>
      </a:defRPr>
    </a:lvl7pPr>
    <a:lvl8pPr indent="1600200" algn="ctr" defTabSz="584200">
      <a:defRPr sz="3600">
        <a:latin typeface="+mn-lt"/>
        <a:ea typeface="+mn-ea"/>
        <a:cs typeface="+mn-cs"/>
        <a:sym typeface="Helvetica Neue Light"/>
      </a:defRPr>
    </a:lvl8pPr>
    <a:lvl9pPr indent="1828800" algn="ctr" defTabSz="584200">
      <a:defRPr sz="3600">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7" d="100"/>
          <a:sy n="57" d="100"/>
        </p:scale>
        <p:origin x="-1144" y="-9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notesMaster" Target="notesMasters/notesMaster1.xml"/><Relationship Id="rId176" Type="http://schemas.openxmlformats.org/officeDocument/2006/relationships/printerSettings" Target="printerSettings/printerSettings1.bin"/><Relationship Id="rId177" Type="http://schemas.openxmlformats.org/officeDocument/2006/relationships/presProps" Target="presProps.xml"/><Relationship Id="rId178" Type="http://schemas.openxmlformats.org/officeDocument/2006/relationships/viewProps" Target="viewProps.xml"/><Relationship Id="rId179" Type="http://schemas.openxmlformats.org/officeDocument/2006/relationships/theme" Target="theme/theme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9" name="Shape 7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832243729"/>
      </p:ext>
    </p:extLst>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6" name="Shape 6"/>
          <p:cNvSpPr/>
          <p:nvPr/>
        </p:nvSpPr>
        <p:spPr>
          <a:xfrm>
            <a:off x="571500" y="4749800"/>
            <a:ext cx="11868094"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 name="Shape 7"/>
          <p:cNvSpPr>
            <a:spLocks noGrp="1"/>
          </p:cNvSpPr>
          <p:nvPr>
            <p:ph type="title"/>
          </p:nvPr>
        </p:nvSpPr>
        <p:spPr>
          <a:xfrm>
            <a:off x="571500" y="1320800"/>
            <a:ext cx="11861800" cy="3175000"/>
          </a:xfrm>
          <a:prstGeom prst="rect">
            <a:avLst/>
          </a:prstGeom>
        </p:spPr>
        <p:txBody>
          <a:bodyPr/>
          <a:lstStyle/>
          <a:p>
            <a:pPr lvl="0">
              <a:defRPr sz="1800"/>
            </a:pPr>
            <a:r>
              <a:rPr sz="4200"/>
              <a:t>Title Text</a:t>
            </a:r>
          </a:p>
        </p:txBody>
      </p:sp>
      <p:sp>
        <p:nvSpPr>
          <p:cNvPr id="8" name="Shape 8"/>
          <p:cNvSpPr>
            <a:spLocks noGrp="1"/>
          </p:cNvSpPr>
          <p:nvPr>
            <p:ph type="body"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8" name="Shape 38"/>
          <p:cNvSpPr>
            <a:spLocks noGrp="1"/>
          </p:cNvSpPr>
          <p:nvPr>
            <p:ph type="title"/>
          </p:nvPr>
        </p:nvSpPr>
        <p:spPr>
          <a:xfrm>
            <a:off x="571500" y="3708400"/>
            <a:ext cx="11861800" cy="2336800"/>
          </a:xfrm>
          <a:prstGeom prst="rect">
            <a:avLst/>
          </a:prstGeom>
        </p:spPr>
        <p:txBody>
          <a:bodyPr anchor="ctr">
            <a:noAutofit/>
          </a:bodyPr>
          <a:lstStyle/>
          <a:p>
            <a:pPr lvl="0">
              <a:defRPr sz="1800"/>
            </a:pPr>
            <a:r>
              <a:rPr sz="4200"/>
              <a:t>Title Text</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40" name="Shape 40"/>
          <p:cNvSpPr/>
          <p:nvPr/>
        </p:nvSpPr>
        <p:spPr>
          <a:xfrm flipH="1">
            <a:off x="6489698" y="520668"/>
            <a:ext cx="1" cy="7962963"/>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41" name="Shape 41"/>
          <p:cNvSpPr/>
          <p:nvPr/>
        </p:nvSpPr>
        <p:spPr>
          <a:xfrm>
            <a:off x="6489696" y="4476750"/>
            <a:ext cx="5994408" cy="127"/>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42" name="Shape 42"/>
          <p:cNvSpPr>
            <a:spLocks noGrp="1"/>
          </p:cNvSpPr>
          <p:nvPr>
            <p:ph type="body" idx="1"/>
          </p:nvPr>
        </p:nvSpPr>
        <p:spPr>
          <a:xfrm>
            <a:off x="431800" y="8813800"/>
            <a:ext cx="8255000" cy="812800"/>
          </a:xfrm>
          <a:prstGeom prst="rect">
            <a:avLst/>
          </a:prstGeom>
        </p:spPr>
        <p:txBody>
          <a:bodyPr>
            <a:noAutofit/>
          </a:bodyPr>
          <a:lstStyle>
            <a:lvl1pPr marL="0" indent="0">
              <a:spcBef>
                <a:spcPts val="0"/>
              </a:spcBef>
              <a:buSzTx/>
              <a:buFontTx/>
              <a:buNone/>
              <a:defRPr sz="2000">
                <a:solidFill>
                  <a:srgbClr val="868686"/>
                </a:solidFill>
                <a:latin typeface="Helvetica Neue"/>
                <a:ea typeface="Helvetica Neue"/>
                <a:cs typeface="Helvetica Neue"/>
                <a:sym typeface="Helvetica Neue"/>
              </a:defRPr>
            </a:lvl1pPr>
            <a:lvl2pPr marL="0" indent="0">
              <a:spcBef>
                <a:spcPts val="0"/>
              </a:spcBef>
              <a:buSzTx/>
              <a:buFontTx/>
              <a:buNone/>
              <a:defRPr sz="2000">
                <a:solidFill>
                  <a:srgbClr val="868686"/>
                </a:solidFill>
                <a:latin typeface="Helvetica Neue"/>
                <a:ea typeface="Helvetica Neue"/>
                <a:cs typeface="Helvetica Neue"/>
                <a:sym typeface="Helvetica Neue"/>
              </a:defRPr>
            </a:lvl2pPr>
            <a:lvl3pPr marL="0" indent="0">
              <a:spcBef>
                <a:spcPts val="0"/>
              </a:spcBef>
              <a:buSzTx/>
              <a:buFontTx/>
              <a:buNone/>
              <a:defRPr sz="2000">
                <a:solidFill>
                  <a:srgbClr val="868686"/>
                </a:solidFill>
                <a:latin typeface="Helvetica Neue"/>
                <a:ea typeface="Helvetica Neue"/>
                <a:cs typeface="Helvetica Neue"/>
                <a:sym typeface="Helvetica Neue"/>
              </a:defRPr>
            </a:lvl3pPr>
            <a:lvl4pPr marL="0" indent="0">
              <a:spcBef>
                <a:spcPts val="0"/>
              </a:spcBef>
              <a:buSzTx/>
              <a:buFontTx/>
              <a:buNone/>
              <a:defRPr sz="2000">
                <a:solidFill>
                  <a:srgbClr val="868686"/>
                </a:solidFill>
                <a:latin typeface="Helvetica Neue"/>
                <a:ea typeface="Helvetica Neue"/>
                <a:cs typeface="Helvetica Neue"/>
                <a:sym typeface="Helvetica Neue"/>
              </a:defRPr>
            </a:lvl4pPr>
            <a:lvl5pPr marL="0" indent="0">
              <a:spcBef>
                <a:spcPts val="0"/>
              </a:spcBef>
              <a:buSzTx/>
              <a:buFontTx/>
              <a:buNone/>
              <a:defRPr sz="200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3 Up Portrait">
    <p:spTree>
      <p:nvGrpSpPr>
        <p:cNvPr id="1" name=""/>
        <p:cNvGrpSpPr/>
        <p:nvPr/>
      </p:nvGrpSpPr>
      <p:grpSpPr>
        <a:xfrm>
          <a:off x="0" y="0"/>
          <a:ext cx="0" cy="0"/>
          <a:chOff x="0" y="0"/>
          <a:chExt cx="0" cy="0"/>
        </a:xfrm>
      </p:grpSpPr>
      <p:sp>
        <p:nvSpPr>
          <p:cNvPr id="44" name="Shape 44"/>
          <p:cNvSpPr/>
          <p:nvPr/>
        </p:nvSpPr>
        <p:spPr>
          <a:xfrm flipH="1">
            <a:off x="4444998" y="1777968"/>
            <a:ext cx="1" cy="5067381"/>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45" name="Shape 45"/>
          <p:cNvSpPr/>
          <p:nvPr/>
        </p:nvSpPr>
        <p:spPr>
          <a:xfrm flipH="1">
            <a:off x="8547098" y="1777968"/>
            <a:ext cx="1" cy="5067381"/>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46" name="Shape 46"/>
          <p:cNvSpPr>
            <a:spLocks noGrp="1"/>
          </p:cNvSpPr>
          <p:nvPr>
            <p:ph type="body" idx="1"/>
          </p:nvPr>
        </p:nvSpPr>
        <p:spPr>
          <a:xfrm>
            <a:off x="431800" y="8813800"/>
            <a:ext cx="8255000" cy="812800"/>
          </a:xfrm>
          <a:prstGeom prst="rect">
            <a:avLst/>
          </a:prstGeom>
        </p:spPr>
        <p:txBody>
          <a:bodyPr>
            <a:noAutofit/>
          </a:bodyPr>
          <a:lstStyle>
            <a:lvl1pPr marL="0" indent="0">
              <a:spcBef>
                <a:spcPts val="0"/>
              </a:spcBef>
              <a:buSzTx/>
              <a:buFontTx/>
              <a:buNone/>
              <a:defRPr sz="2000">
                <a:solidFill>
                  <a:srgbClr val="868686"/>
                </a:solidFill>
                <a:latin typeface="Helvetica Neue"/>
                <a:ea typeface="Helvetica Neue"/>
                <a:cs typeface="Helvetica Neue"/>
                <a:sym typeface="Helvetica Neue"/>
              </a:defRPr>
            </a:lvl1pPr>
            <a:lvl2pPr marL="0" indent="0">
              <a:spcBef>
                <a:spcPts val="0"/>
              </a:spcBef>
              <a:buSzTx/>
              <a:buFontTx/>
              <a:buNone/>
              <a:defRPr sz="2000">
                <a:solidFill>
                  <a:srgbClr val="868686"/>
                </a:solidFill>
                <a:latin typeface="Helvetica Neue"/>
                <a:ea typeface="Helvetica Neue"/>
                <a:cs typeface="Helvetica Neue"/>
                <a:sym typeface="Helvetica Neue"/>
              </a:defRPr>
            </a:lvl2pPr>
            <a:lvl3pPr marL="0" indent="0">
              <a:spcBef>
                <a:spcPts val="0"/>
              </a:spcBef>
              <a:buSzTx/>
              <a:buFontTx/>
              <a:buNone/>
              <a:defRPr sz="2000">
                <a:solidFill>
                  <a:srgbClr val="868686"/>
                </a:solidFill>
                <a:latin typeface="Helvetica Neue"/>
                <a:ea typeface="Helvetica Neue"/>
                <a:cs typeface="Helvetica Neue"/>
                <a:sym typeface="Helvetica Neue"/>
              </a:defRPr>
            </a:lvl3pPr>
            <a:lvl4pPr marL="0" indent="0">
              <a:spcBef>
                <a:spcPts val="0"/>
              </a:spcBef>
              <a:buSzTx/>
              <a:buFontTx/>
              <a:buNone/>
              <a:defRPr sz="2000">
                <a:solidFill>
                  <a:srgbClr val="868686"/>
                </a:solidFill>
                <a:latin typeface="Helvetica Neue"/>
                <a:ea typeface="Helvetica Neue"/>
                <a:cs typeface="Helvetica Neue"/>
                <a:sym typeface="Helvetica Neue"/>
              </a:defRPr>
            </a:lvl4pPr>
            <a:lvl5pPr marL="0" indent="0">
              <a:spcBef>
                <a:spcPts val="0"/>
              </a:spcBef>
              <a:buSzTx/>
              <a:buFontTx/>
              <a:buNone/>
              <a:defRPr sz="200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48" name="Shape 48"/>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49" name="Shape 49"/>
          <p:cNvSpPr>
            <a:spLocks noGrp="1"/>
          </p:cNvSpPr>
          <p:nvPr>
            <p:ph type="title"/>
          </p:nvPr>
        </p:nvSpPr>
        <p:spPr>
          <a:prstGeom prst="rect">
            <a:avLst/>
          </a:prstGeom>
        </p:spPr>
        <p:txBody>
          <a:bodyPr>
            <a:noAutofit/>
          </a:bodyPr>
          <a:lstStyle/>
          <a:p>
            <a:pPr lvl="0">
              <a:defRPr sz="1800"/>
            </a:pPr>
            <a:r>
              <a:rPr sz="4200"/>
              <a:t>Title Text</a:t>
            </a:r>
          </a:p>
        </p:txBody>
      </p:sp>
      <p:sp>
        <p:nvSpPr>
          <p:cNvPr id="50" name="Shape 50"/>
          <p:cNvSpPr>
            <a:spLocks noGrp="1"/>
          </p:cNvSpPr>
          <p:nvPr>
            <p:ph type="body" idx="1"/>
          </p:nvPr>
        </p:nvSpPr>
        <p:spPr>
          <a:xfrm>
            <a:off x="571500" y="2324100"/>
            <a:ext cx="11861800" cy="6565900"/>
          </a:xfrm>
          <a:prstGeom prst="rect">
            <a:avLst/>
          </a:prstGeom>
        </p:spPr>
        <p:txBody>
          <a:bodyPr>
            <a:noAutofit/>
          </a:bodyPr>
          <a:lstStyle>
            <a:lvl1pPr marL="266700" indent="-266700">
              <a:spcBef>
                <a:spcPts val="4800"/>
              </a:spcBef>
              <a:buSzPct val="100000"/>
              <a:buFontTx/>
              <a:defRPr sz="2600">
                <a:latin typeface="Helvetica Neue"/>
                <a:ea typeface="Helvetica Neue"/>
                <a:cs typeface="Helvetica Neue"/>
                <a:sym typeface="Helvetica Neue"/>
              </a:defRPr>
            </a:lvl1pPr>
            <a:lvl2pPr marL="711200" indent="-266700">
              <a:spcBef>
                <a:spcPts val="4800"/>
              </a:spcBef>
              <a:buSzPct val="100000"/>
              <a:buFontTx/>
              <a:defRPr sz="2600">
                <a:latin typeface="Helvetica Neue"/>
                <a:ea typeface="Helvetica Neue"/>
                <a:cs typeface="Helvetica Neue"/>
                <a:sym typeface="Helvetica Neue"/>
              </a:defRPr>
            </a:lvl2pPr>
            <a:lvl3pPr marL="1155700" indent="-266700">
              <a:spcBef>
                <a:spcPts val="4800"/>
              </a:spcBef>
              <a:buSzPct val="100000"/>
              <a:buFontTx/>
              <a:defRPr sz="2600">
                <a:latin typeface="Helvetica Neue"/>
                <a:ea typeface="Helvetica Neue"/>
                <a:cs typeface="Helvetica Neue"/>
                <a:sym typeface="Helvetica Neue"/>
              </a:defRPr>
            </a:lvl3pPr>
            <a:lvl4pPr marL="1600200" indent="-266700">
              <a:spcBef>
                <a:spcPts val="4800"/>
              </a:spcBef>
              <a:buSzPct val="100000"/>
              <a:buFontTx/>
              <a:defRPr sz="2600">
                <a:latin typeface="Helvetica Neue"/>
                <a:ea typeface="Helvetica Neue"/>
                <a:cs typeface="Helvetica Neue"/>
                <a:sym typeface="Helvetica Neue"/>
              </a:defRPr>
            </a:lvl4pPr>
            <a:lvl5pPr marL="2044700" indent="-266700">
              <a:spcBef>
                <a:spcPts val="4800"/>
              </a:spcBef>
              <a:buSzPct val="100000"/>
              <a:buFontTx/>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52" name="Shape 52"/>
          <p:cNvSpPr/>
          <p:nvPr/>
        </p:nvSpPr>
        <p:spPr>
          <a:xfrm>
            <a:off x="647700" y="4749800"/>
            <a:ext cx="4882122"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53" name="Shape 53"/>
          <p:cNvSpPr>
            <a:spLocks noGrp="1"/>
          </p:cNvSpPr>
          <p:nvPr>
            <p:ph type="title"/>
          </p:nvPr>
        </p:nvSpPr>
        <p:spPr>
          <a:xfrm>
            <a:off x="571500" y="1320800"/>
            <a:ext cx="5080000" cy="3175000"/>
          </a:xfrm>
          <a:prstGeom prst="rect">
            <a:avLst/>
          </a:prstGeom>
        </p:spPr>
        <p:txBody>
          <a:bodyPr>
            <a:noAutofit/>
          </a:bodyPr>
          <a:lstStyle/>
          <a:p>
            <a:pPr lvl="0">
              <a:defRPr sz="1800"/>
            </a:pPr>
            <a:r>
              <a:rPr sz="4200"/>
              <a:t>Title Text</a:t>
            </a:r>
          </a:p>
        </p:txBody>
      </p:sp>
      <p:sp>
        <p:nvSpPr>
          <p:cNvPr id="54" name="Shape 54"/>
          <p:cNvSpPr>
            <a:spLocks noGrp="1"/>
          </p:cNvSpPr>
          <p:nvPr>
            <p:ph type="body" idx="1"/>
          </p:nvPr>
        </p:nvSpPr>
        <p:spPr>
          <a:xfrm>
            <a:off x="571500" y="5016500"/>
            <a:ext cx="5080000" cy="3175000"/>
          </a:xfrm>
          <a:prstGeom prst="rect">
            <a:avLst/>
          </a:prstGeom>
        </p:spPr>
        <p:txBody>
          <a:bodyPr>
            <a:noAutofit/>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56" name="Shape 56"/>
          <p:cNvSpPr/>
          <p:nvPr/>
        </p:nvSpPr>
        <p:spPr>
          <a:xfrm>
            <a:off x="7543800" y="7975599"/>
            <a:ext cx="1" cy="1422529"/>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57" name="Shape 57"/>
          <p:cNvSpPr>
            <a:spLocks noGrp="1"/>
          </p:cNvSpPr>
          <p:nvPr>
            <p:ph type="title"/>
          </p:nvPr>
        </p:nvSpPr>
        <p:spPr>
          <a:xfrm>
            <a:off x="1409700" y="7785100"/>
            <a:ext cx="5791200" cy="1701800"/>
          </a:xfrm>
          <a:prstGeom prst="rect">
            <a:avLst/>
          </a:prstGeom>
        </p:spPr>
        <p:txBody>
          <a:bodyPr anchor="ctr">
            <a:noAutofit/>
          </a:bodyPr>
          <a:lstStyle>
            <a:lvl1pPr algn="r"/>
          </a:lstStyle>
          <a:p>
            <a:pPr lvl="0">
              <a:defRPr sz="1800"/>
            </a:pPr>
            <a:r>
              <a:rPr sz="4200"/>
              <a:t>Title Text</a:t>
            </a:r>
          </a:p>
        </p:txBody>
      </p:sp>
      <p:sp>
        <p:nvSpPr>
          <p:cNvPr id="58" name="Shape 58"/>
          <p:cNvSpPr>
            <a:spLocks noGrp="1"/>
          </p:cNvSpPr>
          <p:nvPr>
            <p:ph type="body" idx="1"/>
          </p:nvPr>
        </p:nvSpPr>
        <p:spPr>
          <a:xfrm>
            <a:off x="7848600" y="8470900"/>
            <a:ext cx="4953000" cy="508000"/>
          </a:xfrm>
          <a:prstGeom prst="rect">
            <a:avLst/>
          </a:prstGeom>
        </p:spPr>
        <p:txBody>
          <a:bodyPr>
            <a:noAutofit/>
          </a:bodyPr>
          <a:lstStyle>
            <a:lvl1pPr marL="0" indent="0">
              <a:spcBef>
                <a:spcPts val="0"/>
              </a:spcBef>
              <a:buSzTx/>
              <a:buFontTx/>
              <a:buNone/>
              <a:defRPr sz="2600">
                <a:solidFill>
                  <a:srgbClr val="A9A9A9"/>
                </a:solidFill>
                <a:latin typeface="Helvetica Neue"/>
                <a:ea typeface="Helvetica Neue"/>
                <a:cs typeface="Helvetica Neue"/>
                <a:sym typeface="Helvetica Neue"/>
              </a:defRPr>
            </a:lvl1pPr>
            <a:lvl2pPr marL="0" indent="0">
              <a:spcBef>
                <a:spcPts val="0"/>
              </a:spcBef>
              <a:buSzTx/>
              <a:buFontTx/>
              <a:buNone/>
              <a:defRPr sz="2600">
                <a:solidFill>
                  <a:srgbClr val="A9A9A9"/>
                </a:solidFill>
                <a:latin typeface="Helvetica Neue"/>
                <a:ea typeface="Helvetica Neue"/>
                <a:cs typeface="Helvetica Neue"/>
                <a:sym typeface="Helvetica Neue"/>
              </a:defRPr>
            </a:lvl2pPr>
            <a:lvl3pPr marL="0" indent="0">
              <a:spcBef>
                <a:spcPts val="0"/>
              </a:spcBef>
              <a:buSzTx/>
              <a:buFontTx/>
              <a:buNone/>
              <a:defRPr sz="2600">
                <a:solidFill>
                  <a:srgbClr val="A9A9A9"/>
                </a:solidFill>
                <a:latin typeface="Helvetica Neue"/>
                <a:ea typeface="Helvetica Neue"/>
                <a:cs typeface="Helvetica Neue"/>
                <a:sym typeface="Helvetica Neue"/>
              </a:defRPr>
            </a:lvl3pPr>
            <a:lvl4pPr marL="0" indent="0">
              <a:spcBef>
                <a:spcPts val="0"/>
              </a:spcBef>
              <a:buSzTx/>
              <a:buFontTx/>
              <a:buNone/>
              <a:defRPr sz="2600">
                <a:solidFill>
                  <a:srgbClr val="A9A9A9"/>
                </a:solidFill>
                <a:latin typeface="Helvetica Neue"/>
                <a:ea typeface="Helvetica Neue"/>
                <a:cs typeface="Helvetica Neue"/>
                <a:sym typeface="Helvetica Neue"/>
              </a:defRPr>
            </a:lvl4pPr>
            <a:lvl5pPr marL="0" indent="0">
              <a:spcBef>
                <a:spcPts val="0"/>
              </a:spcBef>
              <a:buSzTx/>
              <a:buFontTx/>
              <a:buNone/>
              <a:defRPr sz="2600">
                <a:solidFill>
                  <a:srgbClr val="A9A9A9"/>
                </a:solidFill>
                <a:latin typeface="Helvetica Neue"/>
                <a:ea typeface="Helvetica Neue"/>
                <a:cs typeface="Helvetica Neue"/>
                <a:sym typeface="Helvetica Neue"/>
              </a:defRPr>
            </a:lvl5pPr>
          </a:lstStyle>
          <a:p>
            <a:pPr lvl="0">
              <a:defRPr sz="1800">
                <a:solidFill>
                  <a:srgbClr val="000000"/>
                </a:solidFill>
              </a:defRPr>
            </a:pPr>
            <a:r>
              <a:rPr sz="2600">
                <a:solidFill>
                  <a:srgbClr val="A9A9A9"/>
                </a:solidFill>
              </a:rPr>
              <a:t>Body Level One</a:t>
            </a:r>
          </a:p>
          <a:p>
            <a:pPr lvl="1">
              <a:defRPr sz="1800">
                <a:solidFill>
                  <a:srgbClr val="000000"/>
                </a:solidFill>
              </a:defRPr>
            </a:pPr>
            <a:r>
              <a:rPr sz="2600">
                <a:solidFill>
                  <a:srgbClr val="A9A9A9"/>
                </a:solidFill>
              </a:rPr>
              <a:t>Body Level Two</a:t>
            </a:r>
          </a:p>
          <a:p>
            <a:pPr lvl="2">
              <a:defRPr sz="1800">
                <a:solidFill>
                  <a:srgbClr val="000000"/>
                </a:solidFill>
              </a:defRPr>
            </a:pPr>
            <a:r>
              <a:rPr sz="2600">
                <a:solidFill>
                  <a:srgbClr val="A9A9A9"/>
                </a:solidFill>
              </a:rPr>
              <a:t>Body Level Three</a:t>
            </a:r>
          </a:p>
          <a:p>
            <a:pPr lvl="3">
              <a:defRPr sz="1800">
                <a:solidFill>
                  <a:srgbClr val="000000"/>
                </a:solidFill>
              </a:defRPr>
            </a:pPr>
            <a:r>
              <a:rPr sz="2600">
                <a:solidFill>
                  <a:srgbClr val="A9A9A9"/>
                </a:solidFill>
              </a:rPr>
              <a:t>Body Level Four</a:t>
            </a:r>
          </a:p>
          <a:p>
            <a:pPr lvl="4">
              <a:defRPr sz="1800">
                <a:solidFill>
                  <a:srgbClr val="000000"/>
                </a:solidFill>
              </a:defRPr>
            </a:pPr>
            <a:r>
              <a:rPr sz="2600">
                <a:solidFill>
                  <a:srgbClr val="A9A9A9"/>
                </a:solidFill>
              </a:rPr>
              <a:t>Body Level Five</a:t>
            </a: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hoto - Big">
    <p:spTree>
      <p:nvGrpSpPr>
        <p:cNvPr id="1" name=""/>
        <p:cNvGrpSpPr/>
        <p:nvPr/>
      </p:nvGrpSpPr>
      <p:grpSpPr>
        <a:xfrm>
          <a:off x="0" y="0"/>
          <a:ext cx="0" cy="0"/>
          <a:chOff x="0" y="0"/>
          <a:chExt cx="0" cy="0"/>
        </a:xfrm>
      </p:grpSpPr>
      <p:sp>
        <p:nvSpPr>
          <p:cNvPr id="60" name="Shape 60"/>
          <p:cNvSpPr>
            <a:spLocks noGrp="1"/>
          </p:cNvSpPr>
          <p:nvPr>
            <p:ph type="body" idx="1"/>
          </p:nvPr>
        </p:nvSpPr>
        <p:spPr>
          <a:xfrm>
            <a:off x="431800" y="8813800"/>
            <a:ext cx="8255000" cy="812800"/>
          </a:xfrm>
          <a:prstGeom prst="rect">
            <a:avLst/>
          </a:prstGeom>
        </p:spPr>
        <p:txBody>
          <a:bodyPr>
            <a:noAutofit/>
          </a:bodyPr>
          <a:lstStyle>
            <a:lvl1pPr marL="0" indent="0">
              <a:spcBef>
                <a:spcPts val="0"/>
              </a:spcBef>
              <a:buSzTx/>
              <a:buFontTx/>
              <a:buNone/>
              <a:defRPr sz="2000">
                <a:solidFill>
                  <a:srgbClr val="868686"/>
                </a:solidFill>
                <a:latin typeface="Helvetica Neue"/>
                <a:ea typeface="Helvetica Neue"/>
                <a:cs typeface="Helvetica Neue"/>
                <a:sym typeface="Helvetica Neue"/>
              </a:defRPr>
            </a:lvl1pPr>
            <a:lvl2pPr marL="0" indent="0">
              <a:spcBef>
                <a:spcPts val="0"/>
              </a:spcBef>
              <a:buSzTx/>
              <a:buFontTx/>
              <a:buNone/>
              <a:defRPr sz="2000">
                <a:solidFill>
                  <a:srgbClr val="868686"/>
                </a:solidFill>
                <a:latin typeface="Helvetica Neue"/>
                <a:ea typeface="Helvetica Neue"/>
                <a:cs typeface="Helvetica Neue"/>
                <a:sym typeface="Helvetica Neue"/>
              </a:defRPr>
            </a:lvl2pPr>
            <a:lvl3pPr marL="0" indent="0">
              <a:spcBef>
                <a:spcPts val="0"/>
              </a:spcBef>
              <a:buSzTx/>
              <a:buFontTx/>
              <a:buNone/>
              <a:defRPr sz="2000">
                <a:solidFill>
                  <a:srgbClr val="868686"/>
                </a:solidFill>
                <a:latin typeface="Helvetica Neue"/>
                <a:ea typeface="Helvetica Neue"/>
                <a:cs typeface="Helvetica Neue"/>
                <a:sym typeface="Helvetica Neue"/>
              </a:defRPr>
            </a:lvl3pPr>
            <a:lvl4pPr marL="0" indent="0">
              <a:spcBef>
                <a:spcPts val="0"/>
              </a:spcBef>
              <a:buSzTx/>
              <a:buFontTx/>
              <a:buNone/>
              <a:defRPr sz="2000">
                <a:solidFill>
                  <a:srgbClr val="868686"/>
                </a:solidFill>
                <a:latin typeface="Helvetica Neue"/>
                <a:ea typeface="Helvetica Neue"/>
                <a:cs typeface="Helvetica Neue"/>
                <a:sym typeface="Helvetica Neue"/>
              </a:defRPr>
            </a:lvl4pPr>
            <a:lvl5pPr marL="0" indent="0">
              <a:spcBef>
                <a:spcPts val="0"/>
              </a:spcBef>
              <a:buSzTx/>
              <a:buFontTx/>
              <a:buNone/>
              <a:defRPr sz="200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0" name="Shape 10"/>
          <p:cNvSpPr/>
          <p:nvPr/>
        </p:nvSpPr>
        <p:spPr>
          <a:xfrm rot="5400000">
            <a:off x="6832536" y="8686863"/>
            <a:ext cx="142252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1" name="Shape 11"/>
          <p:cNvSpPr>
            <a:spLocks noGrp="1"/>
          </p:cNvSpPr>
          <p:nvPr>
            <p:ph type="title"/>
          </p:nvPr>
        </p:nvSpPr>
        <p:spPr>
          <a:xfrm>
            <a:off x="1409700" y="7785100"/>
            <a:ext cx="5791200" cy="1701800"/>
          </a:xfrm>
          <a:prstGeom prst="rect">
            <a:avLst/>
          </a:prstGeom>
        </p:spPr>
        <p:txBody>
          <a:bodyPr anchor="ctr"/>
          <a:lstStyle>
            <a:lvl1pPr algn="r"/>
          </a:lstStyle>
          <a:p>
            <a:pPr lvl="0">
              <a:defRPr sz="1800"/>
            </a:pPr>
            <a:r>
              <a:rPr sz="4200"/>
              <a:t>Title Text</a:t>
            </a:r>
          </a:p>
        </p:txBody>
      </p:sp>
      <p:sp>
        <p:nvSpPr>
          <p:cNvPr id="12" name="Shape 12"/>
          <p:cNvSpPr>
            <a:spLocks noGrp="1"/>
          </p:cNvSpPr>
          <p:nvPr>
            <p:ph type="body"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 4 Up">
    <p:spTree>
      <p:nvGrpSpPr>
        <p:cNvPr id="1" name=""/>
        <p:cNvGrpSpPr/>
        <p:nvPr/>
      </p:nvGrpSpPr>
      <p:grpSpPr>
        <a:xfrm>
          <a:off x="0" y="0"/>
          <a:ext cx="0" cy="0"/>
          <a:chOff x="0" y="0"/>
          <a:chExt cx="0" cy="0"/>
        </a:xfrm>
      </p:grpSpPr>
      <p:sp>
        <p:nvSpPr>
          <p:cNvPr id="62" name="Shape 62"/>
          <p:cNvSpPr/>
          <p:nvPr/>
        </p:nvSpPr>
        <p:spPr>
          <a:xfrm flipH="1">
            <a:off x="9067798" y="520668"/>
            <a:ext cx="1" cy="7962963"/>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63" name="Shape 63"/>
          <p:cNvSpPr/>
          <p:nvPr/>
        </p:nvSpPr>
        <p:spPr>
          <a:xfrm>
            <a:off x="9067796" y="3092450"/>
            <a:ext cx="3429023" cy="127"/>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64" name="Shape 64"/>
          <p:cNvSpPr/>
          <p:nvPr/>
        </p:nvSpPr>
        <p:spPr>
          <a:xfrm>
            <a:off x="9067796" y="5873750"/>
            <a:ext cx="3429023" cy="127"/>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65" name="Shape 65"/>
          <p:cNvSpPr>
            <a:spLocks noGrp="1"/>
          </p:cNvSpPr>
          <p:nvPr>
            <p:ph type="body" idx="1"/>
          </p:nvPr>
        </p:nvSpPr>
        <p:spPr>
          <a:xfrm>
            <a:off x="431800" y="8813800"/>
            <a:ext cx="8255000" cy="812800"/>
          </a:xfrm>
          <a:prstGeom prst="rect">
            <a:avLst/>
          </a:prstGeom>
        </p:spPr>
        <p:txBody>
          <a:bodyPr>
            <a:noAutofit/>
          </a:bodyPr>
          <a:lstStyle>
            <a:lvl1pPr marL="0" indent="0">
              <a:spcBef>
                <a:spcPts val="0"/>
              </a:spcBef>
              <a:buSzTx/>
              <a:buFontTx/>
              <a:buNone/>
              <a:defRPr sz="2000">
                <a:solidFill>
                  <a:srgbClr val="868686"/>
                </a:solidFill>
                <a:latin typeface="Helvetica Neue"/>
                <a:ea typeface="Helvetica Neue"/>
                <a:cs typeface="Helvetica Neue"/>
                <a:sym typeface="Helvetica Neue"/>
              </a:defRPr>
            </a:lvl1pPr>
            <a:lvl2pPr marL="0" indent="0">
              <a:spcBef>
                <a:spcPts val="0"/>
              </a:spcBef>
              <a:buSzTx/>
              <a:buFontTx/>
              <a:buNone/>
              <a:defRPr sz="2000">
                <a:solidFill>
                  <a:srgbClr val="868686"/>
                </a:solidFill>
                <a:latin typeface="Helvetica Neue"/>
                <a:ea typeface="Helvetica Neue"/>
                <a:cs typeface="Helvetica Neue"/>
                <a:sym typeface="Helvetica Neue"/>
              </a:defRPr>
            </a:lvl2pPr>
            <a:lvl3pPr marL="0" indent="0">
              <a:spcBef>
                <a:spcPts val="0"/>
              </a:spcBef>
              <a:buSzTx/>
              <a:buFontTx/>
              <a:buNone/>
              <a:defRPr sz="2000">
                <a:solidFill>
                  <a:srgbClr val="868686"/>
                </a:solidFill>
                <a:latin typeface="Helvetica Neue"/>
                <a:ea typeface="Helvetica Neue"/>
                <a:cs typeface="Helvetica Neue"/>
                <a:sym typeface="Helvetica Neue"/>
              </a:defRPr>
            </a:lvl3pPr>
            <a:lvl4pPr marL="0" indent="0">
              <a:spcBef>
                <a:spcPts val="0"/>
              </a:spcBef>
              <a:buSzTx/>
              <a:buFontTx/>
              <a:buNone/>
              <a:defRPr sz="2000">
                <a:solidFill>
                  <a:srgbClr val="868686"/>
                </a:solidFill>
                <a:latin typeface="Helvetica Neue"/>
                <a:ea typeface="Helvetica Neue"/>
                <a:cs typeface="Helvetica Neue"/>
                <a:sym typeface="Helvetica Neue"/>
              </a:defRPr>
            </a:lvl4pPr>
            <a:lvl5pPr marL="0" indent="0">
              <a:spcBef>
                <a:spcPts val="0"/>
              </a:spcBef>
              <a:buSzTx/>
              <a:buFontTx/>
              <a:buNone/>
              <a:defRPr sz="200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67" name="Shape 67"/>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68" name="Shape 68"/>
          <p:cNvSpPr>
            <a:spLocks noGrp="1"/>
          </p:cNvSpPr>
          <p:nvPr>
            <p:ph type="title"/>
          </p:nvPr>
        </p:nvSpPr>
        <p:spPr>
          <a:prstGeom prst="rect">
            <a:avLst/>
          </a:prstGeom>
        </p:spPr>
        <p:txBody>
          <a:bodyPr>
            <a:noAutofit/>
          </a:bodyPr>
          <a:lstStyle/>
          <a:p>
            <a:pPr lvl="0">
              <a:defRPr sz="1800"/>
            </a:pPr>
            <a:r>
              <a:rPr sz="4200"/>
              <a:t>Title Text</a:t>
            </a: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70" name="Shape 70"/>
          <p:cNvSpPr/>
          <p:nvPr/>
        </p:nvSpPr>
        <p:spPr>
          <a:xfrm flipH="1">
            <a:off x="6489698" y="520668"/>
            <a:ext cx="1" cy="7962963"/>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1" name="Shape 71"/>
          <p:cNvSpPr/>
          <p:nvPr/>
        </p:nvSpPr>
        <p:spPr>
          <a:xfrm>
            <a:off x="6489696" y="4476750"/>
            <a:ext cx="5994408" cy="127"/>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2" name="Shape 72"/>
          <p:cNvSpPr>
            <a:spLocks noGrp="1"/>
          </p:cNvSpPr>
          <p:nvPr>
            <p:ph type="body" idx="1"/>
          </p:nvPr>
        </p:nvSpPr>
        <p:spPr>
          <a:xfrm>
            <a:off x="431800" y="8813800"/>
            <a:ext cx="8255000" cy="812800"/>
          </a:xfrm>
          <a:prstGeom prst="rect">
            <a:avLst/>
          </a:prstGeom>
        </p:spPr>
        <p:txBody>
          <a:bodyPr>
            <a:noAutofit/>
          </a:bodyPr>
          <a:lstStyle>
            <a:lvl1pPr marL="0" indent="0">
              <a:spcBef>
                <a:spcPts val="0"/>
              </a:spcBef>
              <a:buSzTx/>
              <a:buFontTx/>
              <a:buNone/>
              <a:defRPr sz="2000">
                <a:solidFill>
                  <a:srgbClr val="868686"/>
                </a:solidFill>
                <a:latin typeface="Helvetica Neue"/>
                <a:ea typeface="Helvetica Neue"/>
                <a:cs typeface="Helvetica Neue"/>
                <a:sym typeface="Helvetica Neue"/>
              </a:defRPr>
            </a:lvl1pPr>
            <a:lvl2pPr marL="0" indent="0">
              <a:spcBef>
                <a:spcPts val="0"/>
              </a:spcBef>
              <a:buSzTx/>
              <a:buFontTx/>
              <a:buNone/>
              <a:defRPr sz="2000">
                <a:solidFill>
                  <a:srgbClr val="868686"/>
                </a:solidFill>
                <a:latin typeface="Helvetica Neue"/>
                <a:ea typeface="Helvetica Neue"/>
                <a:cs typeface="Helvetica Neue"/>
                <a:sym typeface="Helvetica Neue"/>
              </a:defRPr>
            </a:lvl2pPr>
            <a:lvl3pPr marL="0" indent="0">
              <a:spcBef>
                <a:spcPts val="0"/>
              </a:spcBef>
              <a:buSzTx/>
              <a:buFontTx/>
              <a:buNone/>
              <a:defRPr sz="2000">
                <a:solidFill>
                  <a:srgbClr val="868686"/>
                </a:solidFill>
                <a:latin typeface="Helvetica Neue"/>
                <a:ea typeface="Helvetica Neue"/>
                <a:cs typeface="Helvetica Neue"/>
                <a:sym typeface="Helvetica Neue"/>
              </a:defRPr>
            </a:lvl3pPr>
            <a:lvl4pPr marL="0" indent="0">
              <a:spcBef>
                <a:spcPts val="0"/>
              </a:spcBef>
              <a:buSzTx/>
              <a:buFontTx/>
              <a:buNone/>
              <a:defRPr sz="2000">
                <a:solidFill>
                  <a:srgbClr val="868686"/>
                </a:solidFill>
                <a:latin typeface="Helvetica Neue"/>
                <a:ea typeface="Helvetica Neue"/>
                <a:cs typeface="Helvetica Neue"/>
                <a:sym typeface="Helvetica Neue"/>
              </a:defRPr>
            </a:lvl4pPr>
            <a:lvl5pPr marL="0" indent="0">
              <a:spcBef>
                <a:spcPts val="0"/>
              </a:spcBef>
              <a:buSzTx/>
              <a:buFontTx/>
              <a:buNone/>
              <a:defRPr sz="200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 4 Up">
    <p:spTree>
      <p:nvGrpSpPr>
        <p:cNvPr id="1" name=""/>
        <p:cNvGrpSpPr/>
        <p:nvPr/>
      </p:nvGrpSpPr>
      <p:grpSpPr>
        <a:xfrm>
          <a:off x="0" y="0"/>
          <a:ext cx="0" cy="0"/>
          <a:chOff x="0" y="0"/>
          <a:chExt cx="0" cy="0"/>
        </a:xfrm>
      </p:grpSpPr>
      <p:sp>
        <p:nvSpPr>
          <p:cNvPr id="74" name="Shape 74"/>
          <p:cNvSpPr/>
          <p:nvPr/>
        </p:nvSpPr>
        <p:spPr>
          <a:xfrm flipH="1">
            <a:off x="9067798" y="520668"/>
            <a:ext cx="1" cy="7962963"/>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5" name="Shape 75"/>
          <p:cNvSpPr/>
          <p:nvPr/>
        </p:nvSpPr>
        <p:spPr>
          <a:xfrm>
            <a:off x="9067796" y="3092450"/>
            <a:ext cx="3429023" cy="127"/>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6" name="Shape 76"/>
          <p:cNvSpPr/>
          <p:nvPr/>
        </p:nvSpPr>
        <p:spPr>
          <a:xfrm>
            <a:off x="9067796" y="5873750"/>
            <a:ext cx="3429023" cy="127"/>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7" name="Shape 77"/>
          <p:cNvSpPr>
            <a:spLocks noGrp="1"/>
          </p:cNvSpPr>
          <p:nvPr>
            <p:ph type="body" idx="1"/>
          </p:nvPr>
        </p:nvSpPr>
        <p:spPr>
          <a:xfrm>
            <a:off x="431800" y="8813800"/>
            <a:ext cx="8255000" cy="812800"/>
          </a:xfrm>
          <a:prstGeom prst="rect">
            <a:avLst/>
          </a:prstGeom>
        </p:spPr>
        <p:txBody>
          <a:bodyPr>
            <a:noAutofit/>
          </a:bodyPr>
          <a:lstStyle>
            <a:lvl1pPr marL="0" indent="0">
              <a:spcBef>
                <a:spcPts val="0"/>
              </a:spcBef>
              <a:buSzTx/>
              <a:buFontTx/>
              <a:buNone/>
              <a:defRPr sz="2000">
                <a:solidFill>
                  <a:srgbClr val="868686"/>
                </a:solidFill>
                <a:latin typeface="Helvetica Neue"/>
                <a:ea typeface="Helvetica Neue"/>
                <a:cs typeface="Helvetica Neue"/>
                <a:sym typeface="Helvetica Neue"/>
              </a:defRPr>
            </a:lvl1pPr>
            <a:lvl2pPr marL="0" indent="0">
              <a:spcBef>
                <a:spcPts val="0"/>
              </a:spcBef>
              <a:buSzTx/>
              <a:buFontTx/>
              <a:buNone/>
              <a:defRPr sz="2000">
                <a:solidFill>
                  <a:srgbClr val="868686"/>
                </a:solidFill>
                <a:latin typeface="Helvetica Neue"/>
                <a:ea typeface="Helvetica Neue"/>
                <a:cs typeface="Helvetica Neue"/>
                <a:sym typeface="Helvetica Neue"/>
              </a:defRPr>
            </a:lvl2pPr>
            <a:lvl3pPr marL="0" indent="0">
              <a:spcBef>
                <a:spcPts val="0"/>
              </a:spcBef>
              <a:buSzTx/>
              <a:buFontTx/>
              <a:buNone/>
              <a:defRPr sz="2000">
                <a:solidFill>
                  <a:srgbClr val="868686"/>
                </a:solidFill>
                <a:latin typeface="Helvetica Neue"/>
                <a:ea typeface="Helvetica Neue"/>
                <a:cs typeface="Helvetica Neue"/>
                <a:sym typeface="Helvetica Neue"/>
              </a:defRPr>
            </a:lvl3pPr>
            <a:lvl4pPr marL="0" indent="0">
              <a:spcBef>
                <a:spcPts val="0"/>
              </a:spcBef>
              <a:buSzTx/>
              <a:buFontTx/>
              <a:buNone/>
              <a:defRPr sz="2000">
                <a:solidFill>
                  <a:srgbClr val="868686"/>
                </a:solidFill>
                <a:latin typeface="Helvetica Neue"/>
                <a:ea typeface="Helvetica Neue"/>
                <a:cs typeface="Helvetica Neue"/>
                <a:sym typeface="Helvetica Neue"/>
              </a:defRPr>
            </a:lvl4pPr>
            <a:lvl5pPr marL="0" indent="0">
              <a:spcBef>
                <a:spcPts val="0"/>
              </a:spcBef>
              <a:buSzTx/>
              <a:buFontTx/>
              <a:buNone/>
              <a:defRPr sz="200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4" name="Shape 14"/>
          <p:cNvSpPr>
            <a:spLocks noGrp="1"/>
          </p:cNvSpPr>
          <p:nvPr>
            <p:ph type="title"/>
          </p:nvPr>
        </p:nvSpPr>
        <p:spPr>
          <a:xfrm>
            <a:off x="571500" y="3289300"/>
            <a:ext cx="11861800" cy="3175000"/>
          </a:xfrm>
          <a:prstGeom prst="rect">
            <a:avLst/>
          </a:prstGeom>
        </p:spPr>
        <p:txBody>
          <a:bodyPr anchor="ctr"/>
          <a:lstStyle/>
          <a:p>
            <a:pPr lvl="0">
              <a:defRPr sz="1800"/>
            </a:pPr>
            <a:r>
              <a:rPr sz="4200"/>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6" name="Shape 16"/>
          <p:cNvSpPr/>
          <p:nvPr/>
        </p:nvSpPr>
        <p:spPr>
          <a:xfrm>
            <a:off x="571500" y="4864100"/>
            <a:ext cx="5334476" cy="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7" name="Shape 17"/>
          <p:cNvSpPr>
            <a:spLocks noGrp="1"/>
          </p:cNvSpPr>
          <p:nvPr>
            <p:ph type="title"/>
          </p:nvPr>
        </p:nvSpPr>
        <p:spPr>
          <a:xfrm>
            <a:off x="571500" y="1435100"/>
            <a:ext cx="5334000" cy="3175000"/>
          </a:xfrm>
          <a:prstGeom prst="rect">
            <a:avLst/>
          </a:prstGeom>
        </p:spPr>
        <p:txBody>
          <a:bodyPr/>
          <a:lstStyle/>
          <a:p>
            <a:pPr lvl="0">
              <a:defRPr sz="1800"/>
            </a:pPr>
            <a:r>
              <a:rPr sz="4200"/>
              <a:t>Title Text</a:t>
            </a:r>
          </a:p>
        </p:txBody>
      </p:sp>
      <p:sp>
        <p:nvSpPr>
          <p:cNvPr id="18" name="Shape 18"/>
          <p:cNvSpPr>
            <a:spLocks noGrp="1"/>
          </p:cNvSpPr>
          <p:nvPr>
            <p:ph type="body"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a:pPr>
            <a:r>
              <a:rPr sz="4200"/>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a:pPr>
            <a:r>
              <a:rPr sz="4200"/>
              <a:t>Title Text</a:t>
            </a:r>
          </a:p>
        </p:txBody>
      </p:sp>
      <p:sp>
        <p:nvSpPr>
          <p:cNvPr id="23" name="Shape 23"/>
          <p:cNvSpPr>
            <a:spLocks noGrp="1"/>
          </p:cNvSpPr>
          <p:nvPr>
            <p:ph type="body" idx="1"/>
          </p:nvPr>
        </p:nvSpPr>
        <p:spPr>
          <a:prstGeom prst="rect">
            <a:avLst/>
          </a:prstGeom>
        </p:spPr>
        <p:txBody>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5" name="Shape 25"/>
          <p:cNvSpPr/>
          <p:nvPr/>
        </p:nvSpPr>
        <p:spPr>
          <a:xfrm>
            <a:off x="571500" y="1968500"/>
            <a:ext cx="5073394" cy="133"/>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6" name="Shape 26"/>
          <p:cNvSpPr>
            <a:spLocks noGrp="1"/>
          </p:cNvSpPr>
          <p:nvPr>
            <p:ph type="title"/>
          </p:nvPr>
        </p:nvSpPr>
        <p:spPr>
          <a:xfrm>
            <a:off x="571500" y="330200"/>
            <a:ext cx="5080000" cy="1397000"/>
          </a:xfrm>
          <a:prstGeom prst="rect">
            <a:avLst/>
          </a:prstGeom>
        </p:spPr>
        <p:txBody>
          <a:bodyPr/>
          <a:lstStyle/>
          <a:p>
            <a:pPr lvl="0">
              <a:defRPr sz="1800"/>
            </a:pPr>
            <a:r>
              <a:rPr sz="4200"/>
              <a:t>Title Text</a:t>
            </a:r>
          </a:p>
        </p:txBody>
      </p:sp>
      <p:sp>
        <p:nvSpPr>
          <p:cNvPr id="27" name="Shape 27"/>
          <p:cNvSpPr>
            <a:spLocks noGrp="1"/>
          </p:cNvSpPr>
          <p:nvPr>
            <p:ph type="body" idx="1"/>
          </p:nvPr>
        </p:nvSpPr>
        <p:spPr>
          <a:xfrm>
            <a:off x="571500" y="2222500"/>
            <a:ext cx="5080000" cy="6667500"/>
          </a:xfrm>
          <a:prstGeom prst="rect">
            <a:avLst/>
          </a:prstGeom>
        </p:spPr>
        <p:txBody>
          <a:bodyPr/>
          <a:lstStyle>
            <a:lvl1pPr marL="330200" indent="-330200">
              <a:spcBef>
                <a:spcPts val="3000"/>
              </a:spcBef>
              <a:buFontTx/>
              <a:defRPr sz="2600">
                <a:latin typeface="Helvetica Neue"/>
                <a:ea typeface="Helvetica Neue"/>
                <a:cs typeface="Helvetica Neue"/>
                <a:sym typeface="Helvetica Neue"/>
              </a:defRPr>
            </a:lvl1pPr>
            <a:lvl2pPr marL="660400" indent="-330200">
              <a:spcBef>
                <a:spcPts val="3000"/>
              </a:spcBef>
              <a:buFontTx/>
              <a:defRPr sz="2600">
                <a:latin typeface="Helvetica Neue"/>
                <a:ea typeface="Helvetica Neue"/>
                <a:cs typeface="Helvetica Neue"/>
                <a:sym typeface="Helvetica Neue"/>
              </a:defRPr>
            </a:lvl2pPr>
            <a:lvl3pPr marL="990600" indent="-330200">
              <a:spcBef>
                <a:spcPts val="3000"/>
              </a:spcBef>
              <a:buFontTx/>
              <a:defRPr sz="2600">
                <a:latin typeface="Helvetica Neue"/>
                <a:ea typeface="Helvetica Neue"/>
                <a:cs typeface="Helvetica Neue"/>
                <a:sym typeface="Helvetica Neue"/>
              </a:defRPr>
            </a:lvl3pPr>
            <a:lvl4pPr marL="1320800" indent="-330200">
              <a:spcBef>
                <a:spcPts val="3000"/>
              </a:spcBef>
              <a:buFontTx/>
              <a:defRPr sz="2600">
                <a:latin typeface="Helvetica Neue"/>
                <a:ea typeface="Helvetica Neue"/>
                <a:cs typeface="Helvetica Neue"/>
                <a:sym typeface="Helvetica Neue"/>
              </a:defRPr>
            </a:lvl4pPr>
            <a:lvl5pPr marL="1651000" indent="-330200">
              <a:spcBef>
                <a:spcPts val="3000"/>
              </a:spcBef>
              <a:buFontTx/>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9" name="Shape 29"/>
          <p:cNvSpPr>
            <a:spLocks noGrp="1"/>
          </p:cNvSpPr>
          <p:nvPr>
            <p:ph type="body" idx="1"/>
          </p:nvPr>
        </p:nvSpPr>
        <p:spPr>
          <a:xfrm>
            <a:off x="889000" y="889000"/>
            <a:ext cx="11214100" cy="7962900"/>
          </a:xfrm>
          <a:prstGeom prst="rect">
            <a:avLst/>
          </a:prstGeom>
        </p:spPr>
        <p:txBody>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31" name="Shape 31"/>
          <p:cNvSpPr/>
          <p:nvPr/>
        </p:nvSpPr>
        <p:spPr>
          <a:xfrm>
            <a:off x="9055098" y="508000"/>
            <a:ext cx="128" cy="7975631"/>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2" name="Shape 32"/>
          <p:cNvSpPr/>
          <p:nvPr/>
        </p:nvSpPr>
        <p:spPr>
          <a:xfrm>
            <a:off x="9055096" y="4464050"/>
            <a:ext cx="3448503" cy="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3" name="Shape 33"/>
          <p:cNvSpPr>
            <a:spLocks noGrp="1"/>
          </p:cNvSpPr>
          <p:nvPr>
            <p:ph type="body"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 name="Shape 3"/>
          <p:cNvSpPr>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a:bodyPr>
          <a:lstStyle/>
          <a:p>
            <a:pPr lvl="0">
              <a:defRPr sz="1800"/>
            </a:pPr>
            <a:r>
              <a:rPr sz="4200"/>
              <a:t>Title Text</a:t>
            </a:r>
          </a:p>
        </p:txBody>
      </p:sp>
      <p:sp>
        <p:nvSpPr>
          <p:cNvPr id="4" name="Shape 4"/>
          <p:cNvSpPr>
            <a:spLocks noGrp="1"/>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xmlns:p14="http://schemas.microsoft.com/office/powerpoint/2010/main" spd="med"/>
  <p:txStyles>
    <p:titleStyle>
      <a:lvl1pPr defTabSz="584200">
        <a:defRPr sz="4200">
          <a:latin typeface="+mn-lt"/>
          <a:ea typeface="+mn-ea"/>
          <a:cs typeface="+mn-cs"/>
          <a:sym typeface="Helvetica Neue Light"/>
        </a:defRPr>
      </a:lvl1pPr>
      <a:lvl2pPr indent="228600" defTabSz="584200">
        <a:defRPr sz="4200">
          <a:latin typeface="+mn-lt"/>
          <a:ea typeface="+mn-ea"/>
          <a:cs typeface="+mn-cs"/>
          <a:sym typeface="Helvetica Neue Light"/>
        </a:defRPr>
      </a:lvl2pPr>
      <a:lvl3pPr indent="457200" defTabSz="584200">
        <a:defRPr sz="4200">
          <a:latin typeface="+mn-lt"/>
          <a:ea typeface="+mn-ea"/>
          <a:cs typeface="+mn-cs"/>
          <a:sym typeface="Helvetica Neue Light"/>
        </a:defRPr>
      </a:lvl3pPr>
      <a:lvl4pPr indent="685800" defTabSz="584200">
        <a:defRPr sz="4200">
          <a:latin typeface="+mn-lt"/>
          <a:ea typeface="+mn-ea"/>
          <a:cs typeface="+mn-cs"/>
          <a:sym typeface="Helvetica Neue Light"/>
        </a:defRPr>
      </a:lvl4pPr>
      <a:lvl5pPr indent="914400" defTabSz="584200">
        <a:defRPr sz="4200">
          <a:latin typeface="+mn-lt"/>
          <a:ea typeface="+mn-ea"/>
          <a:cs typeface="+mn-cs"/>
          <a:sym typeface="Helvetica Neue Light"/>
        </a:defRPr>
      </a:lvl5pPr>
      <a:lvl6pPr indent="1143000" defTabSz="584200">
        <a:defRPr sz="4200">
          <a:latin typeface="+mn-lt"/>
          <a:ea typeface="+mn-ea"/>
          <a:cs typeface="+mn-cs"/>
          <a:sym typeface="Helvetica Neue Light"/>
        </a:defRPr>
      </a:lvl6pPr>
      <a:lvl7pPr indent="1371600" defTabSz="584200">
        <a:defRPr sz="4200">
          <a:latin typeface="+mn-lt"/>
          <a:ea typeface="+mn-ea"/>
          <a:cs typeface="+mn-cs"/>
          <a:sym typeface="Helvetica Neue Light"/>
        </a:defRPr>
      </a:lvl7pPr>
      <a:lvl8pPr indent="1600200" defTabSz="584200">
        <a:defRPr sz="4200">
          <a:latin typeface="+mn-lt"/>
          <a:ea typeface="+mn-ea"/>
          <a:cs typeface="+mn-cs"/>
          <a:sym typeface="Helvetica Neue Light"/>
        </a:defRPr>
      </a:lvl8pPr>
      <a:lvl9pPr indent="1828800" defTabSz="584200">
        <a:defRPr sz="4200">
          <a:latin typeface="+mn-lt"/>
          <a:ea typeface="+mn-ea"/>
          <a:cs typeface="+mn-cs"/>
          <a:sym typeface="Helvetica Neue Light"/>
        </a:defRPr>
      </a:lvl9pPr>
    </p:titleStyle>
    <p:bodyStyle>
      <a:lvl1pPr marL="4572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1pPr>
      <a:lvl2pPr marL="9144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2pPr>
      <a:lvl3pPr marL="13716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3pPr>
      <a:lvl4pPr marL="18288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4pPr>
      <a:lvl5pPr marL="22860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5pPr>
      <a:lvl6pPr marL="27432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6pPr>
      <a:lvl7pPr marL="32004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7pPr>
      <a:lvl8pPr marL="36576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8pPr>
      <a:lvl9pPr marL="41148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9pPr>
    </p:bodyStyle>
    <p:otherStyle>
      <a:lvl1pPr algn="r" defTabSz="584200">
        <a:defRPr sz="1400">
          <a:solidFill>
            <a:schemeClr val="tx1"/>
          </a:solidFill>
          <a:latin typeface="+mn-lt"/>
          <a:ea typeface="+mn-ea"/>
          <a:cs typeface="+mn-cs"/>
          <a:sym typeface="Helvetica Neue"/>
        </a:defRPr>
      </a:lvl1pPr>
      <a:lvl2pPr indent="228600" algn="r" defTabSz="584200">
        <a:defRPr sz="1400">
          <a:solidFill>
            <a:schemeClr val="tx1"/>
          </a:solidFill>
          <a:latin typeface="+mn-lt"/>
          <a:ea typeface="+mn-ea"/>
          <a:cs typeface="+mn-cs"/>
          <a:sym typeface="Helvetica Neue"/>
        </a:defRPr>
      </a:lvl2pPr>
      <a:lvl3pPr indent="457200" algn="r" defTabSz="584200">
        <a:defRPr sz="1400">
          <a:solidFill>
            <a:schemeClr val="tx1"/>
          </a:solidFill>
          <a:latin typeface="+mn-lt"/>
          <a:ea typeface="+mn-ea"/>
          <a:cs typeface="+mn-cs"/>
          <a:sym typeface="Helvetica Neue"/>
        </a:defRPr>
      </a:lvl3pPr>
      <a:lvl4pPr indent="685800" algn="r" defTabSz="584200">
        <a:defRPr sz="1400">
          <a:solidFill>
            <a:schemeClr val="tx1"/>
          </a:solidFill>
          <a:latin typeface="+mn-lt"/>
          <a:ea typeface="+mn-ea"/>
          <a:cs typeface="+mn-cs"/>
          <a:sym typeface="Helvetica Neue"/>
        </a:defRPr>
      </a:lvl4pPr>
      <a:lvl5pPr indent="914400" algn="r" defTabSz="584200">
        <a:defRPr sz="1400">
          <a:solidFill>
            <a:schemeClr val="tx1"/>
          </a:solidFill>
          <a:latin typeface="+mn-lt"/>
          <a:ea typeface="+mn-ea"/>
          <a:cs typeface="+mn-cs"/>
          <a:sym typeface="Helvetica Neue"/>
        </a:defRPr>
      </a:lvl5pPr>
      <a:lvl6pPr indent="1143000" algn="r" defTabSz="584200">
        <a:defRPr sz="1400">
          <a:solidFill>
            <a:schemeClr val="tx1"/>
          </a:solidFill>
          <a:latin typeface="+mn-lt"/>
          <a:ea typeface="+mn-ea"/>
          <a:cs typeface="+mn-cs"/>
          <a:sym typeface="Helvetica Neue"/>
        </a:defRPr>
      </a:lvl6pPr>
      <a:lvl7pPr indent="1371600" algn="r" defTabSz="584200">
        <a:defRPr sz="1400">
          <a:solidFill>
            <a:schemeClr val="tx1"/>
          </a:solidFill>
          <a:latin typeface="+mn-lt"/>
          <a:ea typeface="+mn-ea"/>
          <a:cs typeface="+mn-cs"/>
          <a:sym typeface="Helvetica Neue"/>
        </a:defRPr>
      </a:lvl7pPr>
      <a:lvl8pPr indent="1600200" algn="r" defTabSz="584200">
        <a:defRPr sz="1400">
          <a:solidFill>
            <a:schemeClr val="tx1"/>
          </a:solidFill>
          <a:latin typeface="+mn-lt"/>
          <a:ea typeface="+mn-ea"/>
          <a:cs typeface="+mn-cs"/>
          <a:sym typeface="Helvetica Neue"/>
        </a:defRPr>
      </a:lvl8pPr>
      <a:lvl9pPr indent="1828800" algn="r" defTabSz="584200">
        <a:defRPr sz="1400">
          <a:solidFill>
            <a:schemeClr val="tx1"/>
          </a:solid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0.jpeg"/><Relationship Id="rId3" Type="http://schemas.openxmlformats.org/officeDocument/2006/relationships/image" Target="../media/image9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6.jpeg"/></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image" Target="../media/image7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jpeg"/><Relationship Id="rId3" Type="http://schemas.openxmlformats.org/officeDocument/2006/relationships/image" Target="../media/image9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0.png"/><Relationship Id="rId3" Type="http://schemas.openxmlformats.org/officeDocument/2006/relationships/image" Target="../media/image101.png"/></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12.xml"/><Relationship Id="rId2" Type="http://schemas.openxmlformats.org/officeDocument/2006/relationships/image" Target="../media/image10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106.png"/><Relationship Id="rId1" Type="http://schemas.microsoft.com/office/2007/relationships/media" Target="../media/media4.mov"/><Relationship Id="rId2" Type="http://schemas.openxmlformats.org/officeDocument/2006/relationships/video" Target="../media/media4.mov"/></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7.ti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7.ti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8.png"/><Relationship Id="rId3" Type="http://schemas.openxmlformats.org/officeDocument/2006/relationships/image" Target="../media/image10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2.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6.png"/><Relationship Id="rId3" Type="http://schemas.openxmlformats.org/officeDocument/2006/relationships/image" Target="../media/image1.ti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7.png"/><Relationship Id="rId3" Type="http://schemas.openxmlformats.org/officeDocument/2006/relationships/image" Target="../media/image128.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s>
</file>

<file path=ppt/slides/_rels/slide14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1.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6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4.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5.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8.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9.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0.png"/><Relationship Id="rId3" Type="http://schemas.openxmlformats.org/officeDocument/2006/relationships/image" Target="../media/image14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5.xml"/><Relationship Id="rId2"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6.tif"/><Relationship Id="rId3" Type="http://schemas.openxmlformats.org/officeDocument/2006/relationships/image" Target="../media/image47.t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t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4.jpeg"/></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0.xml"/><Relationship Id="rId2" Type="http://schemas.openxmlformats.org/officeDocument/2006/relationships/image" Target="../media/image5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9.jpe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2.xml"/><Relationship Id="rId2"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image" Target="../media/image63.png"/><Relationship Id="rId1" Type="http://schemas.microsoft.com/office/2007/relationships/media" Target="../media/media2.mov"/><Relationship Id="rId2" Type="http://schemas.openxmlformats.org/officeDocument/2006/relationships/video" Target="../media/media2.mov"/></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69.png"/><Relationship Id="rId1" Type="http://schemas.microsoft.com/office/2007/relationships/media" Target="../media/media3.mov"/><Relationship Id="rId2" Type="http://schemas.openxmlformats.org/officeDocument/2006/relationships/video" Target="../media/media3.mov"/></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image" Target="../media/image70.jpeg"/></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image" Target="../media/image7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 Id="rId3"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0.jpeg"/><Relationship Id="rId3" Type="http://schemas.openxmlformats.org/officeDocument/2006/relationships/image" Target="../media/image8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3.jpeg"/><Relationship Id="rId3" Type="http://schemas.openxmlformats.org/officeDocument/2006/relationships/image" Target="../media/image8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6.jpeg"/></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image" Target="../media/image7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asted-image.tif"/>
          <p:cNvPicPr/>
          <p:nvPr/>
        </p:nvPicPr>
        <p:blipFill>
          <a:blip r:embed="rId2">
            <a:alphaModFix amt="61106"/>
            <a:extLst/>
          </a:blip>
          <a:stretch>
            <a:fillRect/>
          </a:stretch>
        </p:blipFill>
        <p:spPr>
          <a:xfrm>
            <a:off x="214677" y="522651"/>
            <a:ext cx="3987672" cy="1615858"/>
          </a:xfrm>
          <a:prstGeom prst="rect">
            <a:avLst/>
          </a:prstGeom>
          <a:ln w="12700">
            <a:miter lim="400000"/>
          </a:ln>
          <a:effectLst>
            <a:outerShdw blurRad="63500" dist="25400" dir="5400000" rotWithShape="0">
              <a:srgbClr val="000000">
                <a:alpha val="5979"/>
              </a:srgbClr>
            </a:outerShdw>
          </a:effectLst>
        </p:spPr>
      </p:pic>
      <p:graphicFrame>
        <p:nvGraphicFramePr>
          <p:cNvPr id="82" name="Table 82"/>
          <p:cNvGraphicFramePr/>
          <p:nvPr/>
        </p:nvGraphicFramePr>
        <p:xfrm>
          <a:off x="4243387" y="304597"/>
          <a:ext cx="8431117" cy="1341392"/>
        </p:xfrm>
        <a:graphic>
          <a:graphicData uri="http://schemas.openxmlformats.org/drawingml/2006/table">
            <a:tbl>
              <a:tblPr>
                <a:tableStyleId>{4C3C2611-4C71-4FC5-86AE-919BDF0F9419}</a:tableStyleId>
              </a:tblPr>
              <a:tblGrid>
                <a:gridCol w="8431117"/>
              </a:tblGrid>
              <a:tr h="1341392">
                <a:tc>
                  <a:txBody>
                    <a:bodyPr/>
                    <a:lstStyle/>
                    <a:p>
                      <a:pPr lvl="0" algn="ctr" defTabSz="457200">
                        <a:defRPr sz="1800">
                          <a:solidFill>
                            <a:srgbClr val="000000"/>
                          </a:solidFill>
                        </a:defRPr>
                      </a:pPr>
                      <a:r>
                        <a:rPr sz="3000" b="1">
                          <a:solidFill>
                            <a:srgbClr val="FFFFFF"/>
                          </a:solidFill>
                          <a:effectLst>
                            <a:outerShdw blurRad="12700" dist="63500" dir="2880000" rotWithShape="0">
                              <a:srgbClr val="000000"/>
                            </a:outerShdw>
                          </a:effectLst>
                          <a:latin typeface="Arial"/>
                          <a:ea typeface="Arial"/>
                          <a:cs typeface="Arial"/>
                          <a:sym typeface="Arial"/>
                        </a:rPr>
                        <a:t>Geographic Instructional Strategies in Achieving Success with TEAM Observations </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83" name="Table 83"/>
          <p:cNvGraphicFramePr/>
          <p:nvPr/>
        </p:nvGraphicFramePr>
        <p:xfrm>
          <a:off x="266278" y="4339720"/>
          <a:ext cx="12472243" cy="876108"/>
        </p:xfrm>
        <a:graphic>
          <a:graphicData uri="http://schemas.openxmlformats.org/drawingml/2006/table">
            <a:tbl>
              <a:tblPr>
                <a:tableStyleId>{4C3C2611-4C71-4FC5-86AE-919BDF0F9419}</a:tableStyleId>
              </a:tblPr>
              <a:tblGrid>
                <a:gridCol w="12472243"/>
              </a:tblGrid>
              <a:tr h="876108">
                <a:tc>
                  <a:txBody>
                    <a:bodyPr/>
                    <a:lstStyle/>
                    <a:p>
                      <a:pPr lvl="0" algn="ctr" defTabSz="457200">
                        <a:defRPr sz="1800">
                          <a:solidFill>
                            <a:srgbClr val="000000"/>
                          </a:solidFill>
                        </a:defRPr>
                      </a:pPr>
                      <a:r>
                        <a:rPr sz="4700" b="1">
                          <a:solidFill>
                            <a:srgbClr val="FFFFFF"/>
                          </a:solidFill>
                          <a:effectLst>
                            <a:outerShdw blurRad="12700" dist="63500" dir="1200000" rotWithShape="0">
                              <a:srgbClr val="000000"/>
                            </a:outerShdw>
                          </a:effectLst>
                        </a:rPr>
                        <a:t>Top Five Rubric Tips</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84" name="Table 84"/>
          <p:cNvGraphicFramePr/>
          <p:nvPr/>
        </p:nvGraphicFramePr>
        <p:xfrm>
          <a:off x="-17965864" y="-4691226"/>
          <a:ext cx="12472243" cy="876108"/>
        </p:xfrm>
        <a:graphic>
          <a:graphicData uri="http://schemas.openxmlformats.org/drawingml/2006/table">
            <a:tbl>
              <a:tblPr>
                <a:tableStyleId>{4C3C2611-4C71-4FC5-86AE-919BDF0F9419}</a:tableStyleId>
              </a:tblPr>
              <a:tblGrid>
                <a:gridCol w="12472243"/>
              </a:tblGrid>
              <a:tr h="876108">
                <a:tc>
                  <a:txBody>
                    <a:bodyPr/>
                    <a:lstStyle/>
                    <a:p>
                      <a:pPr lvl="0" algn="ctr" defTabSz="457200">
                        <a:defRPr sz="1800">
                          <a:solidFill>
                            <a:srgbClr val="000000"/>
                          </a:solidFill>
                        </a:defRPr>
                      </a:pPr>
                      <a:r>
                        <a:rPr sz="4300" b="1">
                          <a:solidFill>
                            <a:srgbClr val="FFFFFF"/>
                          </a:solidFill>
                          <a:effectLst>
                            <a:outerShdw blurRad="12700" dist="63500" dir="1200000" rotWithShape="0">
                              <a:srgbClr val="000000"/>
                            </a:outerShdw>
                          </a:effectLst>
                        </a:rPr>
                        <a:t>Applying the Rubic to a Lesson</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85" name="Table 85"/>
          <p:cNvGraphicFramePr/>
          <p:nvPr/>
        </p:nvGraphicFramePr>
        <p:xfrm>
          <a:off x="266278" y="7233663"/>
          <a:ext cx="12472243" cy="876108"/>
        </p:xfrm>
        <a:graphic>
          <a:graphicData uri="http://schemas.openxmlformats.org/drawingml/2006/table">
            <a:tbl>
              <a:tblPr>
                <a:tableStyleId>{4C3C2611-4C71-4FC5-86AE-919BDF0F9419}</a:tableStyleId>
              </a:tblPr>
              <a:tblGrid>
                <a:gridCol w="12472243"/>
              </a:tblGrid>
              <a:tr h="876108">
                <a:tc>
                  <a:txBody>
                    <a:bodyPr/>
                    <a:lstStyle/>
                    <a:p>
                      <a:pPr lvl="0" algn="ctr" defTabSz="457200">
                        <a:defRPr sz="1800">
                          <a:solidFill>
                            <a:srgbClr val="000000"/>
                          </a:solidFill>
                        </a:defRPr>
                      </a:pPr>
                      <a:r>
                        <a:rPr sz="4700" b="1">
                          <a:solidFill>
                            <a:srgbClr val="FFFFFF"/>
                          </a:solidFill>
                          <a:effectLst>
                            <a:outerShdw blurRad="12700" dist="63500" dir="1200000" rotWithShape="0">
                              <a:srgbClr val="000000"/>
                            </a:outerShdw>
                          </a:effectLst>
                        </a:rPr>
                        <a:t>Focus on: Thinking Examples*</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86" name="Table 86"/>
          <p:cNvGraphicFramePr/>
          <p:nvPr/>
        </p:nvGraphicFramePr>
        <p:xfrm>
          <a:off x="266278" y="8179503"/>
          <a:ext cx="12472243" cy="876108"/>
        </p:xfrm>
        <a:graphic>
          <a:graphicData uri="http://schemas.openxmlformats.org/drawingml/2006/table">
            <a:tbl>
              <a:tblPr>
                <a:tableStyleId>{4C3C2611-4C71-4FC5-86AE-919BDF0F9419}</a:tableStyleId>
              </a:tblPr>
              <a:tblGrid>
                <a:gridCol w="12472243"/>
              </a:tblGrid>
              <a:tr h="876108">
                <a:tc>
                  <a:txBody>
                    <a:bodyPr/>
                    <a:lstStyle/>
                    <a:p>
                      <a:pPr lvl="0" algn="ctr" defTabSz="457200">
                        <a:defRPr sz="1800">
                          <a:solidFill>
                            <a:srgbClr val="000000"/>
                          </a:solidFill>
                        </a:defRPr>
                      </a:pPr>
                      <a:r>
                        <a:rPr sz="4700" b="1">
                          <a:solidFill>
                            <a:srgbClr val="FFFFFF"/>
                          </a:solidFill>
                          <a:effectLst>
                            <a:outerShdw blurRad="12700" dist="63500" dir="1200000" rotWithShape="0">
                              <a:srgbClr val="000000"/>
                            </a:outerShdw>
                          </a:effectLst>
                        </a:rPr>
                        <a:t>5 Final Suggestions</a:t>
                      </a:r>
                    </a:p>
                  </a:txBody>
                  <a:tcPr marL="50800" marR="50800" marT="50800" marB="50800" anchor="ctr" horzOverflow="overflow">
                    <a:lnT w="12700">
                      <a:miter lim="400000"/>
                    </a:lnT>
                    <a:lnB w="12700">
                      <a:miter lim="400000"/>
                    </a:lnB>
                    <a:solidFill>
                      <a:srgbClr val="82A1AB"/>
                    </a:solidFill>
                  </a:tcPr>
                </a:tc>
              </a:tr>
            </a:tbl>
          </a:graphicData>
        </a:graphic>
      </p:graphicFrame>
      <p:sp>
        <p:nvSpPr>
          <p:cNvPr id="87" name="Shape 87"/>
          <p:cNvSpPr/>
          <p:nvPr/>
        </p:nvSpPr>
        <p:spPr>
          <a:xfrm>
            <a:off x="1414907" y="9121667"/>
            <a:ext cx="10174987"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*All examples use geography and history concepts.</a:t>
            </a:r>
          </a:p>
        </p:txBody>
      </p:sp>
      <p:graphicFrame>
        <p:nvGraphicFramePr>
          <p:cNvPr id="88" name="Table 88"/>
          <p:cNvGraphicFramePr/>
          <p:nvPr/>
        </p:nvGraphicFramePr>
        <p:xfrm>
          <a:off x="266278" y="6286761"/>
          <a:ext cx="12472243" cy="877169"/>
        </p:xfrm>
        <a:graphic>
          <a:graphicData uri="http://schemas.openxmlformats.org/drawingml/2006/table">
            <a:tbl>
              <a:tblPr>
                <a:tableStyleId>{4C3C2611-4C71-4FC5-86AE-919BDF0F9419}</a:tableStyleId>
              </a:tblPr>
              <a:tblGrid>
                <a:gridCol w="12472243"/>
              </a:tblGrid>
              <a:tr h="877169">
                <a:tc>
                  <a:txBody>
                    <a:bodyPr/>
                    <a:lstStyle/>
                    <a:p>
                      <a:pPr lvl="0" algn="ctr" defTabSz="457200">
                        <a:defRPr sz="1800">
                          <a:solidFill>
                            <a:srgbClr val="000000"/>
                          </a:solidFill>
                        </a:defRPr>
                      </a:pPr>
                      <a:r>
                        <a:rPr sz="4300" b="1">
                          <a:solidFill>
                            <a:srgbClr val="FFFFFF"/>
                          </a:solidFill>
                          <a:effectLst>
                            <a:outerShdw blurRad="12700" dist="63500" dir="1200000" rotWithShape="0">
                              <a:srgbClr val="000000"/>
                            </a:outerShdw>
                          </a:effectLst>
                        </a:rPr>
                        <a:t>Rubric Highlights and Examples*</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89" name="Table 89"/>
          <p:cNvGraphicFramePr/>
          <p:nvPr/>
        </p:nvGraphicFramePr>
        <p:xfrm>
          <a:off x="266278" y="3070313"/>
          <a:ext cx="12472243" cy="1144314"/>
        </p:xfrm>
        <a:graphic>
          <a:graphicData uri="http://schemas.openxmlformats.org/drawingml/2006/table">
            <a:tbl>
              <a:tblPr>
                <a:tableStyleId>{4C3C2611-4C71-4FC5-86AE-919BDF0F9419}</a:tableStyleId>
              </a:tblPr>
              <a:tblGrid>
                <a:gridCol w="12472243"/>
              </a:tblGrid>
              <a:tr h="1144314">
                <a:tc>
                  <a:txBody>
                    <a:bodyPr/>
                    <a:lstStyle/>
                    <a:p>
                      <a:pPr lvl="0" algn="ctr" defTabSz="457200">
                        <a:defRPr sz="1800">
                          <a:solidFill>
                            <a:srgbClr val="000000"/>
                          </a:solidFill>
                        </a:defRPr>
                      </a:pPr>
                      <a:r>
                        <a:rPr sz="5100" b="1">
                          <a:solidFill>
                            <a:srgbClr val="FFFFFF"/>
                          </a:solidFill>
                          <a:effectLst>
                            <a:outerShdw blurRad="12700" dist="63500" dir="1200000" rotWithShape="0">
                              <a:srgbClr val="000000"/>
                            </a:outerShdw>
                          </a:effectLst>
                        </a:rPr>
                        <a:t>Presentation Overview</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90" name="Table 90"/>
          <p:cNvGraphicFramePr/>
          <p:nvPr/>
        </p:nvGraphicFramePr>
        <p:xfrm>
          <a:off x="4243387" y="1674748"/>
          <a:ext cx="8431117" cy="647138"/>
        </p:xfrm>
        <a:graphic>
          <a:graphicData uri="http://schemas.openxmlformats.org/drawingml/2006/table">
            <a:tbl>
              <a:tblPr>
                <a:tableStyleId>{4C3C2611-4C71-4FC5-86AE-919BDF0F9419}</a:tableStyleId>
              </a:tblPr>
              <a:tblGrid>
                <a:gridCol w="8431117"/>
              </a:tblGrid>
              <a:tr h="647138">
                <a:tc>
                  <a:txBody>
                    <a:bodyPr/>
                    <a:lstStyle/>
                    <a:p>
                      <a:pPr lvl="0" algn="ctr" defTabSz="457200">
                        <a:defRPr sz="1800">
                          <a:solidFill>
                            <a:srgbClr val="000000"/>
                          </a:solidFill>
                        </a:defRPr>
                      </a:pPr>
                      <a:r>
                        <a:rPr sz="2600">
                          <a:solidFill>
                            <a:srgbClr val="FFFFFF"/>
                          </a:solidFill>
                          <a:effectLst>
                            <a:outerShdw blurRad="12700" dist="63500" dir="2880000" rotWithShape="0">
                              <a:srgbClr val="000000"/>
                            </a:outerShdw>
                          </a:effectLst>
                          <a:latin typeface="Arial"/>
                          <a:ea typeface="Arial"/>
                          <a:cs typeface="Arial"/>
                          <a:sym typeface="Arial"/>
                        </a:rPr>
                        <a:t>Michael Robinson | Houston High | Germantown, TN</a:t>
                      </a:r>
                    </a:p>
                  </a:txBody>
                  <a:tcPr marL="50800" marR="50800" marT="50800" marB="50800" anchor="ctr" horzOverflow="overflow">
                    <a:lnT w="12700">
                      <a:miter lim="400000"/>
                    </a:lnT>
                    <a:lnB w="12700">
                      <a:miter lim="400000"/>
                    </a:lnB>
                    <a:solidFill>
                      <a:srgbClr val="82A1AB"/>
                    </a:solidFill>
                  </a:tcPr>
                </a:tc>
              </a:tr>
            </a:tbl>
          </a:graphicData>
        </a:graphic>
      </p:graphicFrame>
      <p:sp>
        <p:nvSpPr>
          <p:cNvPr id="91" name="Shape 91"/>
          <p:cNvSpPr/>
          <p:nvPr/>
        </p:nvSpPr>
        <p:spPr>
          <a:xfrm>
            <a:off x="263929" y="2696099"/>
            <a:ext cx="12476942" cy="1"/>
          </a:xfrm>
          <a:prstGeom prst="line">
            <a:avLst/>
          </a:prstGeom>
          <a:ln w="25400">
            <a:solidFill>
              <a:srgbClr val="ABABAB"/>
            </a:solidFill>
            <a:miter lim="400000"/>
          </a:ln>
          <a:effectLst>
            <a:outerShdw blurRad="63500" dist="25400" dir="3444158" rotWithShape="0">
              <a:srgbClr val="000000">
                <a:alpha val="5979"/>
              </a:srgbClr>
            </a:outerShdw>
          </a:effectLst>
        </p:spPr>
        <p:txBody>
          <a:bodyPr lIns="0" tIns="0" rIns="0" bIns="0" anchor="ctr"/>
          <a:lstStyle/>
          <a:p>
            <a:pPr lvl="0"/>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1" animBg="1" advAuto="0"/>
      <p:bldP spid="84" grpId="2" animBg="1" advAuto="0"/>
      <p:bldP spid="85" grpId="4" animBg="1" advAuto="0"/>
      <p:bldP spid="86" grpId="5" animBg="1" advAuto="0"/>
      <p:bldP spid="88" grpId="3" animBg="1" advAuto="0"/>
      <p:bldP spid="89" grpId="6"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neapple-field.png"/>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DSC_0575.jpg"/>
          <p:cNvPicPr/>
          <p:nvPr/>
        </p:nvPicPr>
        <p:blipFill>
          <a:blip r:embed="rId2">
            <a:extLst/>
          </a:blip>
          <a:stretch>
            <a:fillRect/>
          </a:stretch>
        </p:blipFill>
        <p:spPr>
          <a:xfrm>
            <a:off x="-1371600" y="0"/>
            <a:ext cx="14528800" cy="9753600"/>
          </a:xfrm>
          <a:prstGeom prst="rect">
            <a:avLst/>
          </a:prstGeom>
          <a:ln w="12700">
            <a:miter lim="400000"/>
          </a:ln>
        </p:spPr>
      </p:pic>
    </p:spTree>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DSC_0599.jpg"/>
          <p:cNvPicPr/>
          <p:nvPr/>
        </p:nvPicPr>
        <p:blipFill>
          <a:blip r:embed="rId2">
            <a:extLst/>
          </a:blip>
          <a:stretch>
            <a:fillRect/>
          </a:stretch>
        </p:blipFill>
        <p:spPr>
          <a:xfrm>
            <a:off x="0" y="-1"/>
            <a:ext cx="13175356" cy="19621502"/>
          </a:xfrm>
          <a:prstGeom prst="rect">
            <a:avLst/>
          </a:prstGeom>
          <a:ln w="12700">
            <a:miter lim="400000"/>
          </a:ln>
        </p:spPr>
      </p:pic>
      <p:pic>
        <p:nvPicPr>
          <p:cNvPr id="542" name="Picture 541"/>
          <p:cNvPicPr/>
          <p:nvPr/>
        </p:nvPicPr>
        <p:blipFill>
          <a:blip r:embed="rId3">
            <a:extLst/>
          </a:blip>
          <a:stretch>
            <a:fillRect/>
          </a:stretch>
        </p:blipFill>
        <p:spPr>
          <a:xfrm>
            <a:off x="330200" y="342801"/>
            <a:ext cx="6324600" cy="9334699"/>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 grpId="1"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 name="DSC_0590.jpg"/>
          <p:cNvPicPr/>
          <p:nvPr/>
        </p:nvPicPr>
        <p:blipFill>
          <a:blip r:embed="rId2">
            <a:extLst/>
          </a:blip>
          <a:stretch>
            <a:fillRect/>
          </a:stretch>
        </p:blipFill>
        <p:spPr>
          <a:xfrm>
            <a:off x="0" y="-4305300"/>
            <a:ext cx="13004800" cy="19367500"/>
          </a:xfrm>
          <a:prstGeom prst="rect">
            <a:avLst/>
          </a:prstGeom>
          <a:ln w="12700">
            <a:miter lim="400000"/>
          </a:ln>
        </p:spPr>
      </p:pic>
    </p:spTree>
  </p:cSld>
  <p:clrMapOvr>
    <a:masterClrMapping/>
  </p:clrMapOvr>
  <p:transition xmlns:p14="http://schemas.microsoft.com/office/powerpoint/2010/mai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 name="DSC_0631.jpg"/>
          <p:cNvPicPr/>
          <p:nvPr/>
        </p:nvPicPr>
        <p:blipFill>
          <a:blip r:embed="rId2">
            <a:extLst/>
          </a:blip>
          <a:stretch>
            <a:fillRect/>
          </a:stretch>
        </p:blipFill>
        <p:spPr>
          <a:xfrm>
            <a:off x="-762000" y="0"/>
            <a:ext cx="14528800" cy="9753600"/>
          </a:xfrm>
          <a:prstGeom prst="rect">
            <a:avLst/>
          </a:prstGeom>
          <a:ln w="12700">
            <a:miter lim="400000"/>
          </a:ln>
        </p:spPr>
      </p:pic>
    </p:spTree>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 name="DSC_0627.jpg"/>
          <p:cNvPicPr/>
          <p:nvPr/>
        </p:nvPicPr>
        <p:blipFill>
          <a:blip r:embed="rId2">
            <a:extLst/>
          </a:blip>
          <a:stretch>
            <a:fillRect/>
          </a:stretch>
        </p:blipFill>
        <p:spPr>
          <a:xfrm>
            <a:off x="-1828800" y="-38100"/>
            <a:ext cx="14528800" cy="9753600"/>
          </a:xfrm>
          <a:prstGeom prst="rect">
            <a:avLst/>
          </a:prstGeom>
          <a:ln w="12700">
            <a:miter lim="400000"/>
          </a:ln>
        </p:spPr>
      </p:pic>
    </p:spTree>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 name="DSC_0592.jpg"/>
          <p:cNvPicPr/>
          <p:nvPr/>
        </p:nvPicPr>
        <p:blipFill>
          <a:blip r:embed="rId2">
            <a:extLst/>
          </a:blip>
          <a:stretch>
            <a:fillRect/>
          </a:stretch>
        </p:blipFill>
        <p:spPr>
          <a:xfrm>
            <a:off x="-762000" y="0"/>
            <a:ext cx="14528800" cy="9753600"/>
          </a:xfrm>
          <a:prstGeom prst="rect">
            <a:avLst/>
          </a:prstGeom>
          <a:ln w="12700">
            <a:miter lim="400000"/>
          </a:ln>
        </p:spPr>
      </p:pic>
    </p:spTree>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 name="DSC_0614.jpg"/>
          <p:cNvPicPr/>
          <p:nvPr/>
        </p:nvPicPr>
        <p:blipFill>
          <a:blip r:embed="rId2">
            <a:extLst/>
          </a:blip>
          <a:stretch>
            <a:fillRect/>
          </a:stretch>
        </p:blipFill>
        <p:spPr>
          <a:xfrm>
            <a:off x="-739379" y="-482600"/>
            <a:ext cx="15550358" cy="10439400"/>
          </a:xfrm>
          <a:prstGeom prst="rect">
            <a:avLst/>
          </a:prstGeom>
          <a:ln w="12700">
            <a:miter lim="400000"/>
          </a:ln>
        </p:spPr>
      </p:pic>
    </p:spTree>
  </p:cSld>
  <p:clrMapOvr>
    <a:masterClrMapping/>
  </p:clrMapOvr>
  <p:transition xmlns:p14="http://schemas.microsoft.com/office/powerpoint/2010/main" spd="med"/>
</p:sld>
</file>

<file path=ppt/slides/slide10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556" name="Group 556"/>
          <p:cNvGrpSpPr/>
          <p:nvPr/>
        </p:nvGrpSpPr>
        <p:grpSpPr>
          <a:xfrm>
            <a:off x="2476500" y="762000"/>
            <a:ext cx="8051800" cy="6273800"/>
            <a:chOff x="-215900" y="-139700"/>
            <a:chExt cx="8051800" cy="6273800"/>
          </a:xfrm>
        </p:grpSpPr>
        <p:pic>
          <p:nvPicPr>
            <p:cNvPr id="555" name="kristallnacht-headline-nyt.png"/>
            <p:cNvPicPr/>
            <p:nvPr/>
          </p:nvPicPr>
          <p:blipFill>
            <a:blip r:embed="rId3">
              <a:extLst/>
            </a:blip>
            <a:srcRect l="1931" t="3848" r="1765" b="26920"/>
            <a:stretch>
              <a:fillRect/>
            </a:stretch>
          </p:blipFill>
          <p:spPr>
            <a:xfrm>
              <a:off x="0" y="0"/>
              <a:ext cx="7620000" cy="5715000"/>
            </a:xfrm>
            <a:prstGeom prst="rect">
              <a:avLst/>
            </a:prstGeom>
            <a:ln>
              <a:noFill/>
            </a:ln>
            <a:effectLst/>
          </p:spPr>
        </p:pic>
        <p:pic>
          <p:nvPicPr>
            <p:cNvPr id="554" name="Picture 553"/>
            <p:cNvPicPr/>
            <p:nvPr/>
          </p:nvPicPr>
          <p:blipFill>
            <a:blip r:embed="rId4">
              <a:extLst/>
            </a:blip>
            <a:stretch>
              <a:fillRect/>
            </a:stretch>
          </p:blipFill>
          <p:spPr>
            <a:xfrm>
              <a:off x="-215900" y="-139700"/>
              <a:ext cx="8051800" cy="6273800"/>
            </a:xfrm>
            <a:prstGeom prst="rect">
              <a:avLst/>
            </a:prstGeom>
            <a:effectLst/>
          </p:spPr>
        </p:pic>
      </p:grpSp>
      <p:sp>
        <p:nvSpPr>
          <p:cNvPr id="557" name="Shape 557"/>
          <p:cNvSpPr/>
          <p:nvPr/>
        </p:nvSpPr>
        <p:spPr>
          <a:xfrm>
            <a:off x="1016000" y="7315200"/>
            <a:ext cx="10972800" cy="2527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2400" b="1">
                <a:latin typeface="Helvetica Neue"/>
                <a:ea typeface="Helvetica Neue"/>
                <a:cs typeface="Helvetica Neue"/>
                <a:sym typeface="Helvetica Neue"/>
              </a:rPr>
              <a:t>May 18, 1942 -</a:t>
            </a:r>
            <a:r>
              <a:rPr sz="2400">
                <a:latin typeface="Helvetica Neue"/>
                <a:ea typeface="Helvetica Neue"/>
                <a:cs typeface="Helvetica Neue"/>
                <a:sym typeface="Helvetica Neue"/>
              </a:rPr>
              <a:t> The New York Times reports on an inside page that Nazis have machine-gunned over 100,000 Jews in the Baltic states, 100,000 in Poland and twice as many in western Russia.</a:t>
            </a:r>
          </a:p>
          <a:p>
            <a:pPr lvl="0" algn="l" defTabSz="457200">
              <a:defRPr sz="1800"/>
            </a:pPr>
            <a:r>
              <a:rPr sz="2400" b="1">
                <a:latin typeface="Helvetica Neue"/>
                <a:ea typeface="Helvetica Neue"/>
                <a:cs typeface="Helvetica Neue"/>
                <a:sym typeface="Helvetica Neue"/>
              </a:rPr>
              <a:t>June 30 and July 2 -</a:t>
            </a:r>
            <a:r>
              <a:rPr sz="2400">
                <a:latin typeface="Helvetica Neue"/>
                <a:ea typeface="Helvetica Neue"/>
                <a:cs typeface="Helvetica Neue"/>
                <a:sym typeface="Helvetica Neue"/>
              </a:rPr>
              <a:t> The New York Times reports via the London Daily Telegraph that over 1,000,000 Jews have already been killed by Nazis.</a:t>
            </a:r>
          </a:p>
        </p:txBody>
      </p:sp>
    </p:spTree>
  </p:cSld>
  <p:clrMapOvr>
    <a:masterClrMapping/>
  </p:clrMapOvr>
  <p:transition xmlns:p14="http://schemas.microsoft.com/office/powerpoint/2010/main" spd="med"/>
</p:sld>
</file>

<file path=ppt/slides/slide10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59" name="nyt_warsaw_uprising_editors-1.png"/>
          <p:cNvPicPr/>
          <p:nvPr/>
        </p:nvPicPr>
        <p:blipFill>
          <a:blip r:embed="rId3">
            <a:extLst/>
          </a:blip>
          <a:stretch>
            <a:fillRect/>
          </a:stretch>
        </p:blipFill>
        <p:spPr>
          <a:xfrm>
            <a:off x="3022600" y="1333500"/>
            <a:ext cx="6959600" cy="7581900"/>
          </a:xfrm>
          <a:prstGeom prst="rect">
            <a:avLst/>
          </a:prstGeom>
          <a:ln w="12700">
            <a:miter lim="400000"/>
          </a:ln>
        </p:spPr>
      </p:pic>
      <p:sp>
        <p:nvSpPr>
          <p:cNvPr id="560" name="Shape 560"/>
          <p:cNvSpPr/>
          <p:nvPr/>
        </p:nvSpPr>
        <p:spPr>
          <a:xfrm>
            <a:off x="816084" y="647700"/>
            <a:ext cx="11359135" cy="647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cap="all">
                <a:solidFill>
                  <a:srgbClr val="5C554F"/>
                </a:solidFill>
                <a:latin typeface="Helvetica Neue"/>
                <a:ea typeface="Helvetica Neue"/>
                <a:cs typeface="Helvetica Neue"/>
                <a:sym typeface="Helvetica Neue"/>
              </a:defRPr>
            </a:lvl1pPr>
          </a:lstStyle>
          <a:p>
            <a:pPr lvl="0">
              <a:defRPr sz="1800" b="0" cap="none">
                <a:solidFill>
                  <a:srgbClr val="000000"/>
                </a:solidFill>
              </a:defRPr>
            </a:pPr>
            <a:r>
              <a:rPr sz="3600" b="1" cap="all">
                <a:solidFill>
                  <a:srgbClr val="5C554F"/>
                </a:solidFill>
              </a:rPr>
              <a:t>Fake articles...be careful when searching</a:t>
            </a:r>
          </a:p>
        </p:txBody>
      </p:sp>
    </p:spTree>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 name="Screen Shot 2015-02-23 at 5.08.01 PM.png"/>
          <p:cNvPicPr/>
          <p:nvPr/>
        </p:nvPicPr>
        <p:blipFill>
          <a:blip r:embed="rId2">
            <a:extLst/>
          </a:blip>
          <a:stretch>
            <a:fillRect/>
          </a:stretch>
        </p:blipFill>
        <p:spPr>
          <a:xfrm>
            <a:off x="1104900" y="1149350"/>
            <a:ext cx="10795000" cy="7454900"/>
          </a:xfrm>
          <a:prstGeom prst="rect">
            <a:avLst/>
          </a:prstGeom>
          <a:ln w="12700">
            <a:miter lim="400000"/>
          </a:ln>
        </p:spPr>
      </p:pic>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asted-image.tif"/>
          <p:cNvPicPr/>
          <p:nvPr/>
        </p:nvPicPr>
        <p:blipFill>
          <a:blip r:embed="rId2">
            <a:alphaModFix amt="61106"/>
            <a:extLst/>
          </a:blip>
          <a:stretch>
            <a:fillRect/>
          </a:stretch>
        </p:blipFill>
        <p:spPr>
          <a:xfrm>
            <a:off x="126280" y="980905"/>
            <a:ext cx="12752240" cy="5167378"/>
          </a:xfrm>
          <a:prstGeom prst="rect">
            <a:avLst/>
          </a:prstGeom>
          <a:ln w="12700">
            <a:miter lim="400000"/>
          </a:ln>
          <a:effectLst>
            <a:outerShdw blurRad="63500" dist="25400" dir="5400000" rotWithShape="0">
              <a:srgbClr val="000000">
                <a:alpha val="5979"/>
              </a:srgbClr>
            </a:outerShdw>
          </a:effectLst>
        </p:spPr>
      </p:pic>
      <p:graphicFrame>
        <p:nvGraphicFramePr>
          <p:cNvPr id="124" name="Table 124"/>
          <p:cNvGraphicFramePr/>
          <p:nvPr/>
        </p:nvGraphicFramePr>
        <p:xfrm>
          <a:off x="127959" y="6180893"/>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Top Five Rubric Tips</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Screen shot 2012-11-03 at 6.24.50 PM.png"/>
          <p:cNvPicPr/>
          <p:nvPr/>
        </p:nvPicPr>
        <p:blipFill>
          <a:blip r:embed="rId2">
            <a:extLst/>
          </a:blip>
          <a:stretch>
            <a:fillRect/>
          </a:stretch>
        </p:blipFill>
        <p:spPr>
          <a:xfrm>
            <a:off x="-673334" y="0"/>
            <a:ext cx="14948368" cy="10591800"/>
          </a:xfrm>
          <a:prstGeom prst="rect">
            <a:avLst/>
          </a:prstGeom>
          <a:ln w="12700">
            <a:miter lim="400000"/>
          </a:ln>
        </p:spPr>
      </p:pic>
      <p:pic>
        <p:nvPicPr>
          <p:cNvPr id="565" name="droppedImage.png"/>
          <p:cNvPicPr/>
          <p:nvPr/>
        </p:nvPicPr>
        <p:blipFill>
          <a:blip r:embed="rId3">
            <a:extLst/>
          </a:blip>
          <a:stretch>
            <a:fillRect/>
          </a:stretch>
        </p:blipFill>
        <p:spPr>
          <a:xfrm>
            <a:off x="179618" y="171450"/>
            <a:ext cx="3254549" cy="4419601"/>
          </a:xfrm>
          <a:prstGeom prst="rect">
            <a:avLst/>
          </a:prstGeom>
          <a:ln w="12700">
            <a:miter lim="400000"/>
          </a:ln>
          <a:effectLst>
            <a:outerShdw blurRad="127000" dist="76200" dir="2700000" rotWithShape="0">
              <a:srgbClr val="000000">
                <a:alpha val="75000"/>
              </a:srgbClr>
            </a:outerShdw>
          </a:effectLst>
        </p:spPr>
      </p:pic>
      <p:sp>
        <p:nvSpPr>
          <p:cNvPr id="566" name="Shape 566"/>
          <p:cNvSpPr/>
          <p:nvPr/>
        </p:nvSpPr>
        <p:spPr>
          <a:xfrm>
            <a:off x="3874275" y="111740"/>
            <a:ext cx="8597901" cy="1031261"/>
          </a:xfrm>
          <a:prstGeom prst="rect">
            <a:avLst/>
          </a:prstGeom>
          <a:ln w="12700">
            <a:miter lim="400000"/>
          </a:ln>
          <a:effectLst>
            <a:outerShdw blurRad="127000" dist="76200" dir="2700000" rotWithShape="0">
              <a:srgbClr val="212121">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6200" b="1">
                <a:solidFill>
                  <a:srgbClr val="FFFFFF"/>
                </a:solidFill>
                <a:effectLst>
                  <a:outerShdw blurRad="127000" dist="76200" dir="2700000" rotWithShape="0">
                    <a:srgbClr val="212121">
                      <a:alpha val="75000"/>
                    </a:srgbClr>
                  </a:outerShdw>
                </a:effectLst>
                <a:latin typeface="Helvetica Neue"/>
                <a:ea typeface="Helvetica Neue"/>
                <a:cs typeface="Helvetica Neue"/>
                <a:sym typeface="Helvetica Neue"/>
              </a:defRPr>
            </a:lvl1pPr>
          </a:lstStyle>
          <a:p>
            <a:pPr lvl="0">
              <a:defRPr sz="1800" b="0">
                <a:solidFill>
                  <a:srgbClr val="000000"/>
                </a:solidFill>
                <a:effectLst/>
              </a:defRPr>
            </a:pPr>
            <a:r>
              <a:rPr sz="6200" b="1">
                <a:solidFill>
                  <a:srgbClr val="FFFFFF"/>
                </a:solidFill>
                <a:effectLst>
                  <a:outerShdw blurRad="127000" dist="76200" dir="2700000" rotWithShape="0">
                    <a:srgbClr val="212121">
                      <a:alpha val="75000"/>
                    </a:srgbClr>
                  </a:outerShdw>
                </a:effectLst>
              </a:rPr>
              <a:t>SHELBY COUNTY, TN</a:t>
            </a:r>
          </a:p>
        </p:txBody>
      </p:sp>
      <p:sp>
        <p:nvSpPr>
          <p:cNvPr id="567" name="Shape 567"/>
          <p:cNvSpPr/>
          <p:nvPr/>
        </p:nvSpPr>
        <p:spPr>
          <a:xfrm>
            <a:off x="2019895" y="8394700"/>
            <a:ext cx="8965010" cy="1143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5800">
                <a:solidFill>
                  <a:srgbClr val="B51A00"/>
                </a:solidFill>
                <a:latin typeface="Arial Black"/>
                <a:ea typeface="Arial Black"/>
                <a:cs typeface="Arial Black"/>
                <a:sym typeface="Arial Black"/>
              </a:defRPr>
            </a:lvl1pPr>
          </a:lstStyle>
          <a:p>
            <a:pPr lvl="0">
              <a:defRPr sz="1800">
                <a:solidFill>
                  <a:srgbClr val="000000"/>
                </a:solidFill>
              </a:defRPr>
            </a:pPr>
            <a:r>
              <a:rPr sz="5800">
                <a:solidFill>
                  <a:srgbClr val="B51A00"/>
                </a:solidFill>
              </a:rPr>
              <a:t>Solutions to Problems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5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1" animBg="1" advAuto="0"/>
      <p:bldP spid="567" grpId="2"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Picture 568"/>
          <p:cNvPicPr/>
          <p:nvPr/>
        </p:nvPicPr>
        <p:blipFill>
          <a:blip r:embed="rId2">
            <a:extLst/>
          </a:blip>
          <a:stretch>
            <a:fillRect/>
          </a:stretch>
        </p:blipFill>
        <p:spPr>
          <a:xfrm>
            <a:off x="-352680" y="-552450"/>
            <a:ext cx="13716001" cy="10332439"/>
          </a:xfrm>
          <a:prstGeom prst="rect">
            <a:avLst/>
          </a:prstGeom>
          <a:effectLst>
            <a:outerShdw blurRad="38100" dist="25400" rotWithShape="0">
              <a:srgbClr val="000000">
                <a:alpha val="70000"/>
              </a:srgbClr>
            </a:outerShdw>
          </a:effectLst>
        </p:spPr>
      </p:pic>
      <p:pic>
        <p:nvPicPr>
          <p:cNvPr id="570" name="Picture 569"/>
          <p:cNvPicPr/>
          <p:nvPr/>
        </p:nvPicPr>
        <p:blipFill>
          <a:blip r:embed="rId3">
            <a:extLst/>
          </a:blip>
          <a:stretch>
            <a:fillRect/>
          </a:stretch>
        </p:blipFill>
        <p:spPr>
          <a:xfrm>
            <a:off x="1790700" y="226776"/>
            <a:ext cx="9410700" cy="1373424"/>
          </a:xfrm>
          <a:prstGeom prst="rect">
            <a:avLst/>
          </a:prstGeom>
          <a:effectLst>
            <a:outerShdw blurRad="38100" dist="25400" rotWithShape="0">
              <a:srgbClr val="000000">
                <a:alpha val="70000"/>
              </a:srgbClr>
            </a:outerShdw>
          </a:effectLst>
        </p:spPr>
      </p:pic>
      <p:pic>
        <p:nvPicPr>
          <p:cNvPr id="571" name="Picture 570"/>
          <p:cNvPicPr/>
          <p:nvPr/>
        </p:nvPicPr>
        <p:blipFill>
          <a:blip r:embed="rId4">
            <a:extLst/>
          </a:blip>
          <a:stretch>
            <a:fillRect/>
          </a:stretch>
        </p:blipFill>
        <p:spPr>
          <a:xfrm>
            <a:off x="9185649" y="2478454"/>
            <a:ext cx="3764981" cy="602069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 grpId="1" animBg="1" advAuto="0"/>
      <p:bldP spid="571" grpId="2"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Screen Shot 2015-02-23 at 5.08.37 PM.png"/>
          <p:cNvPicPr/>
          <p:nvPr/>
        </p:nvPicPr>
        <p:blipFill>
          <a:blip r:embed="rId2">
            <a:extLst/>
          </a:blip>
          <a:stretch>
            <a:fillRect/>
          </a:stretch>
        </p:blipFill>
        <p:spPr>
          <a:xfrm>
            <a:off x="1162050" y="2241550"/>
            <a:ext cx="10680700" cy="5270500"/>
          </a:xfrm>
          <a:prstGeom prst="rect">
            <a:avLst/>
          </a:prstGeom>
          <a:ln w="12700">
            <a:miter lim="400000"/>
          </a:ln>
        </p:spPr>
      </p:pic>
    </p:spTree>
  </p:cSld>
  <p:clrMapOvr>
    <a:masterClrMapping/>
  </p:clrMapOvr>
  <p:transition xmlns:p14="http://schemas.microsoft.com/office/powerpoint/2010/mai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6" name="Table 576"/>
          <p:cNvGraphicFramePr/>
          <p:nvPr/>
        </p:nvGraphicFramePr>
        <p:xfrm>
          <a:off x="152400" y="279400"/>
          <a:ext cx="12687288" cy="9276080"/>
        </p:xfrm>
        <a:graphic>
          <a:graphicData uri="http://schemas.openxmlformats.org/drawingml/2006/table">
            <a:tbl>
              <a:tblPr>
                <a:tableStyleId>{4C3C2611-4C71-4FC5-86AE-919BDF0F9419}</a:tableStyleId>
              </a:tblPr>
              <a:tblGrid>
                <a:gridCol w="1172488"/>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gridCol w="287870"/>
              </a:tblGrid>
              <a:tr h="919480">
                <a:tc>
                  <a:txBody>
                    <a:bodyPr/>
                    <a:lstStyle/>
                    <a:p>
                      <a:pPr lvl="0" algn="ctr">
                        <a:defRPr sz="1800">
                          <a:solidFill>
                            <a:srgbClr val="000000"/>
                          </a:solidFill>
                        </a:defRPr>
                      </a:pPr>
                      <a:r>
                        <a:rPr sz="15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TIMELINE</a:t>
                      </a:r>
                    </a:p>
                    <a:p>
                      <a:pPr lvl="0" algn="ctr">
                        <a:defRPr sz="1800">
                          <a:solidFill>
                            <a:srgbClr val="000000"/>
                          </a:solidFill>
                        </a:defRPr>
                      </a:pPr>
                      <a:r>
                        <a:rPr sz="15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FIRST TO </a:t>
                      </a:r>
                      <a:r>
                        <a:rPr sz="29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40</a:t>
                      </a:r>
                    </a:p>
                  </a:txBody>
                  <a:tcPr marL="50800" marR="50800" marT="50800" marB="50800" anchor="ctr" horzOverflow="overflow">
                    <a:lnL w="25400" cap="rnd">
                      <a:solidFill>
                        <a:srgbClr val="000000"/>
                      </a:solidFill>
                      <a:custDash>
                        <a:ds d="100000" sp="200000"/>
                      </a:custDash>
                      <a:miter lim="400000"/>
                    </a:lnL>
                    <a:lnR w="25400">
                      <a:solidFill>
                        <a:srgbClr val="000000"/>
                      </a:solidFill>
                      <a:miter lim="400000"/>
                    </a:lnR>
                    <a:lnT w="25400" cap="rnd">
                      <a:solidFill>
                        <a:srgbClr val="000000"/>
                      </a:solidFill>
                      <a:custDash>
                        <a:ds d="100000" sp="200000"/>
                      </a:custDash>
                      <a:miter lim="400000"/>
                    </a:lnT>
                    <a:lnB w="25400">
                      <a:solidFill>
                        <a:srgbClr val="000000"/>
                      </a:solidFill>
                      <a:miter lim="400000"/>
                    </a:lnB>
                    <a:solidFill>
                      <a:srgbClr val="444444"/>
                    </a:solidFill>
                  </a:tcPr>
                </a:tc>
                <a:tc>
                  <a:txBody>
                    <a:bodyPr/>
                    <a:lstStyle/>
                    <a:p>
                      <a:pPr lvl="0" algn="ctr" defTabSz="457200">
                        <a:defRPr sz="1800">
                          <a:solidFill>
                            <a:srgbClr val="000000"/>
                          </a:solidFill>
                        </a:defRPr>
                      </a:pPr>
                      <a:r>
                        <a:rPr sz="1500" b="1"/>
                        <a:t>1</a:t>
                      </a:r>
                    </a:p>
                  </a:txBody>
                  <a:tcPr marL="50800" marR="50800" marT="50800" marB="50800" anchor="b" horzOverflow="overflow">
                    <a:lnL w="25400">
                      <a:solidFill>
                        <a:srgbClr val="000000"/>
                      </a:solidFill>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4</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5</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6</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7</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8</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9</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10</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11</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12</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13</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14</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15</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16</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17</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18</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19</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20</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21</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22</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23</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24</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25</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26</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27</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28</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29</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30</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31</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32</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33</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34</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35</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36</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37</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38</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39</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c>
                  <a:txBody>
                    <a:bodyPr/>
                    <a:lstStyle/>
                    <a:p>
                      <a:pPr lvl="0" algn="ctr" defTabSz="457200">
                        <a:defRPr sz="1800">
                          <a:solidFill>
                            <a:srgbClr val="000000"/>
                          </a:solidFill>
                        </a:defRPr>
                      </a:pPr>
                      <a:r>
                        <a:rPr sz="1500" b="1"/>
                        <a:t>40</a:t>
                      </a:r>
                    </a:p>
                  </a:txBody>
                  <a:tcPr marL="50800" marR="50800" marT="50800" marB="50800" anchor="b"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a:solidFill>
                        <a:srgbClr val="000000"/>
                      </a:solidFill>
                      <a:miter lim="400000"/>
                    </a:lnB>
                  </a:tcPr>
                </a:tc>
              </a:tr>
              <a:tr h="919480">
                <a:tc>
                  <a:txBody>
                    <a:bodyPr/>
                    <a:lstStyle/>
                    <a:p>
                      <a:pPr lvl="0" algn="ctr" defTabSz="457200">
                        <a:defRPr sz="1800">
                          <a:solidFill>
                            <a:srgbClr val="000000"/>
                          </a:solidFill>
                        </a:defRPr>
                      </a:pPr>
                      <a:r>
                        <a:rPr sz="1900" b="1"/>
                        <a:t>Group 1
</a:t>
                      </a:r>
                    </a:p>
                  </a:txBody>
                  <a:tcPr marL="50800" marR="50800" marT="50800" marB="50800" anchor="ctr" horzOverflow="overflow">
                    <a:lnL w="25400" cap="rnd">
                      <a:solidFill>
                        <a:srgbClr val="000000"/>
                      </a:solidFill>
                      <a:custDash>
                        <a:ds d="100000" sp="200000"/>
                      </a:custDash>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200" b="1">
                          <a:solidFill>
                            <a:srgbClr val="000000"/>
                          </a:solidFill>
                        </a:defRPr>
                      </a:pPr>
                      <a:endParaRPr/>
                    </a:p>
                  </a:txBody>
                  <a:tcPr marL="50800" marR="50800" marT="50800" marB="50800" anchor="ctr" horzOverflow="overflow">
                    <a:lnL w="25400">
                      <a:solidFill>
                        <a:srgbClr val="000000"/>
                      </a:solidFill>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FFFF"/>
                    </a:solidFill>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r>
              <a:tr h="919480">
                <a:tc>
                  <a:txBody>
                    <a:bodyPr/>
                    <a:lstStyle/>
                    <a:p>
                      <a:pPr lvl="0" algn="ctr" defTabSz="457200">
                        <a:defRPr sz="1800">
                          <a:solidFill>
                            <a:srgbClr val="000000"/>
                          </a:solidFill>
                        </a:defRPr>
                      </a:pPr>
                      <a:r>
                        <a:rPr sz="1900" b="1"/>
                        <a:t>Group 2
</a:t>
                      </a:r>
                    </a:p>
                  </a:txBody>
                  <a:tcPr marL="50800" marR="50800" marT="50800" marB="50800" anchor="ctr" horzOverflow="overflow">
                    <a:lnL w="25400" cap="rnd">
                      <a:solidFill>
                        <a:srgbClr val="000000"/>
                      </a:solidFill>
                      <a:custDash>
                        <a:ds d="100000" sp="200000"/>
                      </a:custDash>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200" b="1">
                          <a:solidFill>
                            <a:srgbClr val="000000"/>
                          </a:solidFill>
                        </a:defRPr>
                      </a:pPr>
                      <a:endParaRPr/>
                    </a:p>
                  </a:txBody>
                  <a:tcPr marL="50800" marR="50800" marT="50800" marB="50800" anchor="ctr" horzOverflow="overflow">
                    <a:lnL w="25400">
                      <a:solidFill>
                        <a:srgbClr val="000000"/>
                      </a:solidFill>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r>
              <a:tr h="919480">
                <a:tc>
                  <a:txBody>
                    <a:bodyPr/>
                    <a:lstStyle/>
                    <a:p>
                      <a:pPr lvl="0" algn="ctr" defTabSz="457200">
                        <a:defRPr sz="1800">
                          <a:solidFill>
                            <a:srgbClr val="000000"/>
                          </a:solidFill>
                        </a:defRPr>
                      </a:pPr>
                      <a:r>
                        <a:rPr sz="1900" b="1"/>
                        <a:t>Group 3
</a:t>
                      </a:r>
                    </a:p>
                  </a:txBody>
                  <a:tcPr marL="50800" marR="50800" marT="50800" marB="50800" anchor="ctr" horzOverflow="overflow">
                    <a:lnL w="25400" cap="rnd">
                      <a:solidFill>
                        <a:srgbClr val="000000"/>
                      </a:solidFill>
                      <a:custDash>
                        <a:ds d="100000" sp="200000"/>
                      </a:custDash>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200" b="1">
                          <a:solidFill>
                            <a:srgbClr val="000000"/>
                          </a:solidFill>
                        </a:defRPr>
                      </a:pPr>
                      <a:endParaRPr/>
                    </a:p>
                  </a:txBody>
                  <a:tcPr marL="50800" marR="50800" marT="50800" marB="50800" anchor="ctr" horzOverflow="overflow">
                    <a:lnL w="25400">
                      <a:solidFill>
                        <a:srgbClr val="000000"/>
                      </a:solidFill>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r>
              <a:tr h="919480">
                <a:tc>
                  <a:txBody>
                    <a:bodyPr/>
                    <a:lstStyle/>
                    <a:p>
                      <a:pPr lvl="0" algn="ctr" defTabSz="457200">
                        <a:defRPr sz="1800">
                          <a:solidFill>
                            <a:srgbClr val="000000"/>
                          </a:solidFill>
                        </a:defRPr>
                      </a:pPr>
                      <a:r>
                        <a:rPr sz="1900" b="1"/>
                        <a:t>Group 4
</a:t>
                      </a:r>
                    </a:p>
                  </a:txBody>
                  <a:tcPr marL="50800" marR="50800" marT="50800" marB="50800" anchor="ctr" horzOverflow="overflow">
                    <a:lnL w="25400" cap="rnd">
                      <a:solidFill>
                        <a:srgbClr val="000000"/>
                      </a:solidFill>
                      <a:custDash>
                        <a:ds d="100000" sp="200000"/>
                      </a:custDash>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200" b="1">
                          <a:solidFill>
                            <a:srgbClr val="000000"/>
                          </a:solidFill>
                        </a:defRPr>
                      </a:pPr>
                      <a:endParaRPr/>
                    </a:p>
                  </a:txBody>
                  <a:tcPr marL="50800" marR="50800" marT="50800" marB="50800" anchor="ctr" horzOverflow="overflow">
                    <a:lnL w="25400">
                      <a:solidFill>
                        <a:srgbClr val="000000"/>
                      </a:solidFill>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r>
              <a:tr h="919480">
                <a:tc>
                  <a:txBody>
                    <a:bodyPr/>
                    <a:lstStyle/>
                    <a:p>
                      <a:pPr lvl="0" algn="ctr" defTabSz="457200">
                        <a:defRPr sz="1800">
                          <a:solidFill>
                            <a:srgbClr val="000000"/>
                          </a:solidFill>
                        </a:defRPr>
                      </a:pPr>
                      <a:r>
                        <a:rPr sz="1900" b="1"/>
                        <a:t>Group 5
</a:t>
                      </a:r>
                    </a:p>
                  </a:txBody>
                  <a:tcPr marL="50800" marR="50800" marT="50800" marB="50800" anchor="ctr" horzOverflow="overflow">
                    <a:lnL w="25400" cap="rnd">
                      <a:solidFill>
                        <a:srgbClr val="000000"/>
                      </a:solidFill>
                      <a:custDash>
                        <a:ds d="100000" sp="200000"/>
                      </a:custDash>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200" b="1">
                          <a:solidFill>
                            <a:srgbClr val="000000"/>
                          </a:solidFill>
                        </a:defRPr>
                      </a:pPr>
                      <a:endParaRPr/>
                    </a:p>
                  </a:txBody>
                  <a:tcPr marL="50800" marR="50800" marT="50800" marB="50800" anchor="ctr" horzOverflow="overflow">
                    <a:lnL w="25400">
                      <a:solidFill>
                        <a:srgbClr val="000000"/>
                      </a:solidFill>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r>
              <a:tr h="919480">
                <a:tc>
                  <a:txBody>
                    <a:bodyPr/>
                    <a:lstStyle/>
                    <a:p>
                      <a:pPr lvl="0" algn="ctr" defTabSz="457200">
                        <a:defRPr sz="1800">
                          <a:solidFill>
                            <a:srgbClr val="000000"/>
                          </a:solidFill>
                        </a:defRPr>
                      </a:pPr>
                      <a:r>
                        <a:rPr sz="1900" b="1"/>
                        <a:t>Group 6
</a:t>
                      </a:r>
                    </a:p>
                  </a:txBody>
                  <a:tcPr marL="50800" marR="50800" marT="50800" marB="50800" anchor="ctr" horzOverflow="overflow">
                    <a:lnL w="25400" cap="rnd">
                      <a:solidFill>
                        <a:srgbClr val="000000"/>
                      </a:solidFill>
                      <a:custDash>
                        <a:ds d="100000" sp="200000"/>
                      </a:custDash>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200" b="1">
                          <a:solidFill>
                            <a:srgbClr val="000000"/>
                          </a:solidFill>
                        </a:defRPr>
                      </a:pPr>
                      <a:endParaRPr/>
                    </a:p>
                  </a:txBody>
                  <a:tcPr marL="50800" marR="50800" marT="50800" marB="50800" anchor="ctr" horzOverflow="overflow">
                    <a:lnL w="25400">
                      <a:solidFill>
                        <a:srgbClr val="000000"/>
                      </a:solidFill>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r>
              <a:tr h="919480">
                <a:tc>
                  <a:txBody>
                    <a:bodyPr/>
                    <a:lstStyle/>
                    <a:p>
                      <a:pPr lvl="0" algn="ctr" defTabSz="457200">
                        <a:defRPr sz="1800">
                          <a:solidFill>
                            <a:srgbClr val="000000"/>
                          </a:solidFill>
                        </a:defRPr>
                      </a:pPr>
                      <a:r>
                        <a:rPr sz="1900" b="1"/>
                        <a:t>Group 7</a:t>
                      </a:r>
                    </a:p>
                  </a:txBody>
                  <a:tcPr marL="50800" marR="50800" marT="50800" marB="50800" anchor="ctr" horzOverflow="overflow">
                    <a:lnL w="25400" cap="rnd">
                      <a:solidFill>
                        <a:srgbClr val="000000"/>
                      </a:solidFill>
                      <a:custDash>
                        <a:ds d="100000" sp="200000"/>
                      </a:custDash>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200" b="1">
                          <a:solidFill>
                            <a:srgbClr val="000000"/>
                          </a:solidFill>
                        </a:defRPr>
                      </a:pPr>
                      <a:endParaRPr/>
                    </a:p>
                  </a:txBody>
                  <a:tcPr marL="50800" marR="50800" marT="50800" marB="50800" anchor="ctr" horzOverflow="overflow">
                    <a:lnL w="25400">
                      <a:solidFill>
                        <a:srgbClr val="000000"/>
                      </a:solidFill>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FFFF"/>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FFFF"/>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solidFill>
                      <a:srgbClr val="FFFFFF"/>
                    </a:solidFill>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a:solidFill>
                        <a:srgbClr val="000000"/>
                      </a:solidFill>
                      <a:miter lim="400000"/>
                    </a:lnB>
                  </a:tcPr>
                </a:tc>
              </a:tr>
              <a:tr h="919480">
                <a:tc>
                  <a:txBody>
                    <a:bodyPr/>
                    <a:lstStyle/>
                    <a:p>
                      <a:pPr lvl="0" algn="ctr" defTabSz="457200">
                        <a:defRPr sz="1800">
                          <a:solidFill>
                            <a:srgbClr val="000000"/>
                          </a:solidFill>
                        </a:defRPr>
                      </a:pPr>
                      <a:r>
                        <a:rPr sz="1900" b="1"/>
                        <a:t>Group 8</a:t>
                      </a:r>
                    </a:p>
                  </a:txBody>
                  <a:tcPr marL="50800" marR="50800" marT="50800" marB="50800" anchor="ctr" horzOverflow="overflow">
                    <a:lnL w="25400" cap="rnd">
                      <a:solidFill>
                        <a:srgbClr val="000000"/>
                      </a:solidFill>
                      <a:custDash>
                        <a:ds d="100000" sp="200000"/>
                      </a:custDash>
                      <a:miter lim="400000"/>
                    </a:lnL>
                    <a:lnR w="25400">
                      <a:solidFill>
                        <a:srgbClr val="000000"/>
                      </a:solidFill>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b="1">
                          <a:solidFill>
                            <a:srgbClr val="000000"/>
                          </a:solidFill>
                        </a:defRPr>
                      </a:pPr>
                      <a:endParaRPr/>
                    </a:p>
                  </a:txBody>
                  <a:tcPr marL="50800" marR="50800" marT="50800" marB="50800" anchor="ctr" horzOverflow="overflow">
                    <a:lnL w="25400">
                      <a:solidFill>
                        <a:srgbClr val="000000"/>
                      </a:solidFill>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solidFill>
                      <a:srgbClr val="FF9300"/>
                    </a:solidFill>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a:solidFill>
                        <a:srgbClr val="000000"/>
                      </a:solidFill>
                      <a:miter lim="400000"/>
                    </a:lnT>
                    <a:lnB w="25400" cap="rnd">
                      <a:solidFill>
                        <a:srgbClr val="000000"/>
                      </a:solidFill>
                      <a:custDash>
                        <a:ds d="100000" sp="200000"/>
                      </a:custDash>
                      <a:miter lim="400000"/>
                    </a:lnB>
                  </a:tcPr>
                </a:tc>
              </a:tr>
              <a:tr h="919480">
                <a:tc>
                  <a:txBody>
                    <a:bodyPr/>
                    <a:lstStyle/>
                    <a:p>
                      <a:pPr lvl="0" algn="ctr" defTabSz="457200">
                        <a:defRPr sz="1800">
                          <a:solidFill>
                            <a:srgbClr val="000000"/>
                          </a:solidFill>
                        </a:defRPr>
                      </a:pPr>
                      <a:r>
                        <a:rPr sz="1900" b="1"/>
                        <a:t>Group 9</a:t>
                      </a:r>
                    </a:p>
                  </a:txBody>
                  <a:tcPr marL="50800" marR="50800" marT="50800" marB="50800" anchor="ctr" horzOverflow="overflow">
                    <a:lnL w="25400" cap="rnd">
                      <a:solidFill>
                        <a:srgbClr val="000000"/>
                      </a:solidFill>
                      <a:custDash>
                        <a:ds d="100000" sp="200000"/>
                      </a:custDash>
                      <a:miter lim="400000"/>
                    </a:lnL>
                    <a:lnR w="25400">
                      <a:solidFill>
                        <a:srgbClr val="000000"/>
                      </a:solidFill>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b="1">
                          <a:solidFill>
                            <a:srgbClr val="000000"/>
                          </a:solidFill>
                        </a:defRPr>
                      </a:pPr>
                      <a:endParaRPr/>
                    </a:p>
                  </a:txBody>
                  <a:tcPr marL="50800" marR="50800" marT="50800" marB="50800" anchor="ctr" horzOverflow="overflow">
                    <a:lnL w="25400">
                      <a:solidFill>
                        <a:srgbClr val="000000"/>
                      </a:solidFill>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9300"/>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FFFF"/>
                    </a:solidFill>
                  </a:tcPr>
                </a:tc>
                <a:tc>
                  <a:txBody>
                    <a:bodyPr/>
                    <a:lstStyle/>
                    <a:p>
                      <a:pPr lvl="0" algn="ctr" defTabSz="457200">
                        <a:defRPr sz="1200" b="1">
                          <a:solidFill>
                            <a:srgbClr val="000000"/>
                          </a:solidFill>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solidFill>
                      <a:srgbClr val="FFFFFF"/>
                    </a:solidFill>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c>
                  <a:txBody>
                    <a:bodyPr/>
                    <a:lstStyle/>
                    <a:p>
                      <a:pPr lvl="0" algn="ctr" defTabSz="457200">
                        <a:defRPr sz="1200">
                          <a:solidFill>
                            <a:srgbClr val="000000"/>
                          </a:solidFill>
                          <a:latin typeface="+mn-lt"/>
                          <a:ea typeface="+mn-ea"/>
                          <a:cs typeface="+mn-cs"/>
                          <a:sym typeface="Helvetica Neue Light"/>
                        </a:defRPr>
                      </a:pPr>
                      <a:endParaRPr/>
                    </a:p>
                  </a:txBody>
                  <a:tcPr marL="50800" marR="50800" marT="50800" marB="50800" anchor="ctr" horzOverflow="overflow">
                    <a:lnL w="25400" cap="rnd">
                      <a:solidFill>
                        <a:srgbClr val="000000"/>
                      </a:solidFill>
                      <a:custDash>
                        <a:ds d="100000" sp="200000"/>
                      </a:custDash>
                      <a:miter lim="400000"/>
                    </a:lnL>
                    <a:lnR w="25400" cap="rnd">
                      <a:solidFill>
                        <a:srgbClr val="000000"/>
                      </a:solidFill>
                      <a:custDash>
                        <a:ds d="100000" sp="200000"/>
                      </a:custDash>
                      <a:miter lim="400000"/>
                    </a:lnR>
                    <a:lnT w="25400" cap="rnd">
                      <a:solidFill>
                        <a:srgbClr val="000000"/>
                      </a:solidFill>
                      <a:custDash>
                        <a:ds d="100000" sp="200000"/>
                      </a:custDash>
                      <a:miter lim="400000"/>
                    </a:lnT>
                    <a:lnB w="25400" cap="rnd">
                      <a:solidFill>
                        <a:srgbClr val="000000"/>
                      </a:solidFill>
                      <a:custDash>
                        <a:ds d="100000" sp="200000"/>
                      </a:custDash>
                      <a:miter lim="400000"/>
                    </a:lnB>
                  </a:tcPr>
                </a:tc>
              </a:tr>
            </a:tbl>
          </a:graphicData>
        </a:graphic>
      </p:graphicFrame>
      <p:sp>
        <p:nvSpPr>
          <p:cNvPr id="577" name="Shape 577"/>
          <p:cNvSpPr/>
          <p:nvPr/>
        </p:nvSpPr>
        <p:spPr>
          <a:xfrm>
            <a:off x="5371287" y="246546"/>
            <a:ext cx="2262226" cy="535418"/>
          </a:xfrm>
          <a:prstGeom prst="rect">
            <a:avLst/>
          </a:prstGeom>
          <a:solidFill>
            <a:srgbClr val="FFFFFF"/>
          </a:solidFill>
          <a:ln w="12700">
            <a:miter lim="400000"/>
          </a:ln>
          <a:effectLst>
            <a:outerShdw blurRad="38100" dist="50800" dir="3000000" rotWithShape="0">
              <a:srgbClr val="000000">
                <a:alpha val="8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900" b="1">
                <a:latin typeface="Helvetica Neue"/>
                <a:ea typeface="Helvetica Neue"/>
                <a:cs typeface="Helvetica Neue"/>
                <a:sym typeface="Helvetica Neue"/>
              </a:defRPr>
            </a:lvl1pPr>
          </a:lstStyle>
          <a:p>
            <a:pPr lvl="0">
              <a:defRPr sz="1800" b="0"/>
            </a:pPr>
            <a:r>
              <a:rPr sz="2900" b="1"/>
              <a:t>Third Period</a:t>
            </a:r>
          </a:p>
        </p:txBody>
      </p:sp>
    </p:spTree>
  </p:cSld>
  <p:clrMapOvr>
    <a:masterClrMapping/>
  </p:clrMapOvr>
  <p:transition xmlns:p14="http://schemas.microsoft.com/office/powerpoint/2010/mai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p:nvPr/>
        </p:nvSpPr>
        <p:spPr>
          <a:xfrm>
            <a:off x="-762000" y="952754"/>
            <a:ext cx="14528800" cy="977901"/>
          </a:xfrm>
          <a:prstGeom prst="rect">
            <a:avLst/>
          </a:prstGeom>
          <a:solidFill>
            <a:srgbClr val="606060"/>
          </a:solidFill>
          <a:ln w="25400">
            <a:solidFill>
              <a:srgbClr val="000000">
                <a:alpha val="0"/>
              </a:srgbClr>
            </a:solidFill>
            <a:miter lim="400000"/>
          </a:ln>
        </p:spPr>
        <p:txBody>
          <a:bodyPr lIns="0" tIns="0" rIns="0" bIns="0" anchor="ctr"/>
          <a:lstStyle/>
          <a:p>
            <a:pPr lvl="0"/>
            <a:endParaRPr/>
          </a:p>
        </p:txBody>
      </p:sp>
      <p:sp>
        <p:nvSpPr>
          <p:cNvPr id="580" name="Shape 580"/>
          <p:cNvSpPr/>
          <p:nvPr/>
        </p:nvSpPr>
        <p:spPr>
          <a:xfrm>
            <a:off x="2402209" y="-495300"/>
            <a:ext cx="1699519" cy="1612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0400">
                <a:solidFill>
                  <a:srgbClr val="0042AA"/>
                </a:solidFill>
                <a:latin typeface="Cooper Black"/>
                <a:ea typeface="Cooper Black"/>
                <a:cs typeface="Cooper Black"/>
                <a:sym typeface="Cooper Black"/>
              </a:defRPr>
            </a:lvl1pPr>
          </a:lstStyle>
          <a:p>
            <a:pPr lvl="0">
              <a:defRPr sz="1800">
                <a:solidFill>
                  <a:srgbClr val="000000"/>
                </a:solidFill>
              </a:defRPr>
            </a:pPr>
            <a:r>
              <a:rPr sz="10400">
                <a:solidFill>
                  <a:srgbClr val="0042AA"/>
                </a:solidFill>
              </a:rPr>
              <a:t>30</a:t>
            </a:r>
          </a:p>
        </p:txBody>
      </p:sp>
      <p:sp>
        <p:nvSpPr>
          <p:cNvPr id="581" name="Shape 581"/>
          <p:cNvSpPr/>
          <p:nvPr/>
        </p:nvSpPr>
        <p:spPr>
          <a:xfrm>
            <a:off x="3873378" y="122168"/>
            <a:ext cx="2414779" cy="98273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000">
                <a:solidFill>
                  <a:srgbClr val="0042AA"/>
                </a:solidFill>
                <a:latin typeface="Helvetica Neue UltraLight"/>
                <a:ea typeface="Helvetica Neue UltraLight"/>
                <a:cs typeface="Helvetica Neue UltraLight"/>
                <a:sym typeface="Helvetica Neue UltraLight"/>
              </a:defRPr>
            </a:lvl1pPr>
          </a:lstStyle>
          <a:p>
            <a:pPr lvl="0">
              <a:defRPr sz="1800">
                <a:solidFill>
                  <a:srgbClr val="000000"/>
                </a:solidFill>
              </a:defRPr>
            </a:pPr>
            <a:r>
              <a:rPr sz="6000">
                <a:solidFill>
                  <a:srgbClr val="0042AA"/>
                </a:solidFill>
              </a:rPr>
              <a:t>second</a:t>
            </a:r>
          </a:p>
        </p:txBody>
      </p:sp>
      <p:sp>
        <p:nvSpPr>
          <p:cNvPr id="582" name="Shape 582"/>
          <p:cNvSpPr/>
          <p:nvPr/>
        </p:nvSpPr>
        <p:spPr>
          <a:xfrm>
            <a:off x="5959746" y="-431800"/>
            <a:ext cx="4642867" cy="176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2600">
                <a:solidFill>
                  <a:srgbClr val="0042AA"/>
                </a:solidFill>
                <a:latin typeface="Bank Gothic Medium"/>
                <a:ea typeface="Bank Gothic Medium"/>
                <a:cs typeface="Bank Gothic Medium"/>
                <a:sym typeface="Bank Gothic Medium"/>
              </a:defRPr>
            </a:lvl1pPr>
          </a:lstStyle>
          <a:p>
            <a:pPr lvl="0">
              <a:defRPr sz="1800">
                <a:solidFill>
                  <a:srgbClr val="000000"/>
                </a:solidFill>
              </a:defRPr>
            </a:pPr>
            <a:r>
              <a:rPr sz="12600">
                <a:solidFill>
                  <a:srgbClr val="0042AA"/>
                </a:solidFill>
              </a:rPr>
              <a:t>STAT</a:t>
            </a:r>
          </a:p>
        </p:txBody>
      </p:sp>
      <p:pic>
        <p:nvPicPr>
          <p:cNvPr id="583" name="30sec Timer.mov"/>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5633155" y="952500"/>
            <a:ext cx="1738490" cy="977900"/>
          </a:xfrm>
          <a:prstGeom prst="rect">
            <a:avLst/>
          </a:prstGeom>
        </p:spPr>
      </p:pic>
      <p:sp>
        <p:nvSpPr>
          <p:cNvPr id="584" name="Shape 584"/>
          <p:cNvSpPr/>
          <p:nvPr/>
        </p:nvSpPr>
        <p:spPr>
          <a:xfrm>
            <a:off x="660366" y="4908168"/>
            <a:ext cx="11684069" cy="1663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8200">
                <a:solidFill>
                  <a:srgbClr val="B51A00"/>
                </a:solidFill>
                <a:latin typeface="Arial Black"/>
                <a:ea typeface="Arial Black"/>
                <a:cs typeface="Arial Black"/>
                <a:sym typeface="Arial Black"/>
              </a:rPr>
              <a:t>Answer: 2.6%</a:t>
            </a:r>
            <a:r>
              <a:rPr sz="3700">
                <a:solidFill>
                  <a:srgbClr val="B51A00"/>
                </a:solidFill>
                <a:latin typeface="Arial Black"/>
                <a:ea typeface="Arial Black"/>
                <a:cs typeface="Arial Black"/>
                <a:sym typeface="Arial Black"/>
              </a:rPr>
              <a:t> (7.9% in 1979)</a:t>
            </a:r>
          </a:p>
        </p:txBody>
      </p:sp>
      <p:sp>
        <p:nvSpPr>
          <p:cNvPr id="585" name="Shape 585"/>
          <p:cNvSpPr/>
          <p:nvPr/>
        </p:nvSpPr>
        <p:spPr>
          <a:xfrm>
            <a:off x="359860" y="2616898"/>
            <a:ext cx="12268201" cy="2692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457200">
              <a:defRPr sz="5800" b="1">
                <a:latin typeface="Gill Sans"/>
                <a:ea typeface="Gill Sans"/>
                <a:cs typeface="Gill Sans"/>
                <a:sym typeface="Gill Sans"/>
              </a:defRPr>
            </a:lvl1pPr>
          </a:lstStyle>
          <a:p>
            <a:pPr lvl="0">
              <a:defRPr sz="1800" b="0"/>
            </a:pPr>
            <a:r>
              <a:rPr sz="5800" b="1"/>
              <a:t>What percentage of all workers (hourly wage and salary) work a job at minimum wage?</a:t>
            </a:r>
          </a:p>
        </p:txBody>
      </p:sp>
      <p:graphicFrame>
        <p:nvGraphicFramePr>
          <p:cNvPr id="586" name="Table 586"/>
          <p:cNvGraphicFramePr/>
          <p:nvPr/>
        </p:nvGraphicFramePr>
        <p:xfrm>
          <a:off x="622300" y="9258300"/>
          <a:ext cx="11760200" cy="436880"/>
        </p:xfrm>
        <a:graphic>
          <a:graphicData uri="http://schemas.openxmlformats.org/drawingml/2006/table">
            <a:tbl>
              <a:tblPr>
                <a:tableStyleId>{4C3C2611-4C71-4FC5-86AE-919BDF0F9419}</a:tableStyleId>
              </a:tblPr>
              <a:tblGrid>
                <a:gridCol w="1212731"/>
                <a:gridCol w="10547469"/>
              </a:tblGrid>
              <a:tr h="419100">
                <a:tc>
                  <a:txBody>
                    <a:bodyPr/>
                    <a:lstStyle/>
                    <a:p>
                      <a:pPr lvl="0" algn="ctr" defTabSz="457200">
                        <a:lnSpc>
                          <a:spcPct val="110000"/>
                        </a:lnSpc>
                        <a:defRPr sz="1800">
                          <a:solidFill>
                            <a:srgbClr val="000000"/>
                          </a:solidFill>
                        </a:defRPr>
                      </a:pPr>
                      <a:r>
                        <a:rPr sz="2000" b="1"/>
                        <a:t>Standard</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lvl="0" algn="l" defTabSz="457200">
                        <a:lnSpc>
                          <a:spcPct val="110000"/>
                        </a:lnSpc>
                        <a:defRPr sz="1800">
                          <a:solidFill>
                            <a:srgbClr val="000000"/>
                          </a:solidFill>
                        </a:defRPr>
                      </a:pPr>
                      <a:r>
                        <a:t>CI.3 Distinguish between facts and inferences, and evaluate the relevance of data.</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bl>
          </a:graphicData>
        </a:graphic>
      </p:graphicFrame>
      <p:sp>
        <p:nvSpPr>
          <p:cNvPr id="587" name="Shape 587"/>
          <p:cNvSpPr/>
          <p:nvPr/>
        </p:nvSpPr>
        <p:spPr>
          <a:xfrm>
            <a:off x="4546600" y="2032000"/>
            <a:ext cx="3894721" cy="533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a:solidFill>
                  <a:srgbClr val="232323"/>
                </a:solidFill>
                <a:latin typeface="Gill Sans Light"/>
                <a:ea typeface="Gill Sans Light"/>
                <a:cs typeface="Gill Sans Light"/>
                <a:sym typeface="Gill Sans Light"/>
              </a:defRPr>
            </a:lvl1pPr>
          </a:lstStyle>
          <a:p>
            <a:pPr lvl="0">
              <a:defRPr sz="1800">
                <a:solidFill>
                  <a:srgbClr val="000000"/>
                </a:solidFill>
              </a:defRPr>
            </a:pPr>
            <a:r>
              <a:rPr sz="3000">
                <a:solidFill>
                  <a:srgbClr val="232323"/>
                </a:solidFill>
              </a:rPr>
              <a:t>(the closest answer wins)</a:t>
            </a:r>
          </a:p>
        </p:txBody>
      </p:sp>
      <p:sp>
        <p:nvSpPr>
          <p:cNvPr id="588" name="Shape 588"/>
          <p:cNvSpPr/>
          <p:nvPr/>
        </p:nvSpPr>
        <p:spPr>
          <a:xfrm>
            <a:off x="19642" y="6891737"/>
            <a:ext cx="12608419" cy="2154436"/>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b">
            <a:spAutoFit/>
          </a:bodyPr>
          <a:lstStyle>
            <a:lvl1pPr>
              <a:defRPr sz="3500">
                <a:solidFill>
                  <a:srgbClr val="B51A00"/>
                </a:solidFill>
                <a:latin typeface="Arial Black"/>
                <a:ea typeface="Arial Black"/>
                <a:cs typeface="Arial Black"/>
                <a:sym typeface="Arial Black"/>
              </a:defRPr>
            </a:lvl1pPr>
          </a:lstStyle>
          <a:p>
            <a:pPr lvl="0">
              <a:defRPr sz="1800">
                <a:solidFill>
                  <a:srgbClr val="000000"/>
                </a:solidFill>
              </a:defRPr>
            </a:pPr>
            <a:r>
              <a:rPr sz="3500" dirty="0">
                <a:solidFill>
                  <a:srgbClr val="B51A00"/>
                </a:solidFill>
              </a:rPr>
              <a:t>The students know from a previous class that only 4.7% of hourly wage earners work a job at minimum wage… Analytical Thinking: With all wage earners will it be higher or lower than 4.7%?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0" fill="hold"/>
                                        <p:tgtEl>
                                          <p:spTgt spid="58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fill="hold" display="0">
                  <p:stCondLst>
                    <p:cond delay="indefinite"/>
                  </p:stCondLst>
                </p:cTn>
                <p:tgtEl>
                  <p:spTgt spid="583"/>
                </p:tgtEl>
              </p:cMediaNode>
            </p:video>
          </p:childTnLst>
        </p:cTn>
      </p:par>
    </p:tnLst>
    <p:bldLst>
      <p:bldP spid="584" grpId="4" animBg="1" advAuto="0"/>
      <p:bldP spid="585" grpId="1" animBg="1" advAuto="0"/>
      <p:bldP spid="588" grpId="3"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pasted-image.tif"/>
          <p:cNvPicPr/>
          <p:nvPr/>
        </p:nvPicPr>
        <p:blipFill>
          <a:blip r:embed="rId2">
            <a:extLst/>
          </a:blip>
          <a:stretch>
            <a:fillRect/>
          </a:stretch>
        </p:blipFill>
        <p:spPr>
          <a:xfrm>
            <a:off x="0" y="-111758"/>
            <a:ext cx="13004800" cy="8669867"/>
          </a:xfrm>
          <a:prstGeom prst="rect">
            <a:avLst/>
          </a:prstGeom>
          <a:ln w="12700">
            <a:miter lim="400000"/>
          </a:ln>
        </p:spPr>
      </p:pic>
      <p:sp>
        <p:nvSpPr>
          <p:cNvPr id="591" name="Shape 591"/>
          <p:cNvSpPr/>
          <p:nvPr/>
        </p:nvSpPr>
        <p:spPr>
          <a:xfrm>
            <a:off x="1191422" y="8562031"/>
            <a:ext cx="10621957"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B51A00"/>
                </a:solidFill>
                <a:latin typeface="Arial Black"/>
                <a:ea typeface="Arial Black"/>
                <a:cs typeface="Arial Black"/>
                <a:sym typeface="Arial Black"/>
              </a:defRPr>
            </a:lvl1pPr>
          </a:lstStyle>
          <a:p>
            <a:pPr lvl="0">
              <a:defRPr sz="1800">
                <a:solidFill>
                  <a:srgbClr val="000000"/>
                </a:solidFill>
              </a:defRPr>
            </a:pPr>
            <a:r>
              <a:rPr sz="5300">
                <a:solidFill>
                  <a:srgbClr val="B51A00"/>
                </a:solidFill>
              </a:rPr>
              <a:t>Write 3 facts from the map.  </a:t>
            </a:r>
          </a:p>
        </p:txBody>
      </p:sp>
    </p:spTree>
  </p:cSld>
  <p:clrMapOvr>
    <a:masterClrMapping/>
  </p:clrMapOvr>
  <p:transition xmlns:p14="http://schemas.microsoft.com/office/powerpoint/2010/main" spd="med"/>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B23914"/>
        </a:solidFill>
        <a:effectLst/>
      </p:bgPr>
    </p:bg>
    <p:spTree>
      <p:nvGrpSpPr>
        <p:cNvPr id="1" name=""/>
        <p:cNvGrpSpPr/>
        <p:nvPr/>
      </p:nvGrpSpPr>
      <p:grpSpPr>
        <a:xfrm>
          <a:off x="0" y="0"/>
          <a:ext cx="0" cy="0"/>
          <a:chOff x="0" y="0"/>
          <a:chExt cx="0" cy="0"/>
        </a:xfrm>
      </p:grpSpPr>
      <p:sp>
        <p:nvSpPr>
          <p:cNvPr id="593" name="Shape 593"/>
          <p:cNvSpPr/>
          <p:nvPr/>
        </p:nvSpPr>
        <p:spPr>
          <a:xfrm>
            <a:off x="285750" y="748204"/>
            <a:ext cx="12433300" cy="8257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defRPr sz="1800"/>
            </a:pPr>
            <a:r>
              <a:rPr sz="9100" b="1">
                <a:solidFill>
                  <a:srgbClr val="FFFFFF"/>
                </a:solidFill>
                <a:effectLst>
                  <a:outerShdw blurRad="127000" dist="76200" dir="2700000" rotWithShape="0">
                    <a:srgbClr val="000000">
                      <a:alpha val="75000"/>
                    </a:srgbClr>
                  </a:outerShdw>
                </a:effectLst>
                <a:latin typeface="Helvetica Neue"/>
                <a:ea typeface="Helvetica Neue"/>
                <a:cs typeface="Helvetica Neue"/>
                <a:sym typeface="Helvetica Neue"/>
              </a:rPr>
              <a:t>Does raising the minimum wage cause food prices to go up?</a:t>
            </a:r>
          </a:p>
          <a:p>
            <a:pPr lvl="0">
              <a:defRPr sz="1800"/>
            </a:pPr>
            <a:endParaRPr sz="6300" b="1">
              <a:solidFill>
                <a:srgbClr val="FFFFFF"/>
              </a:solidFill>
              <a:effectLst>
                <a:outerShdw blurRad="127000" dist="76200" dir="2700000" rotWithShape="0">
                  <a:srgbClr val="000000">
                    <a:alpha val="75000"/>
                  </a:srgbClr>
                </a:outerShdw>
              </a:effectLst>
              <a:latin typeface="Helvetica Neue"/>
              <a:ea typeface="Helvetica Neue"/>
              <a:cs typeface="Helvetica Neue"/>
              <a:sym typeface="Helvetica Neue"/>
            </a:endParaRPr>
          </a:p>
          <a:p>
            <a:pPr lvl="0">
              <a:defRPr sz="1800"/>
            </a:pPr>
            <a:r>
              <a:rPr sz="6300" b="1">
                <a:solidFill>
                  <a:srgbClr val="FFFFFF"/>
                </a:solidFill>
                <a:effectLst>
                  <a:outerShdw blurRad="127000" dist="76200" dir="2700000" rotWithShape="0">
                    <a:srgbClr val="000000">
                      <a:alpha val="75000"/>
                    </a:srgbClr>
                  </a:outerShdw>
                </a:effectLst>
                <a:latin typeface="Helvetica Neue"/>
                <a:ea typeface="Helvetica Neue"/>
                <a:cs typeface="Helvetica Neue"/>
                <a:sym typeface="Helvetica Neue"/>
              </a:rPr>
              <a:t>Let’s look at a McDonald’s in Washington and one in the neighboring state of Idaho…</a:t>
            </a:r>
          </a:p>
        </p:txBody>
      </p:sp>
    </p:spTree>
  </p:cSld>
  <p:clrMapOvr>
    <a:masterClrMapping/>
  </p:clrMapOvr>
  <p:transition xmlns:p14="http://schemas.microsoft.com/office/powerpoint/2010/mai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pasted-image.tif"/>
          <p:cNvPicPr/>
          <p:nvPr/>
        </p:nvPicPr>
        <p:blipFill>
          <a:blip r:embed="rId2">
            <a:extLst/>
          </a:blip>
          <a:stretch>
            <a:fillRect/>
          </a:stretch>
        </p:blipFill>
        <p:spPr>
          <a:xfrm>
            <a:off x="-6152608" y="-3930149"/>
            <a:ext cx="49687870" cy="33125247"/>
          </a:xfrm>
          <a:prstGeom prst="rect">
            <a:avLst/>
          </a:prstGeom>
          <a:ln w="12700">
            <a:miter lim="400000"/>
          </a:ln>
        </p:spPr>
      </p:pic>
    </p:spTree>
  </p:cSld>
  <p:clrMapOvr>
    <a:masterClrMapping/>
  </p:clrMapOvr>
  <p:transition xmlns:p14="http://schemas.microsoft.com/office/powerpoint/2010/main" spd="med"/>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B23914"/>
        </a:solidFill>
        <a:effectLst/>
      </p:bgPr>
    </p:bg>
    <p:spTree>
      <p:nvGrpSpPr>
        <p:cNvPr id="1" name=""/>
        <p:cNvGrpSpPr/>
        <p:nvPr/>
      </p:nvGrpSpPr>
      <p:grpSpPr>
        <a:xfrm>
          <a:off x="0" y="0"/>
          <a:ext cx="0" cy="0"/>
          <a:chOff x="0" y="0"/>
          <a:chExt cx="0" cy="0"/>
        </a:xfrm>
      </p:grpSpPr>
      <p:pic>
        <p:nvPicPr>
          <p:cNvPr id="597" name="Picture 596"/>
          <p:cNvPicPr/>
          <p:nvPr/>
        </p:nvPicPr>
        <p:blipFill>
          <a:blip r:embed="rId2">
            <a:extLst/>
          </a:blip>
          <a:stretch>
            <a:fillRect/>
          </a:stretch>
        </p:blipFill>
        <p:spPr>
          <a:xfrm>
            <a:off x="368299" y="1689100"/>
            <a:ext cx="12319001" cy="6307477"/>
          </a:xfrm>
          <a:prstGeom prst="rect">
            <a:avLst/>
          </a:prstGeom>
        </p:spPr>
      </p:pic>
      <p:sp>
        <p:nvSpPr>
          <p:cNvPr id="598" name="Shape 598"/>
          <p:cNvSpPr/>
          <p:nvPr/>
        </p:nvSpPr>
        <p:spPr>
          <a:xfrm>
            <a:off x="768" y="7874000"/>
            <a:ext cx="13004801" cy="1765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defRPr sz="1800"/>
            </a:pPr>
            <a:r>
              <a:rPr sz="3600" b="1">
                <a:solidFill>
                  <a:srgbClr val="FFFFFF"/>
                </a:solidFill>
                <a:effectLst>
                  <a:outerShdw blurRad="127000" dist="76200" dir="2700000" rotWithShape="0">
                    <a:srgbClr val="000000">
                      <a:alpha val="75000"/>
                    </a:srgbClr>
                  </a:outerShdw>
                </a:effectLst>
                <a:latin typeface="Helvetica Neue"/>
                <a:ea typeface="Helvetica Neue"/>
                <a:cs typeface="Helvetica Neue"/>
                <a:sym typeface="Helvetica Neue"/>
              </a:rPr>
              <a:t>Do the workers in both of these McDonalds make the same hour wage? McDonalds would not respond to the </a:t>
            </a:r>
            <a:r>
              <a:rPr sz="3600" b="1" i="1">
                <a:solidFill>
                  <a:srgbClr val="FFFFFF"/>
                </a:solidFill>
                <a:effectLst>
                  <a:outerShdw blurRad="127000" dist="76200" dir="2700000" rotWithShape="0">
                    <a:srgbClr val="000000">
                      <a:alpha val="75000"/>
                    </a:srgbClr>
                  </a:outerShdw>
                </a:effectLst>
                <a:latin typeface="Helvetica Neue"/>
                <a:ea typeface="Helvetica Neue"/>
                <a:cs typeface="Helvetica Neue"/>
                <a:sym typeface="Helvetica Neue"/>
              </a:rPr>
              <a:t>Washington Post’s</a:t>
            </a:r>
            <a:r>
              <a:rPr sz="3600" b="1">
                <a:solidFill>
                  <a:srgbClr val="FFFFFF"/>
                </a:solidFill>
                <a:effectLst>
                  <a:outerShdw blurRad="127000" dist="76200" dir="2700000" rotWithShape="0">
                    <a:srgbClr val="000000">
                      <a:alpha val="75000"/>
                    </a:srgbClr>
                  </a:outerShdw>
                </a:effectLst>
                <a:latin typeface="Helvetica Neue"/>
                <a:ea typeface="Helvetica Neue"/>
                <a:cs typeface="Helvetica Neue"/>
                <a:sym typeface="Helvetica Neue"/>
              </a:rPr>
              <a:t> inquiry. </a:t>
            </a:r>
          </a:p>
        </p:txBody>
      </p:sp>
      <p:sp>
        <p:nvSpPr>
          <p:cNvPr id="599" name="Shape 599"/>
          <p:cNvSpPr/>
          <p:nvPr/>
        </p:nvSpPr>
        <p:spPr>
          <a:xfrm>
            <a:off x="283604" y="-2192"/>
            <a:ext cx="12433301" cy="2034193"/>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6300" b="1">
                <a:solidFill>
                  <a:srgbClr val="FFFFFF"/>
                </a:solidFill>
                <a:effectLst>
                  <a:outerShdw blurRad="127000" dist="76200" dir="2700000" rotWithShape="0">
                    <a:srgbClr val="000000">
                      <a:alpha val="75000"/>
                    </a:srgbClr>
                  </a:outerShdw>
                </a:effectLst>
                <a:latin typeface="Helvetica Neue"/>
                <a:ea typeface="Helvetica Neue"/>
                <a:cs typeface="Helvetica Neue"/>
                <a:sym typeface="Helvetica Neue"/>
              </a:defRPr>
            </a:lvl1pPr>
          </a:lstStyle>
          <a:p>
            <a:pPr lvl="0">
              <a:defRPr sz="1800" b="0">
                <a:solidFill>
                  <a:srgbClr val="000000"/>
                </a:solidFill>
                <a:effectLst/>
              </a:defRPr>
            </a:pPr>
            <a:r>
              <a:rPr sz="6300" b="1">
                <a:solidFill>
                  <a:srgbClr val="FFFFFF"/>
                </a:solidFill>
                <a:effectLst>
                  <a:outerShdw blurRad="127000" dist="76200" dir="2700000" rotWithShape="0">
                    <a:srgbClr val="000000">
                      <a:alpha val="75000"/>
                    </a:srgbClr>
                  </a:outerShdw>
                </a:effectLst>
              </a:rPr>
              <a:t>Does raising the minimum wage cause food prices to go up?</a:t>
            </a:r>
          </a:p>
        </p:txBody>
      </p:sp>
      <p:pic>
        <p:nvPicPr>
          <p:cNvPr id="600" name="Picture 599"/>
          <p:cNvPicPr/>
          <p:nvPr/>
        </p:nvPicPr>
        <p:blipFill>
          <a:blip r:embed="rId3">
            <a:extLst/>
          </a:blip>
          <a:stretch>
            <a:fillRect/>
          </a:stretch>
        </p:blipFill>
        <p:spPr>
          <a:xfrm>
            <a:off x="-169854" y="3331849"/>
            <a:ext cx="13344508" cy="706145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6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1"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 name="Screen Shot 2015-02-23 at 5.08.27 PM.png"/>
          <p:cNvPicPr/>
          <p:nvPr/>
        </p:nvPicPr>
        <p:blipFill>
          <a:blip r:embed="rId2">
            <a:extLst/>
          </a:blip>
          <a:stretch>
            <a:fillRect/>
          </a:stretch>
        </p:blipFill>
        <p:spPr>
          <a:xfrm>
            <a:off x="1136650" y="2254250"/>
            <a:ext cx="10731500" cy="5245100"/>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FEBFA"/>
        </a:solidFill>
        <a:effectLst/>
      </p:bgPr>
    </p:bg>
    <p:spTree>
      <p:nvGrpSpPr>
        <p:cNvPr id="1" name=""/>
        <p:cNvGrpSpPr/>
        <p:nvPr/>
      </p:nvGrpSpPr>
      <p:grpSpPr>
        <a:xfrm>
          <a:off x="0" y="0"/>
          <a:ext cx="0" cy="0"/>
          <a:chOff x="0" y="0"/>
          <a:chExt cx="0" cy="0"/>
        </a:xfrm>
      </p:grpSpPr>
      <p:sp>
        <p:nvSpPr>
          <p:cNvPr id="126" name="Shape 126"/>
          <p:cNvSpPr/>
          <p:nvPr/>
        </p:nvSpPr>
        <p:spPr>
          <a:xfrm>
            <a:off x="225487" y="365177"/>
            <a:ext cx="12553826" cy="9023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5200" b="1">
                <a:latin typeface="Helvetica Neue"/>
                <a:ea typeface="Helvetica Neue"/>
                <a:cs typeface="Helvetica Neue"/>
                <a:sym typeface="Helvetica Neue"/>
              </a:rPr>
              <a:t>Top Five Tips</a:t>
            </a:r>
          </a:p>
          <a:p>
            <a:pPr marL="617008" lvl="0" indent="-617008" algn="l">
              <a:buSzPct val="100000"/>
              <a:buAutoNum type="arabicPeriod"/>
              <a:defRPr sz="1800"/>
            </a:pPr>
            <a:r>
              <a:rPr sz="5200" b="1">
                <a:latin typeface="Helvetica Neue"/>
                <a:ea typeface="Helvetica Neue"/>
                <a:cs typeface="Helvetica Neue"/>
                <a:sym typeface="Helvetica Neue"/>
              </a:rPr>
              <a:t>Study the rubric and plan lessons that incorporate ideas from the rubrics.</a:t>
            </a:r>
          </a:p>
          <a:p>
            <a:pPr marL="617008" lvl="0" indent="-617008" algn="l">
              <a:buSzPct val="100000"/>
              <a:buAutoNum type="arabicPeriod"/>
              <a:defRPr sz="1800"/>
            </a:pPr>
            <a:r>
              <a:rPr sz="5200" b="1">
                <a:latin typeface="Helvetica Neue"/>
                <a:ea typeface="Helvetica Neue"/>
                <a:cs typeface="Helvetica Neue"/>
                <a:sym typeface="Helvetica Neue"/>
              </a:rPr>
              <a:t>Student Centered Lessons…Even if you lecture, engage students as much as possible.</a:t>
            </a:r>
          </a:p>
          <a:p>
            <a:pPr marL="617008" lvl="0" indent="-617008" algn="l">
              <a:buSzPct val="100000"/>
              <a:buAutoNum type="arabicPeriod"/>
              <a:defRPr sz="1800"/>
            </a:pPr>
            <a:r>
              <a:rPr sz="5200" b="1">
                <a:latin typeface="Helvetica Neue"/>
                <a:ea typeface="Helvetica Neue"/>
                <a:cs typeface="Helvetica Neue"/>
                <a:sym typeface="Helvetica Neue"/>
              </a:rPr>
              <a:t>Ask a lot of questions, and ask lots of follow-up questions.</a:t>
            </a:r>
          </a:p>
          <a:p>
            <a:pPr marL="617008" lvl="0" indent="-617008" algn="l">
              <a:buSzPct val="100000"/>
              <a:buAutoNum type="arabicPeriod"/>
              <a:defRPr sz="1800"/>
            </a:pPr>
            <a:r>
              <a:rPr sz="5200" b="1">
                <a:latin typeface="Helvetica Neue"/>
                <a:ea typeface="Helvetica Neue"/>
                <a:cs typeface="Helvetica Neue"/>
                <a:sym typeface="Helvetica Neue"/>
              </a:rPr>
              <a:t>Have an objective and teach it…prove that students learned it.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6">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2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1" build="p" bldLvl="5"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 name="USDnotes.png"/>
          <p:cNvPicPr/>
          <p:nvPr/>
        </p:nvPicPr>
        <p:blipFill>
          <a:blip r:embed="rId2">
            <a:alphaModFix amt="40000"/>
            <a:extLst/>
          </a:blip>
          <a:stretch>
            <a:fillRect/>
          </a:stretch>
        </p:blipFill>
        <p:spPr>
          <a:xfrm>
            <a:off x="-762000" y="-573584"/>
            <a:ext cx="52578000" cy="45800368"/>
          </a:xfrm>
          <a:prstGeom prst="rect">
            <a:avLst/>
          </a:prstGeom>
          <a:ln w="12700">
            <a:miter lim="400000"/>
          </a:ln>
        </p:spPr>
      </p:pic>
      <p:sp>
        <p:nvSpPr>
          <p:cNvPr id="605" name="Shape 605"/>
          <p:cNvSpPr/>
          <p:nvPr/>
        </p:nvSpPr>
        <p:spPr>
          <a:xfrm>
            <a:off x="470668" y="1089465"/>
            <a:ext cx="12052301" cy="755923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9600" b="1">
                <a:latin typeface="Helvetica Neue"/>
                <a:ea typeface="Helvetica Neue"/>
                <a:cs typeface="Helvetica Neue"/>
                <a:sym typeface="Helvetica Neue"/>
              </a:defRPr>
            </a:lvl1pPr>
          </a:lstStyle>
          <a:p>
            <a:pPr lvl="0">
              <a:defRPr sz="1800" b="0"/>
            </a:pPr>
            <a:r>
              <a:rPr sz="9600" b="1"/>
              <a:t>How much money would you have to make to consider yourself to be rich or wealthy?</a:t>
            </a:r>
          </a:p>
        </p:txBody>
      </p:sp>
    </p:spTree>
  </p:cSld>
  <p:clrMapOvr>
    <a:masterClrMapping/>
  </p:clrMapOvr>
  <p:transition xmlns:p14="http://schemas.microsoft.com/office/powerpoint/2010/mai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p:nvPr/>
        </p:nvSpPr>
        <p:spPr>
          <a:xfrm>
            <a:off x="381000" y="3073400"/>
            <a:ext cx="12242800" cy="3594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spcBef>
                <a:spcPts val="1000"/>
              </a:spcBef>
              <a:defRPr sz="1800"/>
            </a:pPr>
            <a:r>
              <a:rPr sz="4800">
                <a:solidFill>
                  <a:srgbClr val="323333"/>
                </a:solidFill>
                <a:latin typeface="Georgia"/>
                <a:ea typeface="Georgia"/>
                <a:cs typeface="Georgia"/>
                <a:sym typeface="Georgia"/>
              </a:rPr>
              <a:t>"</a:t>
            </a:r>
            <a:r>
              <a:rPr sz="4800" b="1">
                <a:solidFill>
                  <a:srgbClr val="323333"/>
                </a:solidFill>
                <a:latin typeface="Georgia"/>
                <a:ea typeface="Georgia"/>
                <a:cs typeface="Georgia"/>
                <a:sym typeface="Georgia"/>
              </a:rPr>
              <a:t>I can't imagine what I'm going to do</a:t>
            </a:r>
            <a:r>
              <a:rPr sz="4800">
                <a:solidFill>
                  <a:srgbClr val="323333"/>
                </a:solidFill>
                <a:latin typeface="Georgia"/>
                <a:ea typeface="Georgia"/>
                <a:cs typeface="Georgia"/>
                <a:sym typeface="Georgia"/>
              </a:rPr>
              <a:t>," [Marketing Director Andrew] Schiff said. "I'm crammed into </a:t>
            </a:r>
            <a:r>
              <a:rPr sz="4800" b="1">
                <a:solidFill>
                  <a:srgbClr val="323333"/>
                </a:solidFill>
                <a:latin typeface="Georgia"/>
                <a:ea typeface="Georgia"/>
                <a:cs typeface="Georgia"/>
                <a:sym typeface="Georgia"/>
              </a:rPr>
              <a:t>1,200 square feet</a:t>
            </a:r>
            <a:r>
              <a:rPr sz="4800">
                <a:solidFill>
                  <a:srgbClr val="323333"/>
                </a:solidFill>
                <a:latin typeface="Georgia"/>
                <a:ea typeface="Georgia"/>
                <a:cs typeface="Georgia"/>
                <a:sym typeface="Georgia"/>
              </a:rPr>
              <a:t>. I don't have a </a:t>
            </a:r>
            <a:r>
              <a:rPr sz="4800" b="1">
                <a:solidFill>
                  <a:srgbClr val="323333"/>
                </a:solidFill>
                <a:latin typeface="Georgia"/>
                <a:ea typeface="Georgia"/>
                <a:cs typeface="Georgia"/>
                <a:sym typeface="Georgia"/>
              </a:rPr>
              <a:t>dishwasher</a:t>
            </a:r>
            <a:r>
              <a:rPr sz="4800">
                <a:solidFill>
                  <a:srgbClr val="323333"/>
                </a:solidFill>
                <a:latin typeface="Georgia"/>
                <a:ea typeface="Georgia"/>
                <a:cs typeface="Georgia"/>
                <a:sym typeface="Georgia"/>
              </a:rPr>
              <a:t>. </a:t>
            </a:r>
            <a:r>
              <a:rPr sz="4800" b="1">
                <a:solidFill>
                  <a:srgbClr val="323333"/>
                </a:solidFill>
                <a:latin typeface="Georgia"/>
                <a:ea typeface="Georgia"/>
                <a:cs typeface="Georgia"/>
                <a:sym typeface="Georgia"/>
              </a:rPr>
              <a:t>We do all our dishes by hand.</a:t>
            </a:r>
            <a:r>
              <a:rPr sz="4800">
                <a:solidFill>
                  <a:srgbClr val="323333"/>
                </a:solidFill>
                <a:latin typeface="Georgia"/>
                <a:ea typeface="Georgia"/>
                <a:cs typeface="Georgia"/>
                <a:sym typeface="Georgia"/>
              </a:rPr>
              <a:t>"</a:t>
            </a:r>
          </a:p>
        </p:txBody>
      </p:sp>
      <p:sp>
        <p:nvSpPr>
          <p:cNvPr id="608" name="Shape 608"/>
          <p:cNvSpPr/>
          <p:nvPr/>
        </p:nvSpPr>
        <p:spPr>
          <a:xfrm>
            <a:off x="1784798" y="482600"/>
            <a:ext cx="9411463" cy="2019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i="1">
                <a:solidFill>
                  <a:srgbClr val="B51A00"/>
                </a:solidFill>
                <a:latin typeface="Helvetica Neue"/>
                <a:ea typeface="Helvetica Neue"/>
                <a:cs typeface="Helvetica Neue"/>
                <a:sym typeface="Helvetica Neue"/>
              </a:rPr>
              <a:t>Everyone has problems...</a:t>
            </a:r>
            <a:r>
              <a:rPr sz="4200" i="1">
                <a:solidFill>
                  <a:srgbClr val="B51A00"/>
                </a:solidFill>
              </a:rPr>
              <a:t>.</a:t>
            </a:r>
          </a:p>
          <a:p>
            <a:pPr lvl="0">
              <a:defRPr sz="1800"/>
            </a:pPr>
            <a:endParaRPr sz="4200" i="1">
              <a:solidFill>
                <a:srgbClr val="B51A00"/>
              </a:solidFill>
            </a:endParaRPr>
          </a:p>
          <a:p>
            <a:pPr lvl="0">
              <a:defRPr sz="1800"/>
            </a:pPr>
            <a:r>
              <a:rPr sz="4200" i="1">
                <a:solidFill>
                  <a:srgbClr val="B51A00"/>
                </a:solidFill>
              </a:rPr>
              <a:t>Important to keep one’s </a:t>
            </a:r>
            <a:r>
              <a:rPr sz="4200" b="1" i="1">
                <a:solidFill>
                  <a:srgbClr val="B51A00"/>
                </a:solidFill>
                <a:latin typeface="Helvetica Neue"/>
                <a:ea typeface="Helvetica Neue"/>
                <a:cs typeface="Helvetica Neue"/>
                <a:sym typeface="Helvetica Neue"/>
              </a:rPr>
              <a:t>PERSPECTIVE</a:t>
            </a:r>
          </a:p>
        </p:txBody>
      </p:sp>
    </p:spTree>
  </p:cSld>
  <p:clrMapOvr>
    <a:masterClrMapping/>
  </p:clrMapOvr>
  <p:transition xmlns:p14="http://schemas.microsoft.com/office/powerpoint/2010/mai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 name="5f045cb4a43c308c4ba86d86774ac6ff.jpg"/>
          <p:cNvPicPr/>
          <p:nvPr/>
        </p:nvPicPr>
        <p:blipFill>
          <a:blip r:embed="rId2">
            <a:extLst/>
          </a:blip>
          <a:stretch>
            <a:fillRect/>
          </a:stretch>
        </p:blipFill>
        <p:spPr>
          <a:xfrm>
            <a:off x="-195946" y="-147950"/>
            <a:ext cx="17865778" cy="10049500"/>
          </a:xfrm>
          <a:prstGeom prst="rect">
            <a:avLst/>
          </a:prstGeom>
          <a:ln w="12700">
            <a:miter lim="400000"/>
          </a:ln>
        </p:spPr>
      </p:pic>
      <p:sp>
        <p:nvSpPr>
          <p:cNvPr id="611" name="Shape 611"/>
          <p:cNvSpPr/>
          <p:nvPr/>
        </p:nvSpPr>
        <p:spPr>
          <a:xfrm>
            <a:off x="248977" y="8309717"/>
            <a:ext cx="12506846" cy="12050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300" b="1">
                <a:solidFill>
                  <a:srgbClr val="FFFFFF"/>
                </a:solidFill>
                <a:effectLst>
                  <a:outerShdw blurRad="12700" dist="63500" dir="189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7300" b="1">
                <a:solidFill>
                  <a:srgbClr val="FFFFFF"/>
                </a:solidFill>
                <a:effectLst>
                  <a:outerShdw blurRad="12700" dist="63500" dir="18900000" rotWithShape="0">
                    <a:srgbClr val="000000"/>
                  </a:outerShdw>
                </a:effectLst>
              </a:rPr>
              <a:t>Whom do you admire most?</a:t>
            </a:r>
          </a:p>
        </p:txBody>
      </p:sp>
    </p:spTree>
  </p:cSld>
  <p:clrMapOvr>
    <a:masterClrMapping/>
  </p:clrMapOvr>
  <p:transition xmlns:p14="http://schemas.microsoft.com/office/powerpoint/2010/mai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 name="Screen Shot 2015-02-06 at 6.13.06 PM.png"/>
          <p:cNvPicPr/>
          <p:nvPr/>
        </p:nvPicPr>
        <p:blipFill>
          <a:blip r:embed="rId2">
            <a:extLst/>
          </a:blip>
          <a:stretch>
            <a:fillRect/>
          </a:stretch>
        </p:blipFill>
        <p:spPr>
          <a:xfrm>
            <a:off x="-26153" y="-1139903"/>
            <a:ext cx="13057106" cy="10907569"/>
          </a:xfrm>
          <a:prstGeom prst="rect">
            <a:avLst/>
          </a:prstGeom>
          <a:ln w="12700">
            <a:miter lim="400000"/>
          </a:ln>
        </p:spPr>
      </p:pic>
      <p:sp>
        <p:nvSpPr>
          <p:cNvPr id="614" name="Shape 614"/>
          <p:cNvSpPr/>
          <p:nvPr/>
        </p:nvSpPr>
        <p:spPr>
          <a:xfrm>
            <a:off x="591718" y="6492554"/>
            <a:ext cx="11821364" cy="10312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b="1">
                <a:solidFill>
                  <a:srgbClr val="FFFFFF"/>
                </a:solidFill>
                <a:effectLst>
                  <a:outerShdw blurRad="12700" dist="63500" dir="189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6200" b="1">
                <a:solidFill>
                  <a:srgbClr val="FFFFFF"/>
                </a:solidFill>
                <a:effectLst>
                  <a:outerShdw blurRad="12700" dist="63500" dir="18900000" rotWithShape="0">
                    <a:srgbClr val="000000"/>
                  </a:outerShdw>
                </a:effectLst>
              </a:rPr>
              <a:t>How do you view the principal?</a:t>
            </a:r>
          </a:p>
        </p:txBody>
      </p:sp>
    </p:spTree>
  </p:cSld>
  <p:clrMapOvr>
    <a:masterClrMapping/>
  </p:clrMapOvr>
  <p:transition xmlns:p14="http://schemas.microsoft.com/office/powerpoint/2010/mai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p:nvPr/>
        </p:nvSpPr>
        <p:spPr>
          <a:xfrm>
            <a:off x="386061" y="6349"/>
            <a:ext cx="12232678" cy="9740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defRPr sz="1800"/>
            </a:pPr>
            <a:r>
              <a:rPr sz="6100">
                <a:latin typeface="Georgia"/>
                <a:ea typeface="Georgia"/>
                <a:cs typeface="Georgia"/>
                <a:sym typeface="Georgia"/>
              </a:rPr>
              <a:t>"When we get in trouble, she doesn't suspend us. She calls us to her office and explains to us how society was built down around us. And</a:t>
            </a:r>
            <a:r>
              <a:rPr sz="5300">
                <a:latin typeface="Times"/>
                <a:ea typeface="Times"/>
                <a:cs typeface="Times"/>
                <a:sym typeface="Times"/>
              </a:rPr>
              <a:t> </a:t>
            </a:r>
            <a:r>
              <a:rPr sz="6100">
                <a:latin typeface="Georgia"/>
                <a:ea typeface="Georgia"/>
                <a:cs typeface="Georgia"/>
                <a:sym typeface="Georgia"/>
              </a:rPr>
              <a:t>she tells us that each time somebody fails out of school, a new jail cell gets built. And one time </a:t>
            </a:r>
            <a:r>
              <a:rPr sz="6100" b="1">
                <a:latin typeface="Georgia"/>
                <a:ea typeface="Georgia"/>
                <a:cs typeface="Georgia"/>
                <a:sym typeface="Georgia"/>
              </a:rPr>
              <a:t>she made every student stand up, one at a time, and she told each one of us that we </a:t>
            </a:r>
            <a:r>
              <a:rPr sz="6100" b="1">
                <a:solidFill>
                  <a:srgbClr val="941100"/>
                </a:solidFill>
                <a:latin typeface="Georgia"/>
                <a:ea typeface="Georgia"/>
                <a:cs typeface="Georgia"/>
                <a:sym typeface="Georgia"/>
              </a:rPr>
              <a:t>matter</a:t>
            </a:r>
            <a:r>
              <a:rPr sz="6100" b="1">
                <a:latin typeface="Georgia"/>
                <a:ea typeface="Georgia"/>
                <a:cs typeface="Georgia"/>
                <a:sym typeface="Georgia"/>
              </a:rPr>
              <a:t>.</a:t>
            </a:r>
            <a:r>
              <a:rPr sz="6100">
                <a:latin typeface="Georgia"/>
                <a:ea typeface="Georgia"/>
                <a:cs typeface="Georgia"/>
                <a:sym typeface="Georgia"/>
              </a:rPr>
              <a:t>"</a:t>
            </a:r>
          </a:p>
        </p:txBody>
      </p:sp>
    </p:spTree>
  </p:cSld>
  <p:clrMapOvr>
    <a:masterClrMapping/>
  </p:clrMapOvr>
  <p:transition xmlns:p14="http://schemas.microsoft.com/office/powerpoint/2010/mai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pasted-image.tif"/>
          <p:cNvPicPr/>
          <p:nvPr/>
        </p:nvPicPr>
        <p:blipFill>
          <a:blip r:embed="rId2">
            <a:alphaModFix amt="61106"/>
            <a:extLst/>
          </a:blip>
          <a:stretch>
            <a:fillRect/>
          </a:stretch>
        </p:blipFill>
        <p:spPr>
          <a:xfrm>
            <a:off x="126280" y="980905"/>
            <a:ext cx="12752240" cy="5167378"/>
          </a:xfrm>
          <a:prstGeom prst="rect">
            <a:avLst/>
          </a:prstGeom>
          <a:ln w="12700">
            <a:miter lim="400000"/>
          </a:ln>
          <a:effectLst>
            <a:outerShdw blurRad="63500" dist="25400" dir="5400000" rotWithShape="0">
              <a:srgbClr val="000000">
                <a:alpha val="5979"/>
              </a:srgbClr>
            </a:outerShdw>
          </a:effectLst>
        </p:spPr>
      </p:pic>
      <p:graphicFrame>
        <p:nvGraphicFramePr>
          <p:cNvPr id="619" name="Table 619"/>
          <p:cNvGraphicFramePr/>
          <p:nvPr/>
        </p:nvGraphicFramePr>
        <p:xfrm>
          <a:off x="127959" y="5234111"/>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Suggestions</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a:spLocks noGrp="1"/>
          </p:cNvSpPr>
          <p:nvPr>
            <p:ph type="title"/>
          </p:nvPr>
        </p:nvSpPr>
        <p:spPr>
          <a:xfrm>
            <a:off x="571500" y="39736"/>
            <a:ext cx="11861800" cy="1397001"/>
          </a:xfrm>
          <a:prstGeom prst="rect">
            <a:avLst/>
          </a:prstGeom>
        </p:spPr>
        <p:txBody>
          <a:bodyPr/>
          <a:lstStyle>
            <a:lvl1pPr algn="ctr">
              <a:defRPr sz="7800" b="1">
                <a:latin typeface="Helvetica Neue"/>
                <a:ea typeface="Helvetica Neue"/>
                <a:cs typeface="Helvetica Neue"/>
                <a:sym typeface="Helvetica Neue"/>
              </a:defRPr>
            </a:lvl1pPr>
          </a:lstStyle>
          <a:p>
            <a:pPr lvl="0">
              <a:defRPr sz="1800" b="0"/>
            </a:pPr>
            <a:r>
              <a:rPr sz="7800" b="1"/>
              <a:t>A Few Final Suggestions</a:t>
            </a:r>
          </a:p>
        </p:txBody>
      </p:sp>
      <p:sp>
        <p:nvSpPr>
          <p:cNvPr id="622" name="Shape 622"/>
          <p:cNvSpPr>
            <a:spLocks noGrp="1"/>
          </p:cNvSpPr>
          <p:nvPr>
            <p:ph type="body" idx="1"/>
          </p:nvPr>
        </p:nvSpPr>
        <p:spPr>
          <a:xfrm>
            <a:off x="388520" y="1584098"/>
            <a:ext cx="12227760" cy="7957004"/>
          </a:xfrm>
          <a:prstGeom prst="rect">
            <a:avLst/>
          </a:prstGeom>
        </p:spPr>
        <p:txBody>
          <a:bodyPr/>
          <a:lstStyle/>
          <a:p>
            <a:pPr marL="696284" lvl="0" indent="-696284" defTabSz="572516">
              <a:spcBef>
                <a:spcPts val="300"/>
              </a:spcBef>
              <a:buSzPct val="100000"/>
              <a:buFontTx/>
              <a:buAutoNum type="arabicPeriod"/>
              <a:defRPr sz="1800">
                <a:solidFill>
                  <a:srgbClr val="000000"/>
                </a:solidFill>
              </a:defRPr>
            </a:pPr>
            <a:r>
              <a:rPr sz="3724" b="1">
                <a:latin typeface="Helvetica Neue"/>
                <a:ea typeface="Helvetica Neue"/>
                <a:cs typeface="Helvetica Neue"/>
                <a:sym typeface="Helvetica Neue"/>
              </a:rPr>
              <a:t>Make sure it is clear what the objective(s) is for the lesson and check for understanding during and at the end of the lesson.</a:t>
            </a:r>
          </a:p>
          <a:p>
            <a:pPr marL="696284" lvl="0" indent="-696284" defTabSz="572516">
              <a:spcBef>
                <a:spcPts val="300"/>
              </a:spcBef>
              <a:buSzPct val="100000"/>
              <a:buFontTx/>
              <a:buAutoNum type="arabicPeriod"/>
              <a:defRPr sz="1800">
                <a:solidFill>
                  <a:srgbClr val="000000"/>
                </a:solidFill>
              </a:defRPr>
            </a:pPr>
            <a:r>
              <a:rPr sz="3724" b="1">
                <a:latin typeface="Helvetica Neue"/>
                <a:ea typeface="Helvetica Neue"/>
                <a:cs typeface="Helvetica Neue"/>
                <a:sym typeface="Helvetica Neue"/>
              </a:rPr>
              <a:t>Ask follow-up questions…“</a:t>
            </a:r>
            <a:r>
              <a:rPr sz="3724" b="1" i="1">
                <a:latin typeface="Helvetica Neue"/>
                <a:ea typeface="Helvetica Neue"/>
                <a:cs typeface="Helvetica Neue"/>
                <a:sym typeface="Helvetica Neue"/>
              </a:rPr>
              <a:t>Why do you think that is the correct answer?”</a:t>
            </a:r>
          </a:p>
          <a:p>
            <a:pPr marL="696284" lvl="0" indent="-696284" defTabSz="572516">
              <a:spcBef>
                <a:spcPts val="300"/>
              </a:spcBef>
              <a:buSzPct val="100000"/>
              <a:buFontTx/>
              <a:buAutoNum type="arabicPeriod"/>
              <a:defRPr sz="1800">
                <a:solidFill>
                  <a:srgbClr val="000000"/>
                </a:solidFill>
              </a:defRPr>
            </a:pPr>
            <a:r>
              <a:rPr sz="3724" b="1">
                <a:latin typeface="Helvetica Neue"/>
                <a:ea typeface="Helvetica Neue"/>
                <a:cs typeface="Helvetica Neue"/>
                <a:sym typeface="Helvetica Neue"/>
              </a:rPr>
              <a:t>Consider using 10-15 minute activities.</a:t>
            </a:r>
          </a:p>
          <a:p>
            <a:pPr marL="696284" lvl="0" indent="-696284" defTabSz="572516">
              <a:spcBef>
                <a:spcPts val="300"/>
              </a:spcBef>
              <a:buSzPct val="100000"/>
              <a:buFontTx/>
              <a:buAutoNum type="arabicPeriod"/>
              <a:defRPr sz="1800">
                <a:solidFill>
                  <a:srgbClr val="000000"/>
                </a:solidFill>
              </a:defRPr>
            </a:pPr>
            <a:r>
              <a:rPr sz="3724" b="1">
                <a:latin typeface="Helvetica Neue"/>
                <a:ea typeface="Helvetica Neue"/>
                <a:cs typeface="Helvetica Neue"/>
                <a:sym typeface="Helvetica Neue"/>
              </a:rPr>
              <a:t>Do not plan something special for the observation; a solid, thorough, and well-structured lesson is what you need to do…if you normally don’t use exit slips then don’t use them for the observation.</a:t>
            </a:r>
          </a:p>
          <a:p>
            <a:pPr marL="696284" lvl="0" indent="-696284" defTabSz="572516">
              <a:spcBef>
                <a:spcPts val="300"/>
              </a:spcBef>
              <a:buSzPct val="100000"/>
              <a:buFontTx/>
              <a:buAutoNum type="arabicPeriod"/>
              <a:defRPr sz="1800">
                <a:solidFill>
                  <a:srgbClr val="000000"/>
                </a:solidFill>
              </a:defRPr>
            </a:pPr>
            <a:r>
              <a:rPr sz="3724" b="1">
                <a:latin typeface="Helvetica Neue"/>
                <a:ea typeface="Helvetica Neue"/>
                <a:cs typeface="Helvetica Neue"/>
                <a:sym typeface="Helvetica Neue"/>
              </a:rPr>
              <a:t>Appropriately deal with students who misbehave or are off task…ignore what needs to be ignored and address what needs to be addressed.</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2">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6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2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2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 grpId="1" build="p" bldLvl="5"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pasted-image.tif"/>
          <p:cNvPicPr/>
          <p:nvPr/>
        </p:nvPicPr>
        <p:blipFill>
          <a:blip r:embed="rId2">
            <a:alphaModFix amt="61106"/>
            <a:extLst/>
          </a:blip>
          <a:stretch>
            <a:fillRect/>
          </a:stretch>
        </p:blipFill>
        <p:spPr>
          <a:xfrm>
            <a:off x="4217022" y="-165199"/>
            <a:ext cx="4570756" cy="1852132"/>
          </a:xfrm>
          <a:prstGeom prst="rect">
            <a:avLst/>
          </a:prstGeom>
          <a:ln w="12700">
            <a:miter lim="400000"/>
          </a:ln>
          <a:effectLst>
            <a:outerShdw blurRad="63500" dist="25400" dir="5400000" rotWithShape="0">
              <a:srgbClr val="000000">
                <a:alpha val="5979"/>
              </a:srgbClr>
            </a:outerShdw>
          </a:effectLst>
        </p:spPr>
      </p:pic>
      <p:graphicFrame>
        <p:nvGraphicFramePr>
          <p:cNvPr id="625" name="Table 625"/>
          <p:cNvGraphicFramePr/>
          <p:nvPr/>
        </p:nvGraphicFramePr>
        <p:xfrm>
          <a:off x="266278" y="1578166"/>
          <a:ext cx="12472243" cy="1442720"/>
        </p:xfrm>
        <a:graphic>
          <a:graphicData uri="http://schemas.openxmlformats.org/drawingml/2006/table">
            <a:tbl>
              <a:tblPr>
                <a:tableStyleId>{4C3C2611-4C71-4FC5-86AE-919BDF0F9419}</a:tableStyleId>
              </a:tblPr>
              <a:tblGrid>
                <a:gridCol w="12472243"/>
              </a:tblGrid>
              <a:tr h="1341392">
                <a:tc>
                  <a:txBody>
                    <a:bodyPr/>
                    <a:lstStyle/>
                    <a:p>
                      <a:pPr lvl="0" algn="ctr" defTabSz="457200">
                        <a:defRPr sz="1800">
                          <a:solidFill>
                            <a:srgbClr val="000000"/>
                          </a:solidFill>
                        </a:defRPr>
                      </a:pPr>
                      <a:r>
                        <a:rPr sz="8800" b="1">
                          <a:solidFill>
                            <a:srgbClr val="FFFFFF"/>
                          </a:solidFill>
                          <a:effectLst>
                            <a:outerShdw blurRad="12700" dist="63500" dir="1200000" rotWithShape="0">
                              <a:srgbClr val="000000"/>
                            </a:outerShdw>
                          </a:effectLst>
                        </a:rPr>
                        <a:t>Overview</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626" name="Table 626"/>
          <p:cNvGraphicFramePr/>
          <p:nvPr/>
        </p:nvGraphicFramePr>
        <p:xfrm>
          <a:off x="266278" y="2958533"/>
          <a:ext cx="12472243" cy="1193651"/>
        </p:xfrm>
        <a:graphic>
          <a:graphicData uri="http://schemas.openxmlformats.org/drawingml/2006/table">
            <a:tbl>
              <a:tblPr>
                <a:tableStyleId>{4C3C2611-4C71-4FC5-86AE-919BDF0F9419}</a:tableStyleId>
              </a:tblPr>
              <a:tblGrid>
                <a:gridCol w="12472243"/>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Top Five Rubric Tips</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627" name="Table 627"/>
          <p:cNvGraphicFramePr/>
          <p:nvPr/>
        </p:nvGraphicFramePr>
        <p:xfrm>
          <a:off x="266278" y="4191160"/>
          <a:ext cx="12472243" cy="1193651"/>
        </p:xfrm>
        <a:graphic>
          <a:graphicData uri="http://schemas.openxmlformats.org/drawingml/2006/table">
            <a:tbl>
              <a:tblPr>
                <a:tableStyleId>{4C3C2611-4C71-4FC5-86AE-919BDF0F9419}</a:tableStyleId>
              </a:tblPr>
              <a:tblGrid>
                <a:gridCol w="12472243"/>
              </a:tblGrid>
              <a:tr h="1193651">
                <a:tc>
                  <a:txBody>
                    <a:bodyPr/>
                    <a:lstStyle/>
                    <a:p>
                      <a:pPr lvl="0" algn="ctr" defTabSz="457200">
                        <a:defRPr sz="1800">
                          <a:solidFill>
                            <a:srgbClr val="000000"/>
                          </a:solidFill>
                        </a:defRPr>
                      </a:pPr>
                      <a:r>
                        <a:rPr sz="5000" b="1">
                          <a:solidFill>
                            <a:srgbClr val="FFFFFF"/>
                          </a:solidFill>
                          <a:effectLst>
                            <a:outerShdw blurRad="12700" dist="63500" dir="1200000" rotWithShape="0">
                              <a:srgbClr val="000000"/>
                            </a:outerShdw>
                          </a:effectLst>
                        </a:rPr>
                        <a:t>Applying the Rubic to a Lesson</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628" name="Table 628"/>
          <p:cNvGraphicFramePr/>
          <p:nvPr/>
        </p:nvGraphicFramePr>
        <p:xfrm>
          <a:off x="266278" y="6656413"/>
          <a:ext cx="12472243" cy="1193651"/>
        </p:xfrm>
        <a:graphic>
          <a:graphicData uri="http://schemas.openxmlformats.org/drawingml/2006/table">
            <a:tbl>
              <a:tblPr>
                <a:tableStyleId>{4C3C2611-4C71-4FC5-86AE-919BDF0F9419}</a:tableStyleId>
              </a:tblPr>
              <a:tblGrid>
                <a:gridCol w="12472243"/>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Focus on: Thinking Examples*</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629" name="Table 629"/>
          <p:cNvGraphicFramePr/>
          <p:nvPr/>
        </p:nvGraphicFramePr>
        <p:xfrm>
          <a:off x="266278" y="7889040"/>
          <a:ext cx="12472243" cy="1193651"/>
        </p:xfrm>
        <a:graphic>
          <a:graphicData uri="http://schemas.openxmlformats.org/drawingml/2006/table">
            <a:tbl>
              <a:tblPr>
                <a:tableStyleId>{4C3C2611-4C71-4FC5-86AE-919BDF0F9419}</a:tableStyleId>
              </a:tblPr>
              <a:tblGrid>
                <a:gridCol w="12472243"/>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5 Final Suggestions</a:t>
                      </a:r>
                    </a:p>
                  </a:txBody>
                  <a:tcPr marL="50800" marR="50800" marT="50800" marB="50800" anchor="ctr" horzOverflow="overflow">
                    <a:lnT w="12700">
                      <a:miter lim="400000"/>
                    </a:lnT>
                    <a:lnB w="12700">
                      <a:miter lim="400000"/>
                    </a:lnB>
                    <a:solidFill>
                      <a:srgbClr val="82A1AB"/>
                    </a:solidFill>
                  </a:tcPr>
                </a:tc>
              </a:tr>
            </a:tbl>
          </a:graphicData>
        </a:graphic>
      </p:graphicFrame>
      <p:sp>
        <p:nvSpPr>
          <p:cNvPr id="630" name="Shape 630"/>
          <p:cNvSpPr/>
          <p:nvPr/>
        </p:nvSpPr>
        <p:spPr>
          <a:xfrm>
            <a:off x="1414907" y="9121667"/>
            <a:ext cx="10174987"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*All examples use geography and history concepts.</a:t>
            </a:r>
          </a:p>
        </p:txBody>
      </p:sp>
      <p:graphicFrame>
        <p:nvGraphicFramePr>
          <p:cNvPr id="631" name="Table 631"/>
          <p:cNvGraphicFramePr/>
          <p:nvPr/>
        </p:nvGraphicFramePr>
        <p:xfrm>
          <a:off x="266278" y="5423787"/>
          <a:ext cx="12472243" cy="1193651"/>
        </p:xfrm>
        <a:graphic>
          <a:graphicData uri="http://schemas.openxmlformats.org/drawingml/2006/table">
            <a:tbl>
              <a:tblPr>
                <a:tableStyleId>{4C3C2611-4C71-4FC5-86AE-919BDF0F9419}</a:tableStyleId>
              </a:tblPr>
              <a:tblGrid>
                <a:gridCol w="12472243"/>
              </a:tblGrid>
              <a:tr h="1193651">
                <a:tc>
                  <a:txBody>
                    <a:bodyPr/>
                    <a:lstStyle/>
                    <a:p>
                      <a:pPr lvl="0" algn="ctr" defTabSz="457200">
                        <a:defRPr sz="1800">
                          <a:solidFill>
                            <a:srgbClr val="000000"/>
                          </a:solidFill>
                        </a:defRPr>
                      </a:pPr>
                      <a:r>
                        <a:rPr sz="5000" b="1">
                          <a:solidFill>
                            <a:srgbClr val="FFFFFF"/>
                          </a:solidFill>
                          <a:effectLst>
                            <a:outerShdw blurRad="12700" dist="63500" dir="1200000" rotWithShape="0">
                              <a:srgbClr val="000000"/>
                            </a:outerShdw>
                          </a:effectLst>
                        </a:rPr>
                        <a:t>Rubric Highlights and Examples*</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 grpId="1" animBg="1" advAuto="0"/>
      <p:bldP spid="627" grpId="2" animBg="1" advAuto="0"/>
      <p:bldP spid="628" grpId="3" animBg="1" advAuto="0"/>
      <p:bldP spid="629" grpId="4" animBg="1" advAuto="0"/>
      <p:bldP spid="631" grpId="5" animBg="1" advAuto="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pasted-image.tif"/>
          <p:cNvPicPr/>
          <p:nvPr/>
        </p:nvPicPr>
        <p:blipFill>
          <a:blip r:embed="rId2">
            <a:alphaModFix amt="61106"/>
            <a:extLst/>
          </a:blip>
          <a:stretch>
            <a:fillRect/>
          </a:stretch>
        </p:blipFill>
        <p:spPr>
          <a:xfrm>
            <a:off x="126280" y="980905"/>
            <a:ext cx="12752240" cy="5167378"/>
          </a:xfrm>
          <a:prstGeom prst="rect">
            <a:avLst/>
          </a:prstGeom>
          <a:ln w="12700">
            <a:miter lim="400000"/>
          </a:ln>
          <a:effectLst>
            <a:outerShdw blurRad="63500" dist="25400" dir="5400000" rotWithShape="0">
              <a:srgbClr val="000000">
                <a:alpha val="5979"/>
              </a:srgbClr>
            </a:outerShdw>
          </a:effectLst>
        </p:spPr>
      </p:pic>
      <p:graphicFrame>
        <p:nvGraphicFramePr>
          <p:cNvPr id="634" name="Table 634"/>
          <p:cNvGraphicFramePr/>
          <p:nvPr/>
        </p:nvGraphicFramePr>
        <p:xfrm>
          <a:off x="127959" y="6180893"/>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Teacher Evaluation Tracks</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 name="Picture 635"/>
          <p:cNvPicPr/>
          <p:nvPr/>
        </p:nvPicPr>
        <p:blipFill>
          <a:blip r:embed="rId2">
            <a:extLst/>
          </a:blip>
          <a:stretch>
            <a:fillRect/>
          </a:stretch>
        </p:blipFill>
        <p:spPr>
          <a:xfrm>
            <a:off x="209550" y="2586112"/>
            <a:ext cx="12585700" cy="5664201"/>
          </a:xfrm>
          <a:prstGeom prst="rect">
            <a:avLst/>
          </a:prstGeom>
          <a:effectLst>
            <a:outerShdw blurRad="63500" dist="25400" dir="5400000" rotWithShape="0">
              <a:srgbClr val="000000">
                <a:alpha val="50000"/>
              </a:srgbClr>
            </a:outerShdw>
          </a:effectLst>
        </p:spPr>
      </p:pic>
      <p:sp>
        <p:nvSpPr>
          <p:cNvPr id="637" name="Shape 637"/>
          <p:cNvSpPr/>
          <p:nvPr/>
        </p:nvSpPr>
        <p:spPr>
          <a:xfrm>
            <a:off x="515289" y="1503287"/>
            <a:ext cx="11974222" cy="1006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b="1">
                <a:latin typeface="Helvetica Neue"/>
                <a:ea typeface="Helvetica Neue"/>
                <a:cs typeface="Helvetica Neue"/>
                <a:sym typeface="Helvetica Neue"/>
              </a:defRPr>
            </a:lvl1pPr>
          </a:lstStyle>
          <a:p>
            <a:pPr lvl="0">
              <a:defRPr sz="1800" b="0"/>
            </a:pPr>
            <a:r>
              <a:rPr sz="5900" b="1"/>
              <a:t>https://www.mylearningplan.com</a:t>
            </a:r>
          </a:p>
        </p:txBody>
      </p:sp>
      <p:sp>
        <p:nvSpPr>
          <p:cNvPr id="638" name="Shape 638"/>
          <p:cNvSpPr/>
          <p:nvPr/>
        </p:nvSpPr>
        <p:spPr>
          <a:xfrm>
            <a:off x="407272" y="4225329"/>
            <a:ext cx="5428854" cy="1302942"/>
          </a:xfrm>
          <a:custGeom>
            <a:avLst/>
            <a:gdLst/>
            <a:ahLst/>
            <a:cxnLst>
              <a:cxn ang="0">
                <a:pos x="wd2" y="hd2"/>
              </a:cxn>
              <a:cxn ang="5400000">
                <a:pos x="wd2" y="hd2"/>
              </a:cxn>
              <a:cxn ang="10800000">
                <a:pos x="wd2" y="hd2"/>
              </a:cxn>
              <a:cxn ang="16200000">
                <a:pos x="wd2" y="hd2"/>
              </a:cxn>
            </a:cxnLst>
            <a:rect l="0" t="0" r="r" b="b"/>
            <a:pathLst>
              <a:path w="21600" h="21600" extrusionOk="0">
                <a:moveTo>
                  <a:pt x="253" y="0"/>
                </a:moveTo>
                <a:cubicBezTo>
                  <a:pt x="113" y="0"/>
                  <a:pt x="0" y="471"/>
                  <a:pt x="0" y="1053"/>
                </a:cubicBezTo>
                <a:lnTo>
                  <a:pt x="0" y="13843"/>
                </a:lnTo>
                <a:cubicBezTo>
                  <a:pt x="0" y="14424"/>
                  <a:pt x="113" y="14896"/>
                  <a:pt x="253" y="14896"/>
                </a:cubicBezTo>
                <a:lnTo>
                  <a:pt x="6101" y="14896"/>
                </a:lnTo>
                <a:lnTo>
                  <a:pt x="6605" y="21600"/>
                </a:lnTo>
                <a:lnTo>
                  <a:pt x="7111" y="14896"/>
                </a:lnTo>
                <a:lnTo>
                  <a:pt x="21347" y="14896"/>
                </a:lnTo>
                <a:cubicBezTo>
                  <a:pt x="21487" y="14896"/>
                  <a:pt x="21600" y="14424"/>
                  <a:pt x="21600" y="13843"/>
                </a:cubicBezTo>
                <a:lnTo>
                  <a:pt x="21600" y="1053"/>
                </a:lnTo>
                <a:cubicBezTo>
                  <a:pt x="21600" y="471"/>
                  <a:pt x="21487" y="0"/>
                  <a:pt x="21347" y="0"/>
                </a:cubicBezTo>
                <a:lnTo>
                  <a:pt x="253"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Select “My File Library”</a:t>
            </a:r>
          </a:p>
        </p:txBody>
      </p:sp>
      <p:sp>
        <p:nvSpPr>
          <p:cNvPr id="639" name="Shape 639"/>
          <p:cNvSpPr/>
          <p:nvPr/>
        </p:nvSpPr>
        <p:spPr>
          <a:xfrm>
            <a:off x="3787973" y="6673616"/>
            <a:ext cx="5870179" cy="2330848"/>
          </a:xfrm>
          <a:custGeom>
            <a:avLst/>
            <a:gdLst/>
            <a:ahLst/>
            <a:cxnLst>
              <a:cxn ang="0">
                <a:pos x="wd2" y="hd2"/>
              </a:cxn>
              <a:cxn ang="5400000">
                <a:pos x="wd2" y="hd2"/>
              </a:cxn>
              <a:cxn ang="10800000">
                <a:pos x="wd2" y="hd2"/>
              </a:cxn>
              <a:cxn ang="16200000">
                <a:pos x="wd2" y="hd2"/>
              </a:cxn>
            </a:cxnLst>
            <a:rect l="0" t="0" r="r" b="b"/>
            <a:pathLst>
              <a:path w="21600" h="21600" extrusionOk="0">
                <a:moveTo>
                  <a:pt x="10608" y="0"/>
                </a:moveTo>
                <a:lnTo>
                  <a:pt x="10104" y="8974"/>
                </a:lnTo>
                <a:lnTo>
                  <a:pt x="253" y="8974"/>
                </a:lnTo>
                <a:cubicBezTo>
                  <a:pt x="113" y="8974"/>
                  <a:pt x="0" y="9259"/>
                  <a:pt x="0" y="9610"/>
                </a:cubicBezTo>
                <a:lnTo>
                  <a:pt x="0" y="20964"/>
                </a:lnTo>
                <a:cubicBezTo>
                  <a:pt x="0" y="21315"/>
                  <a:pt x="113" y="21600"/>
                  <a:pt x="253" y="21600"/>
                </a:cubicBezTo>
                <a:lnTo>
                  <a:pt x="21347" y="21600"/>
                </a:lnTo>
                <a:cubicBezTo>
                  <a:pt x="21487" y="21600"/>
                  <a:pt x="21600" y="21315"/>
                  <a:pt x="21600" y="20964"/>
                </a:cubicBezTo>
                <a:lnTo>
                  <a:pt x="21600" y="9610"/>
                </a:lnTo>
                <a:cubicBezTo>
                  <a:pt x="21600" y="9259"/>
                  <a:pt x="21487" y="8974"/>
                  <a:pt x="21347" y="8974"/>
                </a:cubicBezTo>
                <a:lnTo>
                  <a:pt x="11113" y="8974"/>
                </a:lnTo>
                <a:lnTo>
                  <a:pt x="10608"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Document for Teacher Evaluation Tracks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 grpId="1" animBg="1" advAuto="0"/>
      <p:bldP spid="639"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EDFB"/>
        </a:solidFill>
        <a:effectLst/>
      </p:bgPr>
    </p:bg>
    <p:spTree>
      <p:nvGrpSpPr>
        <p:cNvPr id="1" name=""/>
        <p:cNvGrpSpPr/>
        <p:nvPr/>
      </p:nvGrpSpPr>
      <p:grpSpPr>
        <a:xfrm>
          <a:off x="0" y="0"/>
          <a:ext cx="0" cy="0"/>
          <a:chOff x="0" y="0"/>
          <a:chExt cx="0" cy="0"/>
        </a:xfrm>
      </p:grpSpPr>
      <p:sp>
        <p:nvSpPr>
          <p:cNvPr id="128" name="Shape 128"/>
          <p:cNvSpPr/>
          <p:nvPr/>
        </p:nvSpPr>
        <p:spPr>
          <a:xfrm>
            <a:off x="225487" y="1000978"/>
            <a:ext cx="12553826" cy="7751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nSpc>
                <a:spcPct val="10000"/>
              </a:lnSpc>
              <a:defRPr sz="1800"/>
            </a:pPr>
            <a:r>
              <a:rPr sz="4300" b="1">
                <a:latin typeface="Helvetica Neue"/>
                <a:ea typeface="Helvetica Neue"/>
                <a:cs typeface="Helvetica Neue"/>
                <a:sym typeface="Helvetica Neue"/>
              </a:rPr>
              <a:t>Top Five Tips (cont.)</a:t>
            </a:r>
          </a:p>
          <a:p>
            <a:pPr marL="617008" lvl="0" indent="-617008" algn="l">
              <a:lnSpc>
                <a:spcPct val="10000"/>
              </a:lnSpc>
              <a:buSzPct val="100000"/>
              <a:buAutoNum type="arabicPeriod"/>
              <a:defRPr sz="1800"/>
            </a:pPr>
            <a:endParaRPr sz="4300" b="1">
              <a:latin typeface="Helvetica Neue"/>
              <a:ea typeface="Helvetica Neue"/>
              <a:cs typeface="Helvetica Neue"/>
              <a:sym typeface="Helvetica Neue"/>
            </a:endParaRPr>
          </a:p>
          <a:p>
            <a:pPr marL="617008" lvl="0" indent="-617008" algn="l">
              <a:lnSpc>
                <a:spcPct val="10000"/>
              </a:lnSpc>
              <a:buSzPct val="100000"/>
              <a:buAutoNum type="arabicPeriod"/>
              <a:defRPr sz="1800"/>
            </a:pPr>
            <a:endParaRPr sz="4300" b="1">
              <a:latin typeface="Helvetica Neue"/>
              <a:ea typeface="Helvetica Neue"/>
              <a:cs typeface="Helvetica Neue"/>
              <a:sym typeface="Helvetica Neue"/>
            </a:endParaRPr>
          </a:p>
          <a:p>
            <a:pPr marL="617008" lvl="0" indent="-617008" algn="l">
              <a:lnSpc>
                <a:spcPct val="10000"/>
              </a:lnSpc>
              <a:buSzPct val="100000"/>
              <a:buAutoNum type="arabicPeriod"/>
              <a:defRPr sz="1800"/>
            </a:pPr>
            <a:endParaRPr sz="4300" b="1">
              <a:latin typeface="Helvetica Neue"/>
              <a:ea typeface="Helvetica Neue"/>
              <a:cs typeface="Helvetica Neue"/>
              <a:sym typeface="Helvetica Neue"/>
            </a:endParaRPr>
          </a:p>
          <a:p>
            <a:pPr lvl="0" algn="l">
              <a:lnSpc>
                <a:spcPct val="10000"/>
              </a:lnSpc>
              <a:defRPr sz="1800"/>
            </a:pPr>
            <a:endParaRPr sz="4300" b="1">
              <a:latin typeface="Helvetica Neue"/>
              <a:ea typeface="Helvetica Neue"/>
              <a:cs typeface="Helvetica Neue"/>
              <a:sym typeface="Helvetica Neue"/>
            </a:endParaRPr>
          </a:p>
          <a:p>
            <a:pPr marL="617008" lvl="0" indent="-617008" algn="l">
              <a:buSzPct val="100000"/>
              <a:buAutoNum type="arabicPeriod" startAt="4"/>
              <a:defRPr sz="1800"/>
            </a:pPr>
            <a:endParaRPr sz="4300" b="1">
              <a:latin typeface="Helvetica Neue"/>
              <a:ea typeface="Helvetica Neue"/>
              <a:cs typeface="Helvetica Neue"/>
              <a:sym typeface="Helvetica Neue"/>
            </a:endParaRPr>
          </a:p>
          <a:p>
            <a:pPr marL="617008" lvl="0" indent="-617008" algn="l">
              <a:buSzPct val="100000"/>
              <a:buAutoNum type="arabicPeriod" startAt="4"/>
              <a:defRPr sz="1800"/>
            </a:pPr>
            <a:r>
              <a:rPr sz="4300" b="1">
                <a:latin typeface="Helvetica Neue"/>
                <a:ea typeface="Helvetica Neue"/>
                <a:cs typeface="Helvetica Neue"/>
                <a:sym typeface="Helvetica Neue"/>
              </a:rPr>
              <a:t>The observation is not a show; it should be reflective of what you do on a daily basis.</a:t>
            </a:r>
          </a:p>
          <a:p>
            <a:pPr marL="1460500" lvl="2" indent="-546100" algn="l">
              <a:buSzPct val="75000"/>
              <a:buFont typeface="Helvetica Neue"/>
              <a:buChar char="•"/>
              <a:defRPr sz="1800"/>
            </a:pPr>
            <a:r>
              <a:rPr sz="4300" b="1">
                <a:latin typeface="Helvetica Neue"/>
                <a:ea typeface="Helvetica Neue"/>
                <a:cs typeface="Helvetica Neue"/>
                <a:sym typeface="Helvetica Neue"/>
              </a:rPr>
              <a:t>Students and Observers know when you are putting on a show for the observation.</a:t>
            </a:r>
          </a:p>
          <a:p>
            <a:pPr marL="1460500" lvl="2" indent="-546100" algn="l">
              <a:buSzPct val="75000"/>
              <a:buFont typeface="Helvetica Neue"/>
              <a:buChar char="•"/>
              <a:defRPr sz="1800"/>
            </a:pPr>
            <a:r>
              <a:rPr sz="4300" b="1">
                <a:latin typeface="Helvetica Neue"/>
                <a:ea typeface="Helvetica Neue"/>
                <a:cs typeface="Helvetica Neue"/>
                <a:sym typeface="Helvetica Neue"/>
              </a:rPr>
              <a:t>When you get in the habit of stating the objective and reviewing the objective it becomes just something you do everyday</a:t>
            </a:r>
          </a:p>
          <a:p>
            <a:pPr marL="1333500" lvl="2" indent="-419100" algn="l">
              <a:buSzPct val="75000"/>
              <a:buFont typeface="Helvetica Neue"/>
              <a:buChar char="•"/>
              <a:defRPr sz="1800"/>
            </a:pPr>
            <a:r>
              <a:rPr sz="4300" b="1">
                <a:latin typeface="Helvetica Neue"/>
                <a:ea typeface="Helvetica Neue"/>
                <a:cs typeface="Helvetica Neue"/>
                <a:sym typeface="Helvetica Neue"/>
              </a:rPr>
              <a:t>Some teachers, when they get observed, do things they never have done before. </a:t>
            </a:r>
          </a:p>
          <a:p>
            <a:pPr marL="1333500" lvl="2" indent="-419100" algn="l">
              <a:buSzPct val="75000"/>
              <a:buFont typeface="Helvetica Neue"/>
              <a:buChar char="•"/>
              <a:defRPr sz="1800"/>
            </a:pPr>
            <a:r>
              <a:rPr sz="4300" b="1">
                <a:latin typeface="Helvetica Neue"/>
                <a:ea typeface="Helvetica Neue"/>
                <a:cs typeface="Helvetica Neue"/>
                <a:sym typeface="Helvetica Neue"/>
              </a:rPr>
              <a:t>Just teach like you normally do.</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Picture 640"/>
          <p:cNvPicPr/>
          <p:nvPr/>
        </p:nvPicPr>
        <p:blipFill>
          <a:blip r:embed="rId2">
            <a:extLst/>
          </a:blip>
          <a:stretch>
            <a:fillRect/>
          </a:stretch>
        </p:blipFill>
        <p:spPr>
          <a:xfrm>
            <a:off x="125585" y="1087618"/>
            <a:ext cx="12753630" cy="7578364"/>
          </a:xfrm>
          <a:prstGeom prst="rect">
            <a:avLst/>
          </a:prstGeom>
          <a:effectLst>
            <a:outerShdw blurRad="63500" dist="25400" dir="5400000" rotWithShape="0">
              <a:srgbClr val="000000">
                <a:alpha val="50000"/>
              </a:srgbClr>
            </a:outerShdw>
          </a:effectLst>
        </p:spPr>
      </p:pic>
      <p:sp>
        <p:nvSpPr>
          <p:cNvPr id="642" name="Shape 642"/>
          <p:cNvSpPr/>
          <p:nvPr/>
        </p:nvSpPr>
        <p:spPr>
          <a:xfrm>
            <a:off x="1091723" y="120090"/>
            <a:ext cx="10821354"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b="1">
                <a:solidFill>
                  <a:srgbClr val="5C5C5C"/>
                </a:solidFill>
                <a:latin typeface="Helvetica Neue"/>
                <a:ea typeface="Helvetica Neue"/>
                <a:cs typeface="Helvetica Neue"/>
                <a:sym typeface="Helvetica Neue"/>
              </a:defRPr>
            </a:lvl1pPr>
          </a:lstStyle>
          <a:p>
            <a:pPr lvl="0">
              <a:defRPr sz="1800" b="0">
                <a:solidFill>
                  <a:srgbClr val="000000"/>
                </a:solidFill>
              </a:defRPr>
            </a:pPr>
            <a:r>
              <a:rPr sz="4500" b="1">
                <a:solidFill>
                  <a:srgbClr val="5C5C5C"/>
                </a:solidFill>
              </a:rPr>
              <a:t>copy of document from mylearningplan</a:t>
            </a:r>
          </a:p>
        </p:txBody>
      </p:sp>
    </p:spTree>
  </p:cSld>
  <p:clrMapOvr>
    <a:masterClrMapping/>
  </p:clrMapOvr>
  <p:transition xmlns:p14="http://schemas.microsoft.com/office/powerpoint/2010/mai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 name="pasted-image.tif"/>
          <p:cNvPicPr/>
          <p:nvPr/>
        </p:nvPicPr>
        <p:blipFill>
          <a:blip r:embed="rId2">
            <a:alphaModFix amt="61106"/>
            <a:extLst/>
          </a:blip>
          <a:stretch>
            <a:fillRect/>
          </a:stretch>
        </p:blipFill>
        <p:spPr>
          <a:xfrm>
            <a:off x="126280" y="1578873"/>
            <a:ext cx="12752240" cy="5167377"/>
          </a:xfrm>
          <a:prstGeom prst="rect">
            <a:avLst/>
          </a:prstGeom>
          <a:ln w="12700">
            <a:miter lim="400000"/>
          </a:ln>
          <a:effectLst>
            <a:outerShdw blurRad="63500" dist="25400" dir="5400000" rotWithShape="0">
              <a:srgbClr val="000000">
                <a:alpha val="5979"/>
              </a:srgbClr>
            </a:outerShdw>
          </a:effectLst>
        </p:spPr>
      </p:pic>
      <p:graphicFrame>
        <p:nvGraphicFramePr>
          <p:cNvPr id="645" name="Table 645"/>
          <p:cNvGraphicFramePr/>
          <p:nvPr/>
        </p:nvGraphicFramePr>
        <p:xfrm>
          <a:off x="127959" y="581546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The Rubrics</a:t>
                      </a:r>
                    </a:p>
                  </a:txBody>
                  <a:tcPr marL="50800" marR="50800" marT="50800" marB="50800" anchor="ctr" horzOverflow="overflow">
                    <a:lnT w="12700">
                      <a:miter lim="400000"/>
                    </a:lnT>
                    <a:lnB w="12700">
                      <a:miter lim="400000"/>
                    </a:lnB>
                    <a:solidFill>
                      <a:srgbClr val="82A1AB"/>
                    </a:solidFill>
                  </a:tcPr>
                </a:tc>
              </a:tr>
            </a:tbl>
          </a:graphicData>
        </a:graphic>
      </p:graphicFrame>
      <p:graphicFrame>
        <p:nvGraphicFramePr>
          <p:cNvPr id="646" name="Table 646"/>
          <p:cNvGraphicFramePr/>
          <p:nvPr/>
        </p:nvGraphicFramePr>
        <p:xfrm>
          <a:off x="127959" y="7080368"/>
          <a:ext cx="12748882" cy="1421780"/>
        </p:xfrm>
        <a:graphic>
          <a:graphicData uri="http://schemas.openxmlformats.org/drawingml/2006/table">
            <a:tbl>
              <a:tblPr>
                <a:tableStyleId>{4C3C2611-4C71-4FC5-86AE-919BDF0F9419}</a:tableStyleId>
              </a:tblPr>
              <a:tblGrid>
                <a:gridCol w="12748882"/>
              </a:tblGrid>
              <a:tr h="1421780">
                <a:tc>
                  <a:txBody>
                    <a:bodyPr/>
                    <a:lstStyle/>
                    <a:p>
                      <a:pPr lvl="0" algn="ctr" defTabSz="457200">
                        <a:defRPr sz="1800">
                          <a:solidFill>
                            <a:srgbClr val="000000"/>
                          </a:solidFill>
                        </a:defRPr>
                      </a:pPr>
                      <a:r>
                        <a:rPr sz="4100" b="1">
                          <a:solidFill>
                            <a:srgbClr val="FFFFFF"/>
                          </a:solidFill>
                          <a:effectLst>
                            <a:outerShdw blurRad="12700" dist="63500" dir="1200000" rotWithShape="0">
                              <a:srgbClr val="000000"/>
                            </a:outerShdw>
                          </a:effectLst>
                        </a:rPr>
                        <a:t>As you plan your future lessons be mindful of what is in the Rubrics.</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p:nvPr/>
        </p:nvSpPr>
        <p:spPr>
          <a:xfrm>
            <a:off x="288480" y="2162991"/>
            <a:ext cx="12427840"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b="1">
                <a:solidFill>
                  <a:srgbClr val="213463"/>
                </a:solidFill>
                <a:latin typeface="Helvetica Neue"/>
                <a:ea typeface="Helvetica Neue"/>
                <a:cs typeface="Helvetica Neue"/>
                <a:sym typeface="Helvetica Neue"/>
              </a:defRPr>
            </a:lvl1pPr>
          </a:lstStyle>
          <a:p>
            <a:pPr lvl="0">
              <a:defRPr sz="1800" b="0">
                <a:solidFill>
                  <a:srgbClr val="000000"/>
                </a:solidFill>
              </a:defRPr>
            </a:pPr>
            <a:r>
              <a:rPr sz="4200" b="1">
                <a:solidFill>
                  <a:srgbClr val="213463"/>
                </a:solidFill>
              </a:rPr>
              <a:t>http://team-tn.org/evaluation/teacher-evaluation</a:t>
            </a:r>
          </a:p>
        </p:txBody>
      </p:sp>
      <p:pic>
        <p:nvPicPr>
          <p:cNvPr id="649" name="Picture 648"/>
          <p:cNvPicPr/>
          <p:nvPr/>
        </p:nvPicPr>
        <p:blipFill>
          <a:blip r:embed="rId2">
            <a:extLst/>
          </a:blip>
          <a:stretch>
            <a:fillRect/>
          </a:stretch>
        </p:blipFill>
        <p:spPr>
          <a:xfrm>
            <a:off x="1127388" y="3096959"/>
            <a:ext cx="10750024" cy="6332077"/>
          </a:xfrm>
          <a:prstGeom prst="rect">
            <a:avLst/>
          </a:prstGeom>
          <a:effectLst>
            <a:outerShdw blurRad="63500" dist="25400" dir="5400000" rotWithShape="0">
              <a:srgbClr val="000000">
                <a:alpha val="50000"/>
              </a:srgbClr>
            </a:outerShdw>
          </a:effectLst>
        </p:spPr>
      </p:pic>
      <p:pic>
        <p:nvPicPr>
          <p:cNvPr id="650" name="pasted-image.tif"/>
          <p:cNvPicPr/>
          <p:nvPr/>
        </p:nvPicPr>
        <p:blipFill>
          <a:blip r:embed="rId3">
            <a:extLst/>
          </a:blip>
          <a:stretch>
            <a:fillRect/>
          </a:stretch>
        </p:blipFill>
        <p:spPr>
          <a:xfrm>
            <a:off x="3822700" y="82314"/>
            <a:ext cx="5359400" cy="2171701"/>
          </a:xfrm>
          <a:prstGeom prst="rect">
            <a:avLst/>
          </a:prstGeom>
          <a:ln w="12700">
            <a:miter lim="400000"/>
          </a:ln>
          <a:effectLst>
            <a:outerShdw blurRad="63500" dist="25400" dir="5400000" rotWithShape="0">
              <a:srgbClr val="000000">
                <a:alpha val="50000"/>
              </a:srgbClr>
            </a:outerShdw>
          </a:effectLst>
        </p:spPr>
      </p:pic>
      <p:sp>
        <p:nvSpPr>
          <p:cNvPr id="651" name="Shape 651"/>
          <p:cNvSpPr/>
          <p:nvPr/>
        </p:nvSpPr>
        <p:spPr>
          <a:xfrm>
            <a:off x="4289522" y="6094449"/>
            <a:ext cx="6347223" cy="1362473"/>
          </a:xfrm>
          <a:custGeom>
            <a:avLst/>
            <a:gdLst/>
            <a:ahLst/>
            <a:cxnLst>
              <a:cxn ang="0">
                <a:pos x="wd2" y="hd2"/>
              </a:cxn>
              <a:cxn ang="5400000">
                <a:pos x="wd2" y="hd2"/>
              </a:cxn>
              <a:cxn ang="10800000">
                <a:pos x="wd2" y="hd2"/>
              </a:cxn>
              <a:cxn ang="16200000">
                <a:pos x="wd2" y="hd2"/>
              </a:cxn>
            </a:cxnLst>
            <a:rect l="0" t="0" r="r" b="b"/>
            <a:pathLst>
              <a:path w="21600" h="21600" extrusionOk="0">
                <a:moveTo>
                  <a:pt x="1857" y="0"/>
                </a:moveTo>
                <a:cubicBezTo>
                  <a:pt x="1728" y="0"/>
                  <a:pt x="1623" y="487"/>
                  <a:pt x="1623" y="1088"/>
                </a:cubicBezTo>
                <a:lnTo>
                  <a:pt x="1623" y="11791"/>
                </a:lnTo>
                <a:lnTo>
                  <a:pt x="0" y="13968"/>
                </a:lnTo>
                <a:lnTo>
                  <a:pt x="1623" y="16145"/>
                </a:lnTo>
                <a:lnTo>
                  <a:pt x="1623" y="20512"/>
                </a:lnTo>
                <a:cubicBezTo>
                  <a:pt x="1623" y="21113"/>
                  <a:pt x="1728" y="21600"/>
                  <a:pt x="1857" y="21600"/>
                </a:cubicBezTo>
                <a:lnTo>
                  <a:pt x="21366" y="21600"/>
                </a:lnTo>
                <a:cubicBezTo>
                  <a:pt x="21495" y="21600"/>
                  <a:pt x="21600" y="21113"/>
                  <a:pt x="21600" y="20512"/>
                </a:cubicBezTo>
                <a:lnTo>
                  <a:pt x="21600" y="1088"/>
                </a:lnTo>
                <a:cubicBezTo>
                  <a:pt x="21600" y="487"/>
                  <a:pt x="21495" y="0"/>
                  <a:pt x="21366" y="0"/>
                </a:cubicBezTo>
                <a:lnTo>
                  <a:pt x="1857"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You can download a PDF copy of the Rubrics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1"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pasted-image.pdf"/>
          <p:cNvPicPr/>
          <p:nvPr/>
        </p:nvPicPr>
        <p:blipFill>
          <a:blip r:embed="rId2">
            <a:extLst/>
          </a:blip>
          <a:stretch>
            <a:fillRect/>
          </a:stretch>
        </p:blipFill>
        <p:spPr>
          <a:xfrm>
            <a:off x="-332234" y="-404508"/>
            <a:ext cx="13669268" cy="10562616"/>
          </a:xfrm>
          <a:prstGeom prst="rect">
            <a:avLst/>
          </a:prstGeom>
          <a:ln w="12700">
            <a:miter lim="400000"/>
          </a:ln>
        </p:spPr>
      </p:pic>
    </p:spTree>
  </p:cSld>
  <p:clrMapOvr>
    <a:masterClrMapping/>
  </p:clrMapOvr>
  <p:transition xmlns:p14="http://schemas.microsoft.com/office/powerpoint/2010/mai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 name="pasted-image.pdf"/>
          <p:cNvPicPr/>
          <p:nvPr/>
        </p:nvPicPr>
        <p:blipFill>
          <a:blip r:embed="rId2">
            <a:extLst/>
          </a:blip>
          <a:stretch>
            <a:fillRect/>
          </a:stretch>
        </p:blipFill>
        <p:spPr>
          <a:xfrm>
            <a:off x="-332999" y="-405099"/>
            <a:ext cx="13670798" cy="10563798"/>
          </a:xfrm>
          <a:prstGeom prst="rect">
            <a:avLst/>
          </a:prstGeom>
          <a:ln w="12700">
            <a:miter lim="400000"/>
          </a:ln>
        </p:spPr>
      </p:pic>
    </p:spTree>
  </p:cSld>
  <p:clrMapOvr>
    <a:masterClrMapping/>
  </p:clrMapOvr>
  <p:transition xmlns:p14="http://schemas.microsoft.com/office/powerpoint/2010/mai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pasted-image.pdf"/>
          <p:cNvPicPr/>
          <p:nvPr/>
        </p:nvPicPr>
        <p:blipFill>
          <a:blip r:embed="rId2">
            <a:extLst/>
          </a:blip>
          <a:stretch>
            <a:fillRect/>
          </a:stretch>
        </p:blipFill>
        <p:spPr>
          <a:xfrm>
            <a:off x="-341091" y="-411353"/>
            <a:ext cx="13686982" cy="10576306"/>
          </a:xfrm>
          <a:prstGeom prst="rect">
            <a:avLst/>
          </a:prstGeom>
          <a:ln w="12700">
            <a:miter lim="400000"/>
          </a:ln>
        </p:spPr>
      </p:pic>
    </p:spTree>
  </p:cSld>
  <p:clrMapOvr>
    <a:masterClrMapping/>
  </p:clrMapOvr>
  <p:transition xmlns:p14="http://schemas.microsoft.com/office/powerpoint/2010/mai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 name="pasted-image.pdf"/>
          <p:cNvPicPr/>
          <p:nvPr/>
        </p:nvPicPr>
        <p:blipFill>
          <a:blip r:embed="rId2">
            <a:extLst/>
          </a:blip>
          <a:stretch>
            <a:fillRect/>
          </a:stretch>
        </p:blipFill>
        <p:spPr>
          <a:xfrm>
            <a:off x="-328071" y="-401292"/>
            <a:ext cx="13660942" cy="10556184"/>
          </a:xfrm>
          <a:prstGeom prst="rect">
            <a:avLst/>
          </a:prstGeom>
          <a:ln w="12700">
            <a:miter lim="400000"/>
          </a:ln>
        </p:spPr>
      </p:pic>
    </p:spTree>
  </p:cSld>
  <p:clrMapOvr>
    <a:masterClrMapping/>
  </p:clrMapOvr>
  <p:transition xmlns:p14="http://schemas.microsoft.com/office/powerpoint/2010/mai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 name="pasted-image.pdf"/>
          <p:cNvPicPr/>
          <p:nvPr/>
        </p:nvPicPr>
        <p:blipFill>
          <a:blip r:embed="rId2">
            <a:extLst/>
          </a:blip>
          <a:stretch>
            <a:fillRect/>
          </a:stretch>
        </p:blipFill>
        <p:spPr>
          <a:xfrm>
            <a:off x="-328630" y="-401723"/>
            <a:ext cx="13662060" cy="10557046"/>
          </a:xfrm>
          <a:prstGeom prst="rect">
            <a:avLst/>
          </a:prstGeom>
          <a:ln w="12700">
            <a:miter lim="400000"/>
          </a:ln>
        </p:spPr>
      </p:pic>
    </p:spTree>
  </p:cSld>
  <p:clrMapOvr>
    <a:masterClrMapping/>
  </p:clrMapOvr>
  <p:transition xmlns:p14="http://schemas.microsoft.com/office/powerpoint/2010/mai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 name="pasted-image.pdf"/>
          <p:cNvPicPr/>
          <p:nvPr/>
        </p:nvPicPr>
        <p:blipFill>
          <a:blip r:embed="rId2">
            <a:extLst/>
          </a:blip>
          <a:stretch>
            <a:fillRect/>
          </a:stretch>
        </p:blipFill>
        <p:spPr>
          <a:xfrm>
            <a:off x="-332558" y="-404759"/>
            <a:ext cx="13669916" cy="10563118"/>
          </a:xfrm>
          <a:prstGeom prst="rect">
            <a:avLst/>
          </a:prstGeom>
          <a:ln w="12700">
            <a:miter lim="400000"/>
          </a:ln>
        </p:spPr>
      </p:pic>
    </p:spTree>
  </p:cSld>
  <p:clrMapOvr>
    <a:masterClrMapping/>
  </p:clrMapOvr>
  <p:transition xmlns:p14="http://schemas.microsoft.com/office/powerpoint/2010/mai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pasted-image.pdf"/>
          <p:cNvPicPr/>
          <p:nvPr/>
        </p:nvPicPr>
        <p:blipFill>
          <a:blip r:embed="rId2">
            <a:extLst/>
          </a:blip>
          <a:stretch>
            <a:fillRect/>
          </a:stretch>
        </p:blipFill>
        <p:spPr>
          <a:xfrm>
            <a:off x="-331515" y="-403953"/>
            <a:ext cx="13667830" cy="10561506"/>
          </a:xfrm>
          <a:prstGeom prst="rect">
            <a:avLst/>
          </a:prstGeom>
          <a:ln w="12700">
            <a:miter lim="400000"/>
          </a:ln>
        </p:spPr>
      </p:pic>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asted-image.tif"/>
          <p:cNvPicPr/>
          <p:nvPr/>
        </p:nvPicPr>
        <p:blipFill>
          <a:blip r:embed="rId2">
            <a:alphaModFix amt="61106"/>
            <a:extLst/>
          </a:blip>
          <a:stretch>
            <a:fillRect/>
          </a:stretch>
        </p:blipFill>
        <p:spPr>
          <a:xfrm>
            <a:off x="126280" y="980905"/>
            <a:ext cx="12752240" cy="5167378"/>
          </a:xfrm>
          <a:prstGeom prst="rect">
            <a:avLst/>
          </a:prstGeom>
          <a:ln w="12700">
            <a:miter lim="400000"/>
          </a:ln>
          <a:effectLst>
            <a:outerShdw blurRad="63500" dist="25400" dir="5400000" rotWithShape="0">
              <a:srgbClr val="000000">
                <a:alpha val="5979"/>
              </a:srgbClr>
            </a:outerShdw>
          </a:effectLst>
        </p:spPr>
      </p:pic>
      <p:graphicFrame>
        <p:nvGraphicFramePr>
          <p:cNvPr id="131" name="Table 131"/>
          <p:cNvGraphicFramePr/>
          <p:nvPr/>
        </p:nvGraphicFramePr>
        <p:xfrm>
          <a:off x="127959" y="5167671"/>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Applying the Rubric to a Lesson</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 name="pasted-image.png"/>
          <p:cNvPicPr/>
          <p:nvPr/>
        </p:nvPicPr>
        <p:blipFill>
          <a:blip r:embed="rId2">
            <a:alphaModFix amt="30310"/>
            <a:extLst/>
          </a:blip>
          <a:stretch>
            <a:fillRect/>
          </a:stretch>
        </p:blipFill>
        <p:spPr>
          <a:xfrm>
            <a:off x="-2108451" y="-946249"/>
            <a:ext cx="17582164" cy="11527928"/>
          </a:xfrm>
          <a:prstGeom prst="rect">
            <a:avLst/>
          </a:prstGeom>
          <a:ln w="12700">
            <a:miter lim="400000"/>
          </a:ln>
        </p:spPr>
      </p:pic>
      <p:graphicFrame>
        <p:nvGraphicFramePr>
          <p:cNvPr id="668" name="Table 668"/>
          <p:cNvGraphicFramePr/>
          <p:nvPr/>
        </p:nvGraphicFramePr>
        <p:xfrm>
          <a:off x="127959" y="42208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General Educator Rubric: Instruction</a:t>
                      </a:r>
                    </a:p>
                  </a:txBody>
                  <a:tcPr marL="50800" marR="50800" marT="50800" marB="50800" anchor="ctr" horzOverflow="overflow">
                    <a:lnT w="12700">
                      <a:miter lim="400000"/>
                    </a:lnT>
                    <a:lnB w="12700">
                      <a:miter lim="400000"/>
                    </a:lnB>
                    <a:solidFill>
                      <a:srgbClr val="82A1AB"/>
                    </a:solidFill>
                  </a:tcPr>
                </a:tc>
              </a:tr>
            </a:tbl>
          </a:graphicData>
        </a:graphic>
      </p:graphicFrame>
      <p:sp>
        <p:nvSpPr>
          <p:cNvPr id="669" name="Shape 669"/>
          <p:cNvSpPr/>
          <p:nvPr/>
        </p:nvSpPr>
        <p:spPr>
          <a:xfrm>
            <a:off x="2491233" y="5723202"/>
            <a:ext cx="8382795" cy="2932113"/>
          </a:xfrm>
          <a:custGeom>
            <a:avLst/>
            <a:gdLst/>
            <a:ahLst/>
            <a:cxnLst>
              <a:cxn ang="0">
                <a:pos x="wd2" y="hd2"/>
              </a:cxn>
              <a:cxn ang="5400000">
                <a:pos x="wd2" y="hd2"/>
              </a:cxn>
              <a:cxn ang="10800000">
                <a:pos x="wd2" y="hd2"/>
              </a:cxn>
              <a:cxn ang="16200000">
                <a:pos x="wd2" y="hd2"/>
              </a:cxn>
            </a:cxnLst>
            <a:rect l="0" t="0" r="r" b="b"/>
            <a:pathLst>
              <a:path w="21600" h="21600" extrusionOk="0">
                <a:moveTo>
                  <a:pt x="164" y="0"/>
                </a:moveTo>
                <a:cubicBezTo>
                  <a:pt x="73" y="0"/>
                  <a:pt x="0" y="209"/>
                  <a:pt x="0" y="468"/>
                </a:cubicBezTo>
                <a:lnTo>
                  <a:pt x="0" y="17358"/>
                </a:lnTo>
                <a:cubicBezTo>
                  <a:pt x="0" y="17616"/>
                  <a:pt x="73" y="17826"/>
                  <a:pt x="164" y="17826"/>
                </a:cubicBezTo>
                <a:lnTo>
                  <a:pt x="19416" y="17826"/>
                </a:lnTo>
                <a:lnTo>
                  <a:pt x="19743" y="21600"/>
                </a:lnTo>
                <a:lnTo>
                  <a:pt x="20069" y="17826"/>
                </a:lnTo>
                <a:lnTo>
                  <a:pt x="21436" y="17826"/>
                </a:lnTo>
                <a:cubicBezTo>
                  <a:pt x="21527" y="17826"/>
                  <a:pt x="21600" y="17616"/>
                  <a:pt x="21600" y="17358"/>
                </a:cubicBezTo>
                <a:lnTo>
                  <a:pt x="21600" y="468"/>
                </a:lnTo>
                <a:cubicBezTo>
                  <a:pt x="21600" y="209"/>
                  <a:pt x="21527" y="0"/>
                  <a:pt x="21436" y="0"/>
                </a:cubicBezTo>
                <a:lnTo>
                  <a:pt x="16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The red boxes are some suggestions and/or the connections between the indicators for the highlighted sections.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 grpId="1" animBg="1" advAuto="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671"/>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Standards and Objectives</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672" name="pasted-image.png"/>
          <p:cNvPicPr/>
          <p:nvPr/>
        </p:nvPicPr>
        <p:blipFill>
          <a:blip r:embed="rId2">
            <a:extLst/>
          </a:blip>
          <a:stretch>
            <a:fillRect/>
          </a:stretch>
        </p:blipFill>
        <p:spPr>
          <a:xfrm>
            <a:off x="2495550" y="2082800"/>
            <a:ext cx="8013700" cy="6299200"/>
          </a:xfrm>
          <a:prstGeom prst="rect">
            <a:avLst/>
          </a:prstGeom>
          <a:ln w="12700">
            <a:miter lim="400000"/>
          </a:ln>
        </p:spPr>
      </p:pic>
      <p:sp>
        <p:nvSpPr>
          <p:cNvPr id="673" name="Shape 673"/>
          <p:cNvSpPr/>
          <p:nvPr/>
        </p:nvSpPr>
        <p:spPr>
          <a:xfrm>
            <a:off x="174632" y="1546430"/>
            <a:ext cx="3226992" cy="3505995"/>
          </a:xfrm>
          <a:custGeom>
            <a:avLst/>
            <a:gdLst/>
            <a:ahLst/>
            <a:cxnLst>
              <a:cxn ang="0">
                <a:pos x="wd2" y="hd2"/>
              </a:cxn>
              <a:cxn ang="5400000">
                <a:pos x="wd2" y="hd2"/>
              </a:cxn>
              <a:cxn ang="10800000">
                <a:pos x="wd2" y="hd2"/>
              </a:cxn>
              <a:cxn ang="16200000">
                <a:pos x="wd2" y="hd2"/>
              </a:cxn>
            </a:cxnLst>
            <a:rect l="0" t="0" r="r" b="b"/>
            <a:pathLst>
              <a:path w="21600" h="21600" extrusionOk="0">
                <a:moveTo>
                  <a:pt x="638" y="0"/>
                </a:moveTo>
                <a:cubicBezTo>
                  <a:pt x="285" y="0"/>
                  <a:pt x="0" y="262"/>
                  <a:pt x="0" y="587"/>
                </a:cubicBezTo>
                <a:lnTo>
                  <a:pt x="0" y="21013"/>
                </a:lnTo>
                <a:cubicBezTo>
                  <a:pt x="0" y="21338"/>
                  <a:pt x="285" y="21600"/>
                  <a:pt x="638" y="21600"/>
                </a:cubicBezTo>
                <a:lnTo>
                  <a:pt x="19281" y="21600"/>
                </a:lnTo>
                <a:cubicBezTo>
                  <a:pt x="19634" y="21600"/>
                  <a:pt x="19918" y="21338"/>
                  <a:pt x="19918" y="21013"/>
                </a:cubicBezTo>
                <a:lnTo>
                  <a:pt x="19918" y="7279"/>
                </a:lnTo>
                <a:lnTo>
                  <a:pt x="21600" y="6105"/>
                </a:lnTo>
                <a:lnTo>
                  <a:pt x="19918" y="4932"/>
                </a:lnTo>
                <a:lnTo>
                  <a:pt x="19918" y="587"/>
                </a:lnTo>
                <a:cubicBezTo>
                  <a:pt x="19918" y="262"/>
                  <a:pt x="19634" y="0"/>
                  <a:pt x="19281" y="0"/>
                </a:cubicBezTo>
                <a:lnTo>
                  <a:pt x="638"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Be sure to tell the students what they will be learning.</a:t>
            </a:r>
          </a:p>
        </p:txBody>
      </p:sp>
      <p:sp>
        <p:nvSpPr>
          <p:cNvPr id="674" name="Shape 674"/>
          <p:cNvSpPr/>
          <p:nvPr/>
        </p:nvSpPr>
        <p:spPr>
          <a:xfrm>
            <a:off x="5107424" y="7515826"/>
            <a:ext cx="6622257" cy="1839517"/>
          </a:xfrm>
          <a:custGeom>
            <a:avLst/>
            <a:gdLst/>
            <a:ahLst/>
            <a:cxnLst>
              <a:cxn ang="0">
                <a:pos x="wd2" y="hd2"/>
              </a:cxn>
              <a:cxn ang="5400000">
                <a:pos x="wd2" y="hd2"/>
              </a:cxn>
              <a:cxn ang="10800000">
                <a:pos x="wd2" y="hd2"/>
              </a:cxn>
              <a:cxn ang="16200000">
                <a:pos x="wd2" y="hd2"/>
              </a:cxn>
            </a:cxnLst>
            <a:rect l="0" t="0" r="r" b="b"/>
            <a:pathLst>
              <a:path w="21600" h="21600" extrusionOk="0">
                <a:moveTo>
                  <a:pt x="2409" y="0"/>
                </a:moveTo>
                <a:lnTo>
                  <a:pt x="1995" y="6986"/>
                </a:lnTo>
                <a:lnTo>
                  <a:pt x="207" y="6986"/>
                </a:lnTo>
                <a:cubicBezTo>
                  <a:pt x="93" y="6986"/>
                  <a:pt x="0" y="7319"/>
                  <a:pt x="0" y="7731"/>
                </a:cubicBezTo>
                <a:lnTo>
                  <a:pt x="0" y="20854"/>
                </a:lnTo>
                <a:cubicBezTo>
                  <a:pt x="0" y="21266"/>
                  <a:pt x="93" y="21600"/>
                  <a:pt x="207" y="21600"/>
                </a:cubicBezTo>
                <a:lnTo>
                  <a:pt x="21393" y="21600"/>
                </a:lnTo>
                <a:cubicBezTo>
                  <a:pt x="21507" y="21600"/>
                  <a:pt x="21600" y="21266"/>
                  <a:pt x="21600" y="20854"/>
                </a:cubicBezTo>
                <a:lnTo>
                  <a:pt x="21600" y="7731"/>
                </a:lnTo>
                <a:cubicBezTo>
                  <a:pt x="21600" y="7319"/>
                  <a:pt x="21507" y="6986"/>
                  <a:pt x="21393" y="6986"/>
                </a:cubicBezTo>
                <a:lnTo>
                  <a:pt x="2822" y="6986"/>
                </a:lnTo>
                <a:lnTo>
                  <a:pt x="240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Lesson Pacing and Structure</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Closure to the Lesson</a:t>
            </a:r>
          </a:p>
        </p:txBody>
      </p:sp>
      <p:sp>
        <p:nvSpPr>
          <p:cNvPr id="675" name="Shape 675"/>
          <p:cNvSpPr/>
          <p:nvPr/>
        </p:nvSpPr>
        <p:spPr>
          <a:xfrm>
            <a:off x="9078793" y="2835496"/>
            <a:ext cx="3419873" cy="2114154"/>
          </a:xfrm>
          <a:custGeom>
            <a:avLst/>
            <a:gdLst/>
            <a:ahLst/>
            <a:cxnLst>
              <a:cxn ang="0">
                <a:pos x="wd2" y="hd2"/>
              </a:cxn>
              <a:cxn ang="5400000">
                <a:pos x="wd2" y="hd2"/>
              </a:cxn>
              <a:cxn ang="10800000">
                <a:pos x="wd2" y="hd2"/>
              </a:cxn>
              <a:cxn ang="16200000">
                <a:pos x="wd2" y="hd2"/>
              </a:cxn>
            </a:cxnLst>
            <a:rect l="0" t="0" r="r" b="b"/>
            <a:pathLst>
              <a:path w="21600" h="21600" extrusionOk="0">
                <a:moveTo>
                  <a:pt x="3118" y="0"/>
                </a:moveTo>
                <a:lnTo>
                  <a:pt x="2316" y="2887"/>
                </a:lnTo>
                <a:lnTo>
                  <a:pt x="401" y="2887"/>
                </a:lnTo>
                <a:cubicBezTo>
                  <a:pt x="180" y="2887"/>
                  <a:pt x="0" y="3177"/>
                  <a:pt x="0" y="3536"/>
                </a:cubicBezTo>
                <a:lnTo>
                  <a:pt x="0" y="20951"/>
                </a:lnTo>
                <a:cubicBezTo>
                  <a:pt x="0" y="21310"/>
                  <a:pt x="180" y="21600"/>
                  <a:pt x="401" y="21600"/>
                </a:cubicBezTo>
                <a:lnTo>
                  <a:pt x="21199" y="21600"/>
                </a:lnTo>
                <a:cubicBezTo>
                  <a:pt x="21420" y="21600"/>
                  <a:pt x="21600" y="21310"/>
                  <a:pt x="21600" y="20951"/>
                </a:cubicBezTo>
                <a:lnTo>
                  <a:pt x="21600" y="3536"/>
                </a:lnTo>
                <a:cubicBezTo>
                  <a:pt x="21600" y="3177"/>
                  <a:pt x="21420" y="2887"/>
                  <a:pt x="21199" y="2887"/>
                </a:cubicBezTo>
                <a:lnTo>
                  <a:pt x="3920" y="2887"/>
                </a:lnTo>
                <a:lnTo>
                  <a:pt x="3118"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Planning: Instructional Plans</a:t>
            </a:r>
          </a:p>
        </p:txBody>
      </p:sp>
      <p:sp>
        <p:nvSpPr>
          <p:cNvPr id="676" name="Shape 676"/>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 grpId="1" animBg="1" advAuto="0"/>
      <p:bldP spid="674" grpId="2" animBg="1" advAuto="0"/>
      <p:bldP spid="675" grpId="3" animBg="1" advAuto="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8" name="Table 678"/>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Motivating Students</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679" name="pasted-image.png"/>
          <p:cNvPicPr/>
          <p:nvPr/>
        </p:nvPicPr>
        <p:blipFill>
          <a:blip r:embed="rId2">
            <a:extLst/>
          </a:blip>
          <a:stretch>
            <a:fillRect/>
          </a:stretch>
        </p:blipFill>
        <p:spPr>
          <a:xfrm>
            <a:off x="2527300" y="3206750"/>
            <a:ext cx="7950200" cy="3340100"/>
          </a:xfrm>
          <a:prstGeom prst="rect">
            <a:avLst/>
          </a:prstGeom>
          <a:ln w="12700">
            <a:miter lim="400000"/>
          </a:ln>
        </p:spPr>
      </p:pic>
      <p:sp>
        <p:nvSpPr>
          <p:cNvPr id="680" name="Shape 680"/>
          <p:cNvSpPr/>
          <p:nvPr/>
        </p:nvSpPr>
        <p:spPr>
          <a:xfrm>
            <a:off x="4925248" y="3677053"/>
            <a:ext cx="3823891" cy="1302941"/>
          </a:xfrm>
          <a:custGeom>
            <a:avLst/>
            <a:gdLst/>
            <a:ahLst/>
            <a:cxnLst>
              <a:cxn ang="0">
                <a:pos x="wd2" y="hd2"/>
              </a:cxn>
              <a:cxn ang="5400000">
                <a:pos x="wd2" y="hd2"/>
              </a:cxn>
              <a:cxn ang="10800000">
                <a:pos x="wd2" y="hd2"/>
              </a:cxn>
              <a:cxn ang="16200000">
                <a:pos x="wd2" y="hd2"/>
              </a:cxn>
            </a:cxnLst>
            <a:rect l="0" t="0" r="r" b="b"/>
            <a:pathLst>
              <a:path w="21600" h="21600" extrusionOk="0">
                <a:moveTo>
                  <a:pt x="359" y="0"/>
                </a:moveTo>
                <a:cubicBezTo>
                  <a:pt x="161" y="0"/>
                  <a:pt x="0" y="471"/>
                  <a:pt x="0" y="1053"/>
                </a:cubicBezTo>
                <a:lnTo>
                  <a:pt x="0" y="13843"/>
                </a:lnTo>
                <a:cubicBezTo>
                  <a:pt x="0" y="14424"/>
                  <a:pt x="161" y="14896"/>
                  <a:pt x="359" y="14896"/>
                </a:cubicBezTo>
                <a:lnTo>
                  <a:pt x="8662" y="14896"/>
                </a:lnTo>
                <a:lnTo>
                  <a:pt x="9378" y="21600"/>
                </a:lnTo>
                <a:lnTo>
                  <a:pt x="10095" y="14896"/>
                </a:lnTo>
                <a:lnTo>
                  <a:pt x="21241" y="14896"/>
                </a:lnTo>
                <a:cubicBezTo>
                  <a:pt x="21439" y="14896"/>
                  <a:pt x="21600" y="14424"/>
                  <a:pt x="21600" y="13843"/>
                </a:cubicBezTo>
                <a:lnTo>
                  <a:pt x="21600" y="1053"/>
                </a:lnTo>
                <a:cubicBezTo>
                  <a:pt x="21600" y="471"/>
                  <a:pt x="21439" y="0"/>
                  <a:pt x="21241" y="0"/>
                </a:cubicBezTo>
                <a:lnTo>
                  <a:pt x="35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QUESTIONING</a:t>
            </a:r>
          </a:p>
        </p:txBody>
      </p:sp>
      <p:sp>
        <p:nvSpPr>
          <p:cNvPr id="681" name="Shape 681"/>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1" animBg="1" advAuto="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3" name="Table 683"/>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Presenting Instructional Content</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684" name="pasted-image.png"/>
          <p:cNvPicPr/>
          <p:nvPr/>
        </p:nvPicPr>
        <p:blipFill>
          <a:blip r:embed="rId2">
            <a:extLst/>
          </a:blip>
          <a:stretch>
            <a:fillRect/>
          </a:stretch>
        </p:blipFill>
        <p:spPr>
          <a:xfrm>
            <a:off x="2565400" y="2228850"/>
            <a:ext cx="7874000" cy="5905500"/>
          </a:xfrm>
          <a:prstGeom prst="rect">
            <a:avLst/>
          </a:prstGeom>
          <a:ln w="12700">
            <a:miter lim="400000"/>
          </a:ln>
        </p:spPr>
      </p:pic>
      <p:sp>
        <p:nvSpPr>
          <p:cNvPr id="685" name="Shape 685"/>
          <p:cNvSpPr/>
          <p:nvPr/>
        </p:nvSpPr>
        <p:spPr>
          <a:xfrm>
            <a:off x="3878805" y="3627222"/>
            <a:ext cx="2428876" cy="1302942"/>
          </a:xfrm>
          <a:custGeom>
            <a:avLst/>
            <a:gdLst/>
            <a:ahLst/>
            <a:cxnLst>
              <a:cxn ang="0">
                <a:pos x="wd2" y="hd2"/>
              </a:cxn>
              <a:cxn ang="5400000">
                <a:pos x="wd2" y="hd2"/>
              </a:cxn>
              <a:cxn ang="10800000">
                <a:pos x="wd2" y="hd2"/>
              </a:cxn>
              <a:cxn ang="16200000">
                <a:pos x="wd2" y="hd2"/>
              </a:cxn>
            </a:cxnLst>
            <a:rect l="0" t="0" r="r" b="b"/>
            <a:pathLst>
              <a:path w="21600" h="21600" extrusionOk="0">
                <a:moveTo>
                  <a:pt x="565" y="0"/>
                </a:moveTo>
                <a:cubicBezTo>
                  <a:pt x="253" y="0"/>
                  <a:pt x="0" y="471"/>
                  <a:pt x="0" y="1053"/>
                </a:cubicBezTo>
                <a:lnTo>
                  <a:pt x="0" y="13843"/>
                </a:lnTo>
                <a:cubicBezTo>
                  <a:pt x="0" y="14424"/>
                  <a:pt x="253" y="14896"/>
                  <a:pt x="565" y="14896"/>
                </a:cubicBezTo>
                <a:lnTo>
                  <a:pt x="9819" y="14896"/>
                </a:lnTo>
                <a:lnTo>
                  <a:pt x="10948" y="21600"/>
                </a:lnTo>
                <a:lnTo>
                  <a:pt x="12074" y="14896"/>
                </a:lnTo>
                <a:lnTo>
                  <a:pt x="21035" y="14896"/>
                </a:lnTo>
                <a:cubicBezTo>
                  <a:pt x="21347" y="14896"/>
                  <a:pt x="21600" y="14424"/>
                  <a:pt x="21600" y="13843"/>
                </a:cubicBezTo>
                <a:lnTo>
                  <a:pt x="21600" y="1053"/>
                </a:lnTo>
                <a:cubicBezTo>
                  <a:pt x="21600" y="471"/>
                  <a:pt x="21347" y="0"/>
                  <a:pt x="21035" y="0"/>
                </a:cubicBezTo>
                <a:lnTo>
                  <a:pt x="565"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Thinking</a:t>
            </a:r>
          </a:p>
        </p:txBody>
      </p:sp>
      <p:sp>
        <p:nvSpPr>
          <p:cNvPr id="686" name="Shape 686"/>
          <p:cNvSpPr/>
          <p:nvPr/>
        </p:nvSpPr>
        <p:spPr>
          <a:xfrm>
            <a:off x="6253069" y="3643832"/>
            <a:ext cx="6211095" cy="898526"/>
          </a:xfrm>
          <a:custGeom>
            <a:avLst/>
            <a:gdLst/>
            <a:ahLst/>
            <a:cxnLst>
              <a:cxn ang="0">
                <a:pos x="wd2" y="hd2"/>
              </a:cxn>
              <a:cxn ang="5400000">
                <a:pos x="wd2" y="hd2"/>
              </a:cxn>
              <a:cxn ang="10800000">
                <a:pos x="wd2" y="hd2"/>
              </a:cxn>
              <a:cxn ang="16200000">
                <a:pos x="wd2" y="hd2"/>
              </a:cxn>
            </a:cxnLst>
            <a:rect l="0" t="0" r="r" b="b"/>
            <a:pathLst>
              <a:path w="21600" h="21600" extrusionOk="0">
                <a:moveTo>
                  <a:pt x="1648" y="0"/>
                </a:moveTo>
                <a:cubicBezTo>
                  <a:pt x="1526" y="0"/>
                  <a:pt x="1427" y="683"/>
                  <a:pt x="1427" y="1527"/>
                </a:cubicBezTo>
                <a:lnTo>
                  <a:pt x="1427" y="7289"/>
                </a:lnTo>
                <a:lnTo>
                  <a:pt x="0" y="10333"/>
                </a:lnTo>
                <a:lnTo>
                  <a:pt x="1427" y="13386"/>
                </a:lnTo>
                <a:lnTo>
                  <a:pt x="1427" y="20073"/>
                </a:lnTo>
                <a:cubicBezTo>
                  <a:pt x="1427" y="20917"/>
                  <a:pt x="1526" y="21600"/>
                  <a:pt x="1648" y="21600"/>
                </a:cubicBezTo>
                <a:lnTo>
                  <a:pt x="21379" y="21600"/>
                </a:lnTo>
                <a:cubicBezTo>
                  <a:pt x="21501" y="21600"/>
                  <a:pt x="21600" y="20917"/>
                  <a:pt x="21600" y="20073"/>
                </a:cubicBezTo>
                <a:lnTo>
                  <a:pt x="21600" y="1527"/>
                </a:lnTo>
                <a:cubicBezTo>
                  <a:pt x="21600" y="683"/>
                  <a:pt x="21501" y="0"/>
                  <a:pt x="21379" y="0"/>
                </a:cubicBezTo>
                <a:lnTo>
                  <a:pt x="1648"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Work / Explain Examples</a:t>
            </a:r>
          </a:p>
        </p:txBody>
      </p:sp>
      <p:sp>
        <p:nvSpPr>
          <p:cNvPr id="687" name="Shape 687"/>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 grpId="1" animBg="1" advAuto="0"/>
      <p:bldP spid="686" grpId="2"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 name="Table 689"/>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Lesson Structure and Pacing</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690" name="pasted-image.png"/>
          <p:cNvPicPr/>
          <p:nvPr/>
        </p:nvPicPr>
        <p:blipFill>
          <a:blip r:embed="rId2">
            <a:extLst/>
          </a:blip>
          <a:stretch>
            <a:fillRect/>
          </a:stretch>
        </p:blipFill>
        <p:spPr>
          <a:xfrm>
            <a:off x="2475255" y="3403099"/>
            <a:ext cx="8013701" cy="1270001"/>
          </a:xfrm>
          <a:prstGeom prst="rect">
            <a:avLst/>
          </a:prstGeom>
          <a:ln w="12700">
            <a:miter lim="400000"/>
          </a:ln>
        </p:spPr>
      </p:pic>
      <p:pic>
        <p:nvPicPr>
          <p:cNvPr id="691" name="pasted-image.png"/>
          <p:cNvPicPr/>
          <p:nvPr/>
        </p:nvPicPr>
        <p:blipFill>
          <a:blip r:embed="rId3">
            <a:extLst/>
          </a:blip>
          <a:stretch>
            <a:fillRect/>
          </a:stretch>
        </p:blipFill>
        <p:spPr>
          <a:xfrm>
            <a:off x="2494305" y="4647699"/>
            <a:ext cx="7874001" cy="2514601"/>
          </a:xfrm>
          <a:prstGeom prst="rect">
            <a:avLst/>
          </a:prstGeom>
          <a:ln w="12700">
            <a:miter lim="400000"/>
          </a:ln>
        </p:spPr>
      </p:pic>
      <p:sp>
        <p:nvSpPr>
          <p:cNvPr id="692" name="Shape 692"/>
          <p:cNvSpPr/>
          <p:nvPr/>
        </p:nvSpPr>
        <p:spPr>
          <a:xfrm>
            <a:off x="4672410" y="2310711"/>
            <a:ext cx="6725445" cy="2137967"/>
          </a:xfrm>
          <a:custGeom>
            <a:avLst/>
            <a:gdLst/>
            <a:ahLst/>
            <a:cxnLst>
              <a:cxn ang="0">
                <a:pos x="wd2" y="hd2"/>
              </a:cxn>
              <a:cxn ang="5400000">
                <a:pos x="wd2" y="hd2"/>
              </a:cxn>
              <a:cxn ang="10800000">
                <a:pos x="wd2" y="hd2"/>
              </a:cxn>
              <a:cxn ang="16200000">
                <a:pos x="wd2" y="hd2"/>
              </a:cxn>
            </a:cxnLst>
            <a:rect l="0" t="0" r="r" b="b"/>
            <a:pathLst>
              <a:path w="21600" h="21600" extrusionOk="0">
                <a:moveTo>
                  <a:pt x="204" y="0"/>
                </a:moveTo>
                <a:cubicBezTo>
                  <a:pt x="91" y="0"/>
                  <a:pt x="0" y="287"/>
                  <a:pt x="0" y="642"/>
                </a:cubicBezTo>
                <a:lnTo>
                  <a:pt x="0" y="8436"/>
                </a:lnTo>
                <a:cubicBezTo>
                  <a:pt x="0" y="8791"/>
                  <a:pt x="91" y="9078"/>
                  <a:pt x="204" y="9078"/>
                </a:cubicBezTo>
                <a:lnTo>
                  <a:pt x="6488" y="9078"/>
                </a:lnTo>
                <a:lnTo>
                  <a:pt x="6896" y="21600"/>
                </a:lnTo>
                <a:lnTo>
                  <a:pt x="7304" y="9078"/>
                </a:lnTo>
                <a:lnTo>
                  <a:pt x="21396" y="9078"/>
                </a:lnTo>
                <a:cubicBezTo>
                  <a:pt x="21509" y="9078"/>
                  <a:pt x="21600" y="8791"/>
                  <a:pt x="21600" y="8436"/>
                </a:cubicBezTo>
                <a:lnTo>
                  <a:pt x="21600" y="642"/>
                </a:lnTo>
                <a:cubicBezTo>
                  <a:pt x="21600" y="287"/>
                  <a:pt x="21509" y="0"/>
                  <a:pt x="21396" y="0"/>
                </a:cubicBezTo>
                <a:lnTo>
                  <a:pt x="20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Showing Mastery - Closure</a:t>
            </a:r>
          </a:p>
        </p:txBody>
      </p:sp>
      <p:sp>
        <p:nvSpPr>
          <p:cNvPr id="693" name="Shape 693"/>
          <p:cNvSpPr/>
          <p:nvPr/>
        </p:nvSpPr>
        <p:spPr>
          <a:xfrm>
            <a:off x="9117220" y="3153791"/>
            <a:ext cx="3767535" cy="1547814"/>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5597" y="3683"/>
                </a:lnTo>
                <a:lnTo>
                  <a:pt x="364" y="3683"/>
                </a:lnTo>
                <a:cubicBezTo>
                  <a:pt x="163" y="3683"/>
                  <a:pt x="0" y="4080"/>
                  <a:pt x="0" y="4569"/>
                </a:cubicBezTo>
                <a:lnTo>
                  <a:pt x="0" y="20714"/>
                </a:lnTo>
                <a:cubicBezTo>
                  <a:pt x="0" y="21203"/>
                  <a:pt x="163" y="21600"/>
                  <a:pt x="364" y="21600"/>
                </a:cubicBezTo>
                <a:lnTo>
                  <a:pt x="21236" y="21600"/>
                </a:lnTo>
                <a:cubicBezTo>
                  <a:pt x="21437" y="21600"/>
                  <a:pt x="21600" y="21203"/>
                  <a:pt x="21600" y="20714"/>
                </a:cubicBezTo>
                <a:lnTo>
                  <a:pt x="21600" y="4569"/>
                </a:lnTo>
                <a:cubicBezTo>
                  <a:pt x="21600" y="4080"/>
                  <a:pt x="21437" y="3683"/>
                  <a:pt x="21236" y="3683"/>
                </a:cubicBezTo>
                <a:lnTo>
                  <a:pt x="7054" y="3683"/>
                </a:lnTo>
                <a:lnTo>
                  <a:pt x="6326"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Standards and Objectives</a:t>
            </a:r>
          </a:p>
        </p:txBody>
      </p:sp>
      <p:sp>
        <p:nvSpPr>
          <p:cNvPr id="694" name="Shape 694"/>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 grpId="1" animBg="1" advAuto="0"/>
      <p:bldP spid="693" grpId="2" animBg="1" advAuto="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 name="Table 696"/>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Activities and Materials</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697" name="pasted-image.png"/>
          <p:cNvPicPr/>
          <p:nvPr/>
        </p:nvPicPr>
        <p:blipFill>
          <a:blip r:embed="rId2">
            <a:extLst/>
          </a:blip>
          <a:stretch>
            <a:fillRect/>
          </a:stretch>
        </p:blipFill>
        <p:spPr>
          <a:xfrm>
            <a:off x="2855076" y="1374027"/>
            <a:ext cx="7124701" cy="5975189"/>
          </a:xfrm>
          <a:prstGeom prst="rect">
            <a:avLst/>
          </a:prstGeom>
          <a:ln w="12700">
            <a:miter lim="400000"/>
          </a:ln>
        </p:spPr>
      </p:pic>
      <p:pic>
        <p:nvPicPr>
          <p:cNvPr id="698" name="pasted-image.png"/>
          <p:cNvPicPr/>
          <p:nvPr/>
        </p:nvPicPr>
        <p:blipFill>
          <a:blip r:embed="rId3">
            <a:extLst/>
          </a:blip>
          <a:stretch>
            <a:fillRect/>
          </a:stretch>
        </p:blipFill>
        <p:spPr>
          <a:xfrm>
            <a:off x="3025023" y="7329757"/>
            <a:ext cx="7124701" cy="2429140"/>
          </a:xfrm>
          <a:prstGeom prst="rect">
            <a:avLst/>
          </a:prstGeom>
          <a:ln w="12700">
            <a:miter lim="400000"/>
          </a:ln>
        </p:spPr>
      </p:pic>
      <p:sp>
        <p:nvSpPr>
          <p:cNvPr id="699" name="Shape 699"/>
          <p:cNvSpPr/>
          <p:nvPr/>
        </p:nvSpPr>
        <p:spPr>
          <a:xfrm>
            <a:off x="7562601" y="2115693"/>
            <a:ext cx="5164932" cy="745729"/>
          </a:xfrm>
          <a:custGeom>
            <a:avLst/>
            <a:gdLst/>
            <a:ahLst/>
            <a:cxnLst>
              <a:cxn ang="0">
                <a:pos x="wd2" y="hd2"/>
              </a:cxn>
              <a:cxn ang="5400000">
                <a:pos x="wd2" y="hd2"/>
              </a:cxn>
              <a:cxn ang="10800000">
                <a:pos x="wd2" y="hd2"/>
              </a:cxn>
              <a:cxn ang="16200000">
                <a:pos x="wd2" y="hd2"/>
              </a:cxn>
            </a:cxnLst>
            <a:rect l="0" t="0" r="r" b="b"/>
            <a:pathLst>
              <a:path w="21600" h="21600" extrusionOk="0">
                <a:moveTo>
                  <a:pt x="1809" y="0"/>
                </a:moveTo>
                <a:cubicBezTo>
                  <a:pt x="1662" y="0"/>
                  <a:pt x="1544" y="823"/>
                  <a:pt x="1544" y="1839"/>
                </a:cubicBezTo>
                <a:lnTo>
                  <a:pt x="1544" y="11243"/>
                </a:lnTo>
                <a:lnTo>
                  <a:pt x="0" y="14933"/>
                </a:lnTo>
                <a:lnTo>
                  <a:pt x="1544" y="18611"/>
                </a:lnTo>
                <a:lnTo>
                  <a:pt x="1544" y="19761"/>
                </a:lnTo>
                <a:cubicBezTo>
                  <a:pt x="1544" y="20777"/>
                  <a:pt x="1662" y="21600"/>
                  <a:pt x="1809" y="21600"/>
                </a:cubicBezTo>
                <a:lnTo>
                  <a:pt x="21334" y="21600"/>
                </a:lnTo>
                <a:cubicBezTo>
                  <a:pt x="21481" y="21600"/>
                  <a:pt x="21600" y="20777"/>
                  <a:pt x="21600" y="19761"/>
                </a:cubicBezTo>
                <a:lnTo>
                  <a:pt x="21600" y="1839"/>
                </a:lnTo>
                <a:cubicBezTo>
                  <a:pt x="21600" y="823"/>
                  <a:pt x="21481" y="0"/>
                  <a:pt x="21334" y="0"/>
                </a:cubicBezTo>
                <a:lnTo>
                  <a:pt x="180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Motivating Students</a:t>
            </a:r>
          </a:p>
        </p:txBody>
      </p:sp>
      <p:sp>
        <p:nvSpPr>
          <p:cNvPr id="700" name="Shape 700"/>
          <p:cNvSpPr/>
          <p:nvPr/>
        </p:nvSpPr>
        <p:spPr>
          <a:xfrm>
            <a:off x="150355" y="1414155"/>
            <a:ext cx="4083051" cy="1288654"/>
          </a:xfrm>
          <a:custGeom>
            <a:avLst/>
            <a:gdLst/>
            <a:ahLst/>
            <a:cxnLst>
              <a:cxn ang="0">
                <a:pos x="wd2" y="hd2"/>
              </a:cxn>
              <a:cxn ang="5400000">
                <a:pos x="wd2" y="hd2"/>
              </a:cxn>
              <a:cxn ang="10800000">
                <a:pos x="wd2" y="hd2"/>
              </a:cxn>
              <a:cxn ang="16200000">
                <a:pos x="wd2" y="hd2"/>
              </a:cxn>
            </a:cxnLst>
            <a:rect l="0" t="0" r="r" b="b"/>
            <a:pathLst>
              <a:path w="21600" h="21600" extrusionOk="0">
                <a:moveTo>
                  <a:pt x="336" y="0"/>
                </a:moveTo>
                <a:cubicBezTo>
                  <a:pt x="150" y="0"/>
                  <a:pt x="0" y="477"/>
                  <a:pt x="0" y="1064"/>
                </a:cubicBezTo>
                <a:lnTo>
                  <a:pt x="0" y="20536"/>
                </a:lnTo>
                <a:cubicBezTo>
                  <a:pt x="0" y="21123"/>
                  <a:pt x="150" y="21600"/>
                  <a:pt x="336" y="21600"/>
                </a:cubicBezTo>
                <a:lnTo>
                  <a:pt x="18994" y="21600"/>
                </a:lnTo>
                <a:cubicBezTo>
                  <a:pt x="19180" y="21600"/>
                  <a:pt x="19330" y="21123"/>
                  <a:pt x="19330" y="20536"/>
                </a:cubicBezTo>
                <a:lnTo>
                  <a:pt x="19330" y="10544"/>
                </a:lnTo>
                <a:lnTo>
                  <a:pt x="21600" y="8415"/>
                </a:lnTo>
                <a:lnTo>
                  <a:pt x="19330" y="6286"/>
                </a:lnTo>
                <a:lnTo>
                  <a:pt x="19330" y="1064"/>
                </a:lnTo>
                <a:cubicBezTo>
                  <a:pt x="19330" y="477"/>
                  <a:pt x="19180" y="0"/>
                  <a:pt x="18994" y="0"/>
                </a:cubicBezTo>
                <a:lnTo>
                  <a:pt x="336"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Standards and Objectives</a:t>
            </a:r>
          </a:p>
        </p:txBody>
      </p:sp>
      <p:sp>
        <p:nvSpPr>
          <p:cNvPr id="701" name="Shape 701"/>
          <p:cNvSpPr/>
          <p:nvPr/>
        </p:nvSpPr>
        <p:spPr>
          <a:xfrm>
            <a:off x="1427200" y="2853441"/>
            <a:ext cx="2786460" cy="745730"/>
          </a:xfrm>
          <a:custGeom>
            <a:avLst/>
            <a:gdLst/>
            <a:ahLst/>
            <a:cxnLst>
              <a:cxn ang="0">
                <a:pos x="wd2" y="hd2"/>
              </a:cxn>
              <a:cxn ang="5400000">
                <a:pos x="wd2" y="hd2"/>
              </a:cxn>
              <a:cxn ang="10800000">
                <a:pos x="wd2" y="hd2"/>
              </a:cxn>
              <a:cxn ang="16200000">
                <a:pos x="wd2" y="hd2"/>
              </a:cxn>
            </a:cxnLst>
            <a:rect l="0" t="0" r="r" b="b"/>
            <a:pathLst>
              <a:path w="21600" h="21600" extrusionOk="0">
                <a:moveTo>
                  <a:pt x="492" y="0"/>
                </a:moveTo>
                <a:cubicBezTo>
                  <a:pt x="220" y="0"/>
                  <a:pt x="0" y="823"/>
                  <a:pt x="0" y="1839"/>
                </a:cubicBezTo>
                <a:lnTo>
                  <a:pt x="0" y="19761"/>
                </a:lnTo>
                <a:cubicBezTo>
                  <a:pt x="0" y="20777"/>
                  <a:pt x="220" y="21600"/>
                  <a:pt x="492" y="21600"/>
                </a:cubicBezTo>
                <a:lnTo>
                  <a:pt x="18173" y="21600"/>
                </a:lnTo>
                <a:cubicBezTo>
                  <a:pt x="18445" y="21600"/>
                  <a:pt x="18665" y="20777"/>
                  <a:pt x="18665" y="19761"/>
                </a:cubicBezTo>
                <a:lnTo>
                  <a:pt x="18665" y="10001"/>
                </a:lnTo>
                <a:lnTo>
                  <a:pt x="21600" y="6323"/>
                </a:lnTo>
                <a:lnTo>
                  <a:pt x="18665" y="2632"/>
                </a:lnTo>
                <a:lnTo>
                  <a:pt x="18665" y="1839"/>
                </a:lnTo>
                <a:cubicBezTo>
                  <a:pt x="18665" y="823"/>
                  <a:pt x="18445" y="0"/>
                  <a:pt x="18173" y="0"/>
                </a:cubicBezTo>
                <a:lnTo>
                  <a:pt x="492"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Thinking</a:t>
            </a:r>
          </a:p>
        </p:txBody>
      </p:sp>
      <p:sp>
        <p:nvSpPr>
          <p:cNvPr id="702" name="Shape 702"/>
          <p:cNvSpPr/>
          <p:nvPr/>
        </p:nvSpPr>
        <p:spPr>
          <a:xfrm>
            <a:off x="7716225" y="2907102"/>
            <a:ext cx="4027488" cy="1037035"/>
          </a:xfrm>
          <a:custGeom>
            <a:avLst/>
            <a:gdLst/>
            <a:ahLst/>
            <a:cxnLst>
              <a:cxn ang="0">
                <a:pos x="wd2" y="hd2"/>
              </a:cxn>
              <a:cxn ang="5400000">
                <a:pos x="wd2" y="hd2"/>
              </a:cxn>
              <a:cxn ang="10800000">
                <a:pos x="wd2" y="hd2"/>
              </a:cxn>
              <a:cxn ang="16200000">
                <a:pos x="wd2" y="hd2"/>
              </a:cxn>
            </a:cxnLst>
            <a:rect l="0" t="0" r="r" b="b"/>
            <a:pathLst>
              <a:path w="21600" h="21600" extrusionOk="0">
                <a:moveTo>
                  <a:pt x="2654" y="0"/>
                </a:moveTo>
                <a:cubicBezTo>
                  <a:pt x="2466" y="0"/>
                  <a:pt x="2314" y="592"/>
                  <a:pt x="2314" y="1323"/>
                </a:cubicBezTo>
                <a:lnTo>
                  <a:pt x="2314" y="9101"/>
                </a:lnTo>
                <a:lnTo>
                  <a:pt x="0" y="11746"/>
                </a:lnTo>
                <a:lnTo>
                  <a:pt x="2314" y="14400"/>
                </a:lnTo>
                <a:lnTo>
                  <a:pt x="2314" y="20277"/>
                </a:lnTo>
                <a:cubicBezTo>
                  <a:pt x="2314" y="21008"/>
                  <a:pt x="2466" y="21600"/>
                  <a:pt x="2654" y="21600"/>
                </a:cubicBezTo>
                <a:lnTo>
                  <a:pt x="21259" y="21600"/>
                </a:lnTo>
                <a:cubicBezTo>
                  <a:pt x="21448" y="21600"/>
                  <a:pt x="21600" y="21008"/>
                  <a:pt x="21600" y="20277"/>
                </a:cubicBezTo>
                <a:lnTo>
                  <a:pt x="21600" y="1323"/>
                </a:lnTo>
                <a:cubicBezTo>
                  <a:pt x="21600" y="592"/>
                  <a:pt x="21448" y="0"/>
                  <a:pt x="21259" y="0"/>
                </a:cubicBezTo>
                <a:lnTo>
                  <a:pt x="265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3000"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000" b="1">
                <a:solidFill>
                  <a:srgbClr val="FFFFFF"/>
                </a:solidFill>
                <a:effectLst>
                  <a:outerShdw blurRad="12700" dist="63500" dir="1800000" rotWithShape="0">
                    <a:srgbClr val="000000"/>
                  </a:outerShdw>
                </a:effectLst>
              </a:rPr>
              <a:t>Lesson Pacing and Structure</a:t>
            </a:r>
          </a:p>
        </p:txBody>
      </p:sp>
      <p:sp>
        <p:nvSpPr>
          <p:cNvPr id="703" name="Shape 703"/>
          <p:cNvSpPr/>
          <p:nvPr/>
        </p:nvSpPr>
        <p:spPr>
          <a:xfrm>
            <a:off x="1427200" y="3830493"/>
            <a:ext cx="2786460" cy="745729"/>
          </a:xfrm>
          <a:custGeom>
            <a:avLst/>
            <a:gdLst/>
            <a:ahLst/>
            <a:cxnLst>
              <a:cxn ang="0">
                <a:pos x="wd2" y="hd2"/>
              </a:cxn>
              <a:cxn ang="5400000">
                <a:pos x="wd2" y="hd2"/>
              </a:cxn>
              <a:cxn ang="10800000">
                <a:pos x="wd2" y="hd2"/>
              </a:cxn>
              <a:cxn ang="16200000">
                <a:pos x="wd2" y="hd2"/>
              </a:cxn>
            </a:cxnLst>
            <a:rect l="0" t="0" r="r" b="b"/>
            <a:pathLst>
              <a:path w="21600" h="21600" extrusionOk="0">
                <a:moveTo>
                  <a:pt x="492" y="0"/>
                </a:moveTo>
                <a:cubicBezTo>
                  <a:pt x="220" y="0"/>
                  <a:pt x="0" y="823"/>
                  <a:pt x="0" y="1839"/>
                </a:cubicBezTo>
                <a:lnTo>
                  <a:pt x="0" y="19761"/>
                </a:lnTo>
                <a:cubicBezTo>
                  <a:pt x="0" y="20777"/>
                  <a:pt x="220" y="21600"/>
                  <a:pt x="492" y="21600"/>
                </a:cubicBezTo>
                <a:lnTo>
                  <a:pt x="18173" y="21600"/>
                </a:lnTo>
                <a:cubicBezTo>
                  <a:pt x="18445" y="21600"/>
                  <a:pt x="18665" y="20777"/>
                  <a:pt x="18665" y="19761"/>
                </a:cubicBezTo>
                <a:lnTo>
                  <a:pt x="18665" y="13473"/>
                </a:lnTo>
                <a:lnTo>
                  <a:pt x="21600" y="9794"/>
                </a:lnTo>
                <a:lnTo>
                  <a:pt x="18665" y="6116"/>
                </a:lnTo>
                <a:lnTo>
                  <a:pt x="18665" y="1839"/>
                </a:lnTo>
                <a:cubicBezTo>
                  <a:pt x="18665" y="823"/>
                  <a:pt x="18445" y="0"/>
                  <a:pt x="18173" y="0"/>
                </a:cubicBezTo>
                <a:lnTo>
                  <a:pt x="492"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Grouping</a:t>
            </a:r>
          </a:p>
        </p:txBody>
      </p:sp>
      <p:sp>
        <p:nvSpPr>
          <p:cNvPr id="704" name="Shape 704"/>
          <p:cNvSpPr/>
          <p:nvPr/>
        </p:nvSpPr>
        <p:spPr>
          <a:xfrm>
            <a:off x="2965873" y="8047638"/>
            <a:ext cx="4268392" cy="993379"/>
          </a:xfrm>
          <a:custGeom>
            <a:avLst/>
            <a:gdLst/>
            <a:ahLst/>
            <a:cxnLst>
              <a:cxn ang="0">
                <a:pos x="wd2" y="hd2"/>
              </a:cxn>
              <a:cxn ang="5400000">
                <a:pos x="wd2" y="hd2"/>
              </a:cxn>
              <a:cxn ang="10800000">
                <a:pos x="wd2" y="hd2"/>
              </a:cxn>
              <a:cxn ang="16200000">
                <a:pos x="wd2" y="hd2"/>
              </a:cxn>
            </a:cxnLst>
            <a:rect l="0" t="0" r="r" b="b"/>
            <a:pathLst>
              <a:path w="21600" h="21600" extrusionOk="0">
                <a:moveTo>
                  <a:pt x="321" y="0"/>
                </a:moveTo>
                <a:cubicBezTo>
                  <a:pt x="144" y="0"/>
                  <a:pt x="0" y="618"/>
                  <a:pt x="0" y="1381"/>
                </a:cubicBezTo>
                <a:lnTo>
                  <a:pt x="0" y="14834"/>
                </a:lnTo>
                <a:cubicBezTo>
                  <a:pt x="0" y="15597"/>
                  <a:pt x="144" y="16215"/>
                  <a:pt x="321" y="16215"/>
                </a:cubicBezTo>
                <a:lnTo>
                  <a:pt x="12171" y="16215"/>
                </a:lnTo>
                <a:lnTo>
                  <a:pt x="12815" y="21600"/>
                </a:lnTo>
                <a:lnTo>
                  <a:pt x="13458" y="16215"/>
                </a:lnTo>
                <a:lnTo>
                  <a:pt x="21279" y="16215"/>
                </a:lnTo>
                <a:cubicBezTo>
                  <a:pt x="21456" y="16215"/>
                  <a:pt x="21600" y="15597"/>
                  <a:pt x="21600" y="14834"/>
                </a:cubicBezTo>
                <a:lnTo>
                  <a:pt x="21600" y="1381"/>
                </a:lnTo>
                <a:cubicBezTo>
                  <a:pt x="21600" y="618"/>
                  <a:pt x="21456" y="0"/>
                  <a:pt x="21279" y="0"/>
                </a:cubicBezTo>
                <a:lnTo>
                  <a:pt x="321"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Problem Solving</a:t>
            </a:r>
          </a:p>
        </p:txBody>
      </p:sp>
      <p:sp>
        <p:nvSpPr>
          <p:cNvPr id="705" name="Shape 705"/>
          <p:cNvSpPr/>
          <p:nvPr/>
        </p:nvSpPr>
        <p:spPr>
          <a:xfrm>
            <a:off x="7747148" y="8571181"/>
            <a:ext cx="4795838" cy="870348"/>
          </a:xfrm>
          <a:custGeom>
            <a:avLst/>
            <a:gdLst/>
            <a:ahLst/>
            <a:cxnLst>
              <a:cxn ang="0">
                <a:pos x="wd2" y="hd2"/>
              </a:cxn>
              <a:cxn ang="5400000">
                <a:pos x="wd2" y="hd2"/>
              </a:cxn>
              <a:cxn ang="10800000">
                <a:pos x="wd2" y="hd2"/>
              </a:cxn>
              <a:cxn ang="16200000">
                <a:pos x="wd2" y="hd2"/>
              </a:cxn>
            </a:cxnLst>
            <a:rect l="0" t="0" r="r" b="b"/>
            <a:pathLst>
              <a:path w="21600" h="21600" extrusionOk="0">
                <a:moveTo>
                  <a:pt x="286" y="0"/>
                </a:moveTo>
                <a:cubicBezTo>
                  <a:pt x="128" y="0"/>
                  <a:pt x="0" y="706"/>
                  <a:pt x="0" y="1576"/>
                </a:cubicBezTo>
                <a:lnTo>
                  <a:pt x="0" y="16931"/>
                </a:lnTo>
                <a:cubicBezTo>
                  <a:pt x="0" y="17802"/>
                  <a:pt x="128" y="18507"/>
                  <a:pt x="286" y="18507"/>
                </a:cubicBezTo>
                <a:lnTo>
                  <a:pt x="2994" y="18507"/>
                </a:lnTo>
                <a:lnTo>
                  <a:pt x="3566" y="21600"/>
                </a:lnTo>
                <a:lnTo>
                  <a:pt x="4136" y="18507"/>
                </a:lnTo>
                <a:lnTo>
                  <a:pt x="21314" y="18507"/>
                </a:lnTo>
                <a:cubicBezTo>
                  <a:pt x="21472" y="18507"/>
                  <a:pt x="21600" y="17802"/>
                  <a:pt x="21600" y="16931"/>
                </a:cubicBezTo>
                <a:lnTo>
                  <a:pt x="21600" y="1576"/>
                </a:lnTo>
                <a:cubicBezTo>
                  <a:pt x="21600" y="706"/>
                  <a:pt x="21472" y="0"/>
                  <a:pt x="21314" y="0"/>
                </a:cubicBezTo>
                <a:lnTo>
                  <a:pt x="286"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Instructional Plans</a:t>
            </a:r>
          </a:p>
        </p:txBody>
      </p:sp>
      <p:sp>
        <p:nvSpPr>
          <p:cNvPr id="706" name="Shape 706"/>
          <p:cNvSpPr/>
          <p:nvPr/>
        </p:nvSpPr>
        <p:spPr>
          <a:xfrm>
            <a:off x="9223638" y="4256013"/>
            <a:ext cx="2786460" cy="1679179"/>
          </a:xfrm>
          <a:custGeom>
            <a:avLst/>
            <a:gdLst/>
            <a:ahLst/>
            <a:cxnLst>
              <a:cxn ang="0">
                <a:pos x="wd2" y="hd2"/>
              </a:cxn>
              <a:cxn ang="5400000">
                <a:pos x="wd2" y="hd2"/>
              </a:cxn>
              <a:cxn ang="10800000">
                <a:pos x="wd2" y="hd2"/>
              </a:cxn>
              <a:cxn ang="16200000">
                <a:pos x="wd2" y="hd2"/>
              </a:cxn>
            </a:cxnLst>
            <a:rect l="0" t="0" r="r" b="b"/>
            <a:pathLst>
              <a:path w="21600" h="21600" extrusionOk="0">
                <a:moveTo>
                  <a:pt x="3067" y="0"/>
                </a:moveTo>
                <a:lnTo>
                  <a:pt x="2077" y="3257"/>
                </a:lnTo>
                <a:lnTo>
                  <a:pt x="495" y="3257"/>
                </a:lnTo>
                <a:cubicBezTo>
                  <a:pt x="222" y="3257"/>
                  <a:pt x="0" y="3625"/>
                  <a:pt x="0" y="4079"/>
                </a:cubicBezTo>
                <a:lnTo>
                  <a:pt x="0" y="20778"/>
                </a:lnTo>
                <a:cubicBezTo>
                  <a:pt x="0" y="21232"/>
                  <a:pt x="222" y="21600"/>
                  <a:pt x="495" y="21600"/>
                </a:cubicBezTo>
                <a:lnTo>
                  <a:pt x="21105" y="21600"/>
                </a:lnTo>
                <a:cubicBezTo>
                  <a:pt x="21378" y="21600"/>
                  <a:pt x="21600" y="21232"/>
                  <a:pt x="21600" y="20778"/>
                </a:cubicBezTo>
                <a:lnTo>
                  <a:pt x="21600" y="4079"/>
                </a:lnTo>
                <a:cubicBezTo>
                  <a:pt x="21600" y="3625"/>
                  <a:pt x="21378" y="3257"/>
                  <a:pt x="21105" y="3257"/>
                </a:cubicBezTo>
                <a:lnTo>
                  <a:pt x="4055" y="3257"/>
                </a:lnTo>
                <a:lnTo>
                  <a:pt x="3067"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Academic Feedback</a:t>
            </a:r>
          </a:p>
        </p:txBody>
      </p:sp>
      <p:sp>
        <p:nvSpPr>
          <p:cNvPr id="707" name="Shape 707"/>
          <p:cNvSpPr/>
          <p:nvPr/>
        </p:nvSpPr>
        <p:spPr>
          <a:xfrm>
            <a:off x="11624900" y="1325763"/>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7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7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7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 grpId="2" animBg="1" advAuto="0"/>
      <p:bldP spid="700" grpId="1" animBg="1" advAuto="0"/>
      <p:bldP spid="701" grpId="3" animBg="1" advAuto="0"/>
      <p:bldP spid="702" grpId="4" animBg="1" advAuto="0"/>
      <p:bldP spid="703" grpId="5" animBg="1" advAuto="0"/>
      <p:bldP spid="704" grpId="7" animBg="1" advAuto="0"/>
      <p:bldP spid="705" grpId="8" animBg="1" advAuto="0"/>
      <p:bldP spid="706" grpId="6"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 name="Table 709"/>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Questioning</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10" name="pasted-image.png"/>
          <p:cNvPicPr/>
          <p:nvPr/>
        </p:nvPicPr>
        <p:blipFill>
          <a:blip r:embed="rId2">
            <a:extLst/>
          </a:blip>
          <a:stretch>
            <a:fillRect/>
          </a:stretch>
        </p:blipFill>
        <p:spPr>
          <a:xfrm>
            <a:off x="15857" y="2441725"/>
            <a:ext cx="6692901" cy="4698112"/>
          </a:xfrm>
          <a:prstGeom prst="rect">
            <a:avLst/>
          </a:prstGeom>
          <a:ln w="12700">
            <a:miter lim="400000"/>
          </a:ln>
        </p:spPr>
      </p:pic>
      <p:pic>
        <p:nvPicPr>
          <p:cNvPr id="711" name="pasted-image.png"/>
          <p:cNvPicPr/>
          <p:nvPr/>
        </p:nvPicPr>
        <p:blipFill>
          <a:blip r:embed="rId3">
            <a:extLst/>
          </a:blip>
          <a:stretch>
            <a:fillRect/>
          </a:stretch>
        </p:blipFill>
        <p:spPr>
          <a:xfrm>
            <a:off x="47607" y="7169729"/>
            <a:ext cx="6692901" cy="1146119"/>
          </a:xfrm>
          <a:prstGeom prst="rect">
            <a:avLst/>
          </a:prstGeom>
          <a:ln w="12700">
            <a:miter lim="400000"/>
          </a:ln>
        </p:spPr>
      </p:pic>
      <p:pic>
        <p:nvPicPr>
          <p:cNvPr id="712" name="pasted-image.png"/>
          <p:cNvPicPr/>
          <p:nvPr/>
        </p:nvPicPr>
        <p:blipFill>
          <a:blip r:embed="rId4">
            <a:extLst/>
          </a:blip>
          <a:stretch>
            <a:fillRect/>
          </a:stretch>
        </p:blipFill>
        <p:spPr>
          <a:xfrm>
            <a:off x="6296042" y="2381295"/>
            <a:ext cx="6692901" cy="3730653"/>
          </a:xfrm>
          <a:prstGeom prst="rect">
            <a:avLst/>
          </a:prstGeom>
          <a:ln w="12700">
            <a:miter lim="400000"/>
          </a:ln>
        </p:spPr>
      </p:pic>
      <p:sp>
        <p:nvSpPr>
          <p:cNvPr id="713" name="Shape 713"/>
          <p:cNvSpPr/>
          <p:nvPr/>
        </p:nvSpPr>
        <p:spPr>
          <a:xfrm>
            <a:off x="5448668" y="4541302"/>
            <a:ext cx="6675835" cy="3376614"/>
          </a:xfrm>
          <a:custGeom>
            <a:avLst/>
            <a:gdLst/>
            <a:ahLst/>
            <a:cxnLst>
              <a:cxn ang="0">
                <a:pos x="wd2" y="hd2"/>
              </a:cxn>
              <a:cxn ang="5400000">
                <a:pos x="wd2" y="hd2"/>
              </a:cxn>
              <a:cxn ang="10800000">
                <a:pos x="wd2" y="hd2"/>
              </a:cxn>
              <a:cxn ang="16200000">
                <a:pos x="wd2" y="hd2"/>
              </a:cxn>
            </a:cxnLst>
            <a:rect l="0" t="0" r="r" b="b"/>
            <a:pathLst>
              <a:path w="21600" h="21600" extrusionOk="0">
                <a:moveTo>
                  <a:pt x="1844" y="0"/>
                </a:moveTo>
                <a:cubicBezTo>
                  <a:pt x="1731" y="0"/>
                  <a:pt x="1639" y="182"/>
                  <a:pt x="1639" y="406"/>
                </a:cubicBezTo>
                <a:lnTo>
                  <a:pt x="1639" y="7675"/>
                </a:lnTo>
                <a:lnTo>
                  <a:pt x="0" y="8487"/>
                </a:lnTo>
                <a:lnTo>
                  <a:pt x="1639" y="9300"/>
                </a:lnTo>
                <a:lnTo>
                  <a:pt x="1639" y="21194"/>
                </a:lnTo>
                <a:cubicBezTo>
                  <a:pt x="1639" y="21418"/>
                  <a:pt x="1731" y="21600"/>
                  <a:pt x="1844" y="21600"/>
                </a:cubicBezTo>
                <a:lnTo>
                  <a:pt x="21395" y="21600"/>
                </a:lnTo>
                <a:cubicBezTo>
                  <a:pt x="21508" y="21600"/>
                  <a:pt x="21600" y="21418"/>
                  <a:pt x="21600" y="21194"/>
                </a:cubicBezTo>
                <a:lnTo>
                  <a:pt x="21600" y="406"/>
                </a:lnTo>
                <a:cubicBezTo>
                  <a:pt x="21600" y="182"/>
                  <a:pt x="21508" y="0"/>
                  <a:pt x="21395" y="0"/>
                </a:cubicBezTo>
                <a:lnTo>
                  <a:pt x="184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Follow-Up Questions…</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How do you know…?</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Why is that…?</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ACADEMIC FEEDBACK</a:t>
            </a:r>
          </a:p>
        </p:txBody>
      </p:sp>
      <p:sp>
        <p:nvSpPr>
          <p:cNvPr id="714" name="Shape 714"/>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 grpId="1" animBg="1" advAuto="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 name="Table 716"/>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Academic Feedback</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17" name="pasted-image.png"/>
          <p:cNvPicPr/>
          <p:nvPr/>
        </p:nvPicPr>
        <p:blipFill>
          <a:blip r:embed="rId2">
            <a:extLst/>
          </a:blip>
          <a:stretch>
            <a:fillRect/>
          </a:stretch>
        </p:blipFill>
        <p:spPr>
          <a:xfrm>
            <a:off x="2565400" y="2362200"/>
            <a:ext cx="7874000" cy="5029200"/>
          </a:xfrm>
          <a:prstGeom prst="rect">
            <a:avLst/>
          </a:prstGeom>
          <a:ln w="12700">
            <a:miter lim="400000"/>
          </a:ln>
        </p:spPr>
      </p:pic>
      <p:sp>
        <p:nvSpPr>
          <p:cNvPr id="718" name="Shape 718"/>
          <p:cNvSpPr/>
          <p:nvPr/>
        </p:nvSpPr>
        <p:spPr>
          <a:xfrm>
            <a:off x="10007970" y="6444382"/>
            <a:ext cx="2801542" cy="2166145"/>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3782" y="2220"/>
                </a:lnTo>
                <a:lnTo>
                  <a:pt x="490" y="2220"/>
                </a:lnTo>
                <a:cubicBezTo>
                  <a:pt x="219" y="2220"/>
                  <a:pt x="0" y="2504"/>
                  <a:pt x="0" y="2853"/>
                </a:cubicBezTo>
                <a:lnTo>
                  <a:pt x="0" y="20967"/>
                </a:lnTo>
                <a:cubicBezTo>
                  <a:pt x="0" y="21317"/>
                  <a:pt x="219" y="21600"/>
                  <a:pt x="490" y="21600"/>
                </a:cubicBezTo>
                <a:lnTo>
                  <a:pt x="21110" y="21600"/>
                </a:lnTo>
                <a:cubicBezTo>
                  <a:pt x="21381" y="21600"/>
                  <a:pt x="21600" y="21317"/>
                  <a:pt x="21600" y="20967"/>
                </a:cubicBezTo>
                <a:lnTo>
                  <a:pt x="21600" y="2853"/>
                </a:lnTo>
                <a:cubicBezTo>
                  <a:pt x="21600" y="2504"/>
                  <a:pt x="21381" y="2220"/>
                  <a:pt x="21110" y="2220"/>
                </a:cubicBezTo>
                <a:lnTo>
                  <a:pt x="5740" y="2220"/>
                </a:lnTo>
                <a:lnTo>
                  <a:pt x="4761"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Questioning and Thinking</a:t>
            </a:r>
          </a:p>
        </p:txBody>
      </p:sp>
      <p:sp>
        <p:nvSpPr>
          <p:cNvPr id="719" name="Shape 719"/>
          <p:cNvSpPr/>
          <p:nvPr/>
        </p:nvSpPr>
        <p:spPr>
          <a:xfrm>
            <a:off x="9349313" y="3304937"/>
            <a:ext cx="3473451" cy="3143648"/>
          </a:xfrm>
          <a:custGeom>
            <a:avLst/>
            <a:gdLst/>
            <a:ahLst/>
            <a:cxnLst>
              <a:cxn ang="0">
                <a:pos x="wd2" y="hd2"/>
              </a:cxn>
              <a:cxn ang="5400000">
                <a:pos x="wd2" y="hd2"/>
              </a:cxn>
              <a:cxn ang="10800000">
                <a:pos x="wd2" y="hd2"/>
              </a:cxn>
              <a:cxn ang="16200000">
                <a:pos x="wd2" y="hd2"/>
              </a:cxn>
            </a:cxnLst>
            <a:rect l="0" t="0" r="r" b="b"/>
            <a:pathLst>
              <a:path w="21600" h="21600" extrusionOk="0">
                <a:moveTo>
                  <a:pt x="3009" y="0"/>
                </a:moveTo>
                <a:cubicBezTo>
                  <a:pt x="2733" y="0"/>
                  <a:pt x="2510" y="246"/>
                  <a:pt x="2510" y="551"/>
                </a:cubicBezTo>
                <a:lnTo>
                  <a:pt x="2510" y="2582"/>
                </a:lnTo>
                <a:lnTo>
                  <a:pt x="0" y="3684"/>
                </a:lnTo>
                <a:lnTo>
                  <a:pt x="2510" y="4786"/>
                </a:lnTo>
                <a:lnTo>
                  <a:pt x="2510" y="21049"/>
                </a:lnTo>
                <a:cubicBezTo>
                  <a:pt x="2510" y="21354"/>
                  <a:pt x="2733" y="21600"/>
                  <a:pt x="3009" y="21600"/>
                </a:cubicBezTo>
                <a:lnTo>
                  <a:pt x="21101" y="21600"/>
                </a:lnTo>
                <a:cubicBezTo>
                  <a:pt x="21377" y="21600"/>
                  <a:pt x="21600" y="21354"/>
                  <a:pt x="21600" y="21049"/>
                </a:cubicBezTo>
                <a:lnTo>
                  <a:pt x="21600" y="551"/>
                </a:lnTo>
                <a:cubicBezTo>
                  <a:pt x="21600" y="246"/>
                  <a:pt x="21377" y="0"/>
                  <a:pt x="21101" y="0"/>
                </a:cubicBezTo>
                <a:lnTo>
                  <a:pt x="300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Checking for Mastery</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Standards and Objectives</a:t>
            </a:r>
          </a:p>
        </p:txBody>
      </p:sp>
      <p:sp>
        <p:nvSpPr>
          <p:cNvPr id="720" name="Shape 720"/>
          <p:cNvSpPr/>
          <p:nvPr/>
        </p:nvSpPr>
        <p:spPr>
          <a:xfrm>
            <a:off x="6165131" y="7318841"/>
            <a:ext cx="2428876" cy="1121173"/>
          </a:xfrm>
          <a:custGeom>
            <a:avLst/>
            <a:gdLst/>
            <a:ahLst/>
            <a:cxnLst>
              <a:cxn ang="0">
                <a:pos x="wd2" y="hd2"/>
              </a:cxn>
              <a:cxn ang="5400000">
                <a:pos x="wd2" y="hd2"/>
              </a:cxn>
              <a:cxn ang="10800000">
                <a:pos x="wd2" y="hd2"/>
              </a:cxn>
              <a:cxn ang="16200000">
                <a:pos x="wd2" y="hd2"/>
              </a:cxn>
            </a:cxnLst>
            <a:rect l="0" t="0" r="r" b="b"/>
            <a:pathLst>
              <a:path w="21600" h="21600" extrusionOk="0">
                <a:moveTo>
                  <a:pt x="5492" y="0"/>
                </a:moveTo>
                <a:lnTo>
                  <a:pt x="4362" y="4289"/>
                </a:lnTo>
                <a:lnTo>
                  <a:pt x="565" y="4289"/>
                </a:lnTo>
                <a:cubicBezTo>
                  <a:pt x="253" y="4289"/>
                  <a:pt x="0" y="4837"/>
                  <a:pt x="0" y="5513"/>
                </a:cubicBezTo>
                <a:lnTo>
                  <a:pt x="0" y="20377"/>
                </a:lnTo>
                <a:cubicBezTo>
                  <a:pt x="0" y="21052"/>
                  <a:pt x="253" y="21600"/>
                  <a:pt x="565" y="21600"/>
                </a:cubicBezTo>
                <a:lnTo>
                  <a:pt x="21035" y="21600"/>
                </a:lnTo>
                <a:cubicBezTo>
                  <a:pt x="21347" y="21600"/>
                  <a:pt x="21600" y="21052"/>
                  <a:pt x="21600" y="20377"/>
                </a:cubicBezTo>
                <a:lnTo>
                  <a:pt x="21600" y="5513"/>
                </a:lnTo>
                <a:cubicBezTo>
                  <a:pt x="21600" y="4837"/>
                  <a:pt x="21347" y="4289"/>
                  <a:pt x="21035" y="4289"/>
                </a:cubicBezTo>
                <a:lnTo>
                  <a:pt x="6621" y="4289"/>
                </a:lnTo>
                <a:lnTo>
                  <a:pt x="5492"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Grouping</a:t>
            </a:r>
          </a:p>
        </p:txBody>
      </p:sp>
      <p:sp>
        <p:nvSpPr>
          <p:cNvPr id="721" name="Shape 721"/>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 grpId="2" animBg="1" advAuto="0"/>
      <p:bldP spid="719" grpId="1" animBg="1" advAuto="0"/>
      <p:bldP spid="720" grpId="3" animBg="1"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3" name="Table 723"/>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Grouping Students</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24" name="pasted-image.png"/>
          <p:cNvPicPr/>
          <p:nvPr/>
        </p:nvPicPr>
        <p:blipFill>
          <a:blip r:embed="rId2">
            <a:extLst/>
          </a:blip>
          <a:stretch>
            <a:fillRect/>
          </a:stretch>
        </p:blipFill>
        <p:spPr>
          <a:xfrm>
            <a:off x="2546350" y="2545948"/>
            <a:ext cx="7912100" cy="6438901"/>
          </a:xfrm>
          <a:prstGeom prst="rect">
            <a:avLst/>
          </a:prstGeom>
          <a:ln w="12700">
            <a:miter lim="400000"/>
          </a:ln>
        </p:spPr>
      </p:pic>
      <p:sp>
        <p:nvSpPr>
          <p:cNvPr id="725" name="Shape 725"/>
          <p:cNvSpPr/>
          <p:nvPr/>
        </p:nvSpPr>
        <p:spPr>
          <a:xfrm>
            <a:off x="236953" y="2691169"/>
            <a:ext cx="3135710" cy="898526"/>
          </a:xfrm>
          <a:custGeom>
            <a:avLst/>
            <a:gdLst/>
            <a:ahLst/>
            <a:cxnLst>
              <a:cxn ang="0">
                <a:pos x="wd2" y="hd2"/>
              </a:cxn>
              <a:cxn ang="5400000">
                <a:pos x="wd2" y="hd2"/>
              </a:cxn>
              <a:cxn ang="10800000">
                <a:pos x="wd2" y="hd2"/>
              </a:cxn>
              <a:cxn ang="16200000">
                <a:pos x="wd2" y="hd2"/>
              </a:cxn>
            </a:cxnLst>
            <a:rect l="0" t="0" r="r" b="b"/>
            <a:pathLst>
              <a:path w="21600" h="21600" extrusionOk="0">
                <a:moveTo>
                  <a:pt x="437" y="0"/>
                </a:moveTo>
                <a:cubicBezTo>
                  <a:pt x="196" y="0"/>
                  <a:pt x="0" y="683"/>
                  <a:pt x="0" y="1527"/>
                </a:cubicBezTo>
                <a:lnTo>
                  <a:pt x="0" y="20073"/>
                </a:lnTo>
                <a:cubicBezTo>
                  <a:pt x="0" y="20917"/>
                  <a:pt x="196" y="21600"/>
                  <a:pt x="437" y="21600"/>
                </a:cubicBezTo>
                <a:lnTo>
                  <a:pt x="19183" y="21600"/>
                </a:lnTo>
                <a:cubicBezTo>
                  <a:pt x="19425" y="21600"/>
                  <a:pt x="19621" y="20917"/>
                  <a:pt x="19621" y="20073"/>
                </a:cubicBezTo>
                <a:lnTo>
                  <a:pt x="19621" y="13634"/>
                </a:lnTo>
                <a:lnTo>
                  <a:pt x="21600" y="10581"/>
                </a:lnTo>
                <a:lnTo>
                  <a:pt x="19621" y="7528"/>
                </a:lnTo>
                <a:lnTo>
                  <a:pt x="19621" y="1527"/>
                </a:lnTo>
                <a:cubicBezTo>
                  <a:pt x="19621" y="683"/>
                  <a:pt x="19425" y="0"/>
                  <a:pt x="19183" y="0"/>
                </a:cubicBezTo>
                <a:lnTo>
                  <a:pt x="437"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whole-class</a:t>
            </a:r>
          </a:p>
        </p:txBody>
      </p:sp>
      <p:sp>
        <p:nvSpPr>
          <p:cNvPr id="726" name="Shape 726"/>
          <p:cNvSpPr/>
          <p:nvPr/>
        </p:nvSpPr>
        <p:spPr>
          <a:xfrm>
            <a:off x="236953" y="3577600"/>
            <a:ext cx="2848373" cy="1331120"/>
          </a:xfrm>
          <a:custGeom>
            <a:avLst/>
            <a:gdLst/>
            <a:ahLst/>
            <a:cxnLst>
              <a:cxn ang="0">
                <a:pos x="wd2" y="hd2"/>
              </a:cxn>
              <a:cxn ang="5400000">
                <a:pos x="wd2" y="hd2"/>
              </a:cxn>
              <a:cxn ang="10800000">
                <a:pos x="wd2" y="hd2"/>
              </a:cxn>
              <a:cxn ang="16200000">
                <a:pos x="wd2" y="hd2"/>
              </a:cxn>
            </a:cxnLst>
            <a:rect l="0" t="0" r="r" b="b"/>
            <a:pathLst>
              <a:path w="21600" h="21600" extrusionOk="0">
                <a:moveTo>
                  <a:pt x="10528" y="0"/>
                </a:moveTo>
                <a:lnTo>
                  <a:pt x="9565" y="7020"/>
                </a:lnTo>
                <a:lnTo>
                  <a:pt x="482" y="7020"/>
                </a:lnTo>
                <a:cubicBezTo>
                  <a:pt x="216" y="7020"/>
                  <a:pt x="0" y="7481"/>
                  <a:pt x="0" y="8050"/>
                </a:cubicBezTo>
                <a:lnTo>
                  <a:pt x="0" y="20570"/>
                </a:lnTo>
                <a:cubicBezTo>
                  <a:pt x="0" y="21139"/>
                  <a:pt x="216" y="21600"/>
                  <a:pt x="482" y="21600"/>
                </a:cubicBezTo>
                <a:lnTo>
                  <a:pt x="21118" y="21600"/>
                </a:lnTo>
                <a:cubicBezTo>
                  <a:pt x="21384" y="21600"/>
                  <a:pt x="21600" y="21139"/>
                  <a:pt x="21600" y="20570"/>
                </a:cubicBezTo>
                <a:lnTo>
                  <a:pt x="21600" y="8050"/>
                </a:lnTo>
                <a:cubicBezTo>
                  <a:pt x="21600" y="7481"/>
                  <a:pt x="21384" y="7020"/>
                  <a:pt x="21118" y="7020"/>
                </a:cubicBezTo>
                <a:lnTo>
                  <a:pt x="11491" y="7020"/>
                </a:lnTo>
                <a:lnTo>
                  <a:pt x="10528"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Questioning</a:t>
            </a:r>
          </a:p>
        </p:txBody>
      </p:sp>
      <p:sp>
        <p:nvSpPr>
          <p:cNvPr id="727" name="Shape 727"/>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1" animBg="1" advAuto="0"/>
      <p:bldP spid="726" grpId="2" animBg="1" advAuto="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9" name="Table 729"/>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Teacher Content Knowledge</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30" name="pasted-image.png"/>
          <p:cNvPicPr/>
          <p:nvPr/>
        </p:nvPicPr>
        <p:blipFill>
          <a:blip r:embed="rId2">
            <a:extLst/>
          </a:blip>
          <a:stretch>
            <a:fillRect/>
          </a:stretch>
        </p:blipFill>
        <p:spPr>
          <a:xfrm>
            <a:off x="2559050" y="2781300"/>
            <a:ext cx="7886700" cy="4191000"/>
          </a:xfrm>
          <a:prstGeom prst="rect">
            <a:avLst/>
          </a:prstGeom>
          <a:ln w="12700">
            <a:miter lim="400000"/>
          </a:ln>
        </p:spPr>
      </p:pic>
      <p:sp>
        <p:nvSpPr>
          <p:cNvPr id="731" name="Shape 731"/>
          <p:cNvSpPr/>
          <p:nvPr/>
        </p:nvSpPr>
        <p:spPr>
          <a:xfrm>
            <a:off x="8659559" y="2165195"/>
            <a:ext cx="3019426" cy="1958976"/>
          </a:xfrm>
          <a:custGeom>
            <a:avLst/>
            <a:gdLst/>
            <a:ahLst/>
            <a:cxnLst>
              <a:cxn ang="0">
                <a:pos x="wd2" y="hd2"/>
              </a:cxn>
              <a:cxn ang="5400000">
                <a:pos x="wd2" y="hd2"/>
              </a:cxn>
              <a:cxn ang="10800000">
                <a:pos x="wd2" y="hd2"/>
              </a:cxn>
              <a:cxn ang="16200000">
                <a:pos x="wd2" y="hd2"/>
              </a:cxn>
            </a:cxnLst>
            <a:rect l="0" t="0" r="r" b="b"/>
            <a:pathLst>
              <a:path w="21600" h="21600" extrusionOk="0">
                <a:moveTo>
                  <a:pt x="454" y="0"/>
                </a:moveTo>
                <a:cubicBezTo>
                  <a:pt x="203" y="0"/>
                  <a:pt x="0" y="313"/>
                  <a:pt x="0" y="700"/>
                </a:cubicBezTo>
                <a:lnTo>
                  <a:pt x="0" y="13889"/>
                </a:lnTo>
                <a:cubicBezTo>
                  <a:pt x="0" y="14276"/>
                  <a:pt x="203" y="14590"/>
                  <a:pt x="454" y="14590"/>
                </a:cubicBezTo>
                <a:lnTo>
                  <a:pt x="1965" y="14590"/>
                </a:lnTo>
                <a:lnTo>
                  <a:pt x="2873" y="21600"/>
                </a:lnTo>
                <a:lnTo>
                  <a:pt x="3785" y="14590"/>
                </a:lnTo>
                <a:lnTo>
                  <a:pt x="21146" y="14590"/>
                </a:lnTo>
                <a:cubicBezTo>
                  <a:pt x="21397" y="14590"/>
                  <a:pt x="21600" y="14276"/>
                  <a:pt x="21600" y="13889"/>
                </a:cubicBezTo>
                <a:lnTo>
                  <a:pt x="21600" y="700"/>
                </a:lnTo>
                <a:cubicBezTo>
                  <a:pt x="21600" y="313"/>
                  <a:pt x="21397" y="0"/>
                  <a:pt x="21146" y="0"/>
                </a:cubicBezTo>
                <a:lnTo>
                  <a:pt x="45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Motivating</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Students</a:t>
            </a:r>
          </a:p>
        </p:txBody>
      </p:sp>
      <p:sp>
        <p:nvSpPr>
          <p:cNvPr id="732" name="Shape 732"/>
          <p:cNvSpPr/>
          <p:nvPr/>
        </p:nvSpPr>
        <p:spPr>
          <a:xfrm>
            <a:off x="9407832" y="5390072"/>
            <a:ext cx="3477817" cy="1931988"/>
          </a:xfrm>
          <a:custGeom>
            <a:avLst/>
            <a:gdLst/>
            <a:ahLst/>
            <a:cxnLst>
              <a:cxn ang="0">
                <a:pos x="wd2" y="hd2"/>
              </a:cxn>
              <a:cxn ang="5400000">
                <a:pos x="wd2" y="hd2"/>
              </a:cxn>
              <a:cxn ang="10800000">
                <a:pos x="wd2" y="hd2"/>
              </a:cxn>
              <a:cxn ang="16200000">
                <a:pos x="wd2" y="hd2"/>
              </a:cxn>
            </a:cxnLst>
            <a:rect l="0" t="0" r="r" b="b"/>
            <a:pathLst>
              <a:path w="21600" h="21600" extrusionOk="0">
                <a:moveTo>
                  <a:pt x="3241" y="0"/>
                </a:moveTo>
                <a:cubicBezTo>
                  <a:pt x="3024" y="0"/>
                  <a:pt x="2847" y="318"/>
                  <a:pt x="2847" y="710"/>
                </a:cubicBezTo>
                <a:lnTo>
                  <a:pt x="2847" y="5968"/>
                </a:lnTo>
                <a:lnTo>
                  <a:pt x="0" y="7383"/>
                </a:lnTo>
                <a:lnTo>
                  <a:pt x="2847" y="8803"/>
                </a:lnTo>
                <a:lnTo>
                  <a:pt x="2847" y="20890"/>
                </a:lnTo>
                <a:cubicBezTo>
                  <a:pt x="2847" y="21282"/>
                  <a:pt x="3024" y="21600"/>
                  <a:pt x="3241" y="21600"/>
                </a:cubicBezTo>
                <a:lnTo>
                  <a:pt x="21206" y="21600"/>
                </a:lnTo>
                <a:cubicBezTo>
                  <a:pt x="21423" y="21600"/>
                  <a:pt x="21600" y="21282"/>
                  <a:pt x="21600" y="20890"/>
                </a:cubicBezTo>
                <a:lnTo>
                  <a:pt x="21600" y="710"/>
                </a:lnTo>
                <a:cubicBezTo>
                  <a:pt x="21600" y="318"/>
                  <a:pt x="21423" y="0"/>
                  <a:pt x="21206" y="0"/>
                </a:cubicBezTo>
                <a:lnTo>
                  <a:pt x="3241"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Presenting Instructional Content</a:t>
            </a:r>
          </a:p>
        </p:txBody>
      </p:sp>
      <p:sp>
        <p:nvSpPr>
          <p:cNvPr id="733" name="Shape 733"/>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 grpId="1" animBg="1" advAuto="0"/>
      <p:bldP spid="732"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 name="Table 133"/>
          <p:cNvGraphicFramePr/>
          <p:nvPr/>
        </p:nvGraphicFramePr>
        <p:xfrm>
          <a:off x="127959" y="76334"/>
          <a:ext cx="12748882" cy="9600930"/>
        </p:xfrm>
        <a:graphic>
          <a:graphicData uri="http://schemas.openxmlformats.org/drawingml/2006/table">
            <a:tbl>
              <a:tblPr>
                <a:tableStyleId>{4C3C2611-4C71-4FC5-86AE-919BDF0F9419}</a:tableStyleId>
              </a:tblPr>
              <a:tblGrid>
                <a:gridCol w="12748882"/>
              </a:tblGrid>
              <a:tr h="2857252">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There are over 100 Bulleted Items on the Instruction, Planning, and Environment Rubrics…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6743678">
                <a:tc>
                  <a:txBody>
                    <a:bodyPr/>
                    <a:lstStyle/>
                    <a:p>
                      <a:pPr lvl="0" algn="ctr" defTabSz="457200">
                        <a:defRPr sz="1800">
                          <a:solidFill>
                            <a:srgbClr val="000000"/>
                          </a:solidFill>
                        </a:defRPr>
                      </a:pPr>
                      <a:r>
                        <a:rPr sz="4800" b="1">
                          <a:solidFill>
                            <a:srgbClr val="444444"/>
                          </a:solidFill>
                        </a:rPr>
                        <a:t>Many of the bullets are intertwined with one another…one activity can apply to multiple items on the rubrics.</a:t>
                      </a:r>
                    </a:p>
                    <a:p>
                      <a:pPr lvl="0" algn="ctr" defTabSz="457200">
                        <a:defRPr sz="1800">
                          <a:solidFill>
                            <a:srgbClr val="000000"/>
                          </a:solidFill>
                        </a:defRPr>
                      </a:pPr>
                      <a:r>
                        <a:rPr sz="4800" b="1">
                          <a:solidFill>
                            <a:srgbClr val="444444"/>
                          </a:solidFill>
                        </a:rPr>
                        <a:t>A multiple choice question can provide good evidence for:</a:t>
                      </a:r>
                    </a:p>
                    <a:p>
                      <a:pPr lvl="0" algn="ctr" defTabSz="457200">
                        <a:defRPr sz="1800">
                          <a:solidFill>
                            <a:srgbClr val="000000"/>
                          </a:solidFill>
                        </a:defRPr>
                      </a:pPr>
                      <a:r>
                        <a:rPr sz="4800" b="1" i="1">
                          <a:solidFill>
                            <a:srgbClr val="444444"/>
                          </a:solidFill>
                        </a:rPr>
                        <a:t>Questioning</a:t>
                      </a:r>
                    </a:p>
                    <a:p>
                      <a:pPr lvl="0" algn="ctr" defTabSz="457200">
                        <a:defRPr sz="1800">
                          <a:solidFill>
                            <a:srgbClr val="000000"/>
                          </a:solidFill>
                        </a:defRPr>
                      </a:pPr>
                      <a:r>
                        <a:rPr sz="4800" b="1" i="1">
                          <a:solidFill>
                            <a:srgbClr val="444444"/>
                          </a:solidFill>
                        </a:rPr>
                        <a:t>Academic Feedback</a:t>
                      </a:r>
                    </a:p>
                    <a:p>
                      <a:pPr lvl="0" algn="ctr" defTabSz="457200">
                        <a:defRPr sz="1800">
                          <a:solidFill>
                            <a:srgbClr val="000000"/>
                          </a:solidFill>
                        </a:defRPr>
                      </a:pPr>
                      <a:r>
                        <a:rPr sz="4800" b="1" i="1">
                          <a:solidFill>
                            <a:srgbClr val="444444"/>
                          </a:solidFill>
                        </a:rPr>
                        <a:t>Thinking</a:t>
                      </a:r>
                    </a:p>
                    <a:p>
                      <a:pPr lvl="0" algn="ctr" defTabSz="457200">
                        <a:defRPr sz="1800">
                          <a:solidFill>
                            <a:srgbClr val="000000"/>
                          </a:solidFill>
                        </a:defRPr>
                      </a:pPr>
                      <a:r>
                        <a:rPr sz="4800" b="1" i="1">
                          <a:solidFill>
                            <a:srgbClr val="444444"/>
                          </a:solidFill>
                        </a:rPr>
                        <a:t>Problem Solving</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sp>
        <p:nvSpPr>
          <p:cNvPr id="134" name="Shape 134"/>
          <p:cNvSpPr/>
          <p:nvPr/>
        </p:nvSpPr>
        <p:spPr>
          <a:xfrm>
            <a:off x="177799" y="3079256"/>
            <a:ext cx="12649201" cy="2086274"/>
          </a:xfrm>
          <a:prstGeom prst="rect">
            <a:avLst/>
          </a:prstGeom>
          <a:solidFill>
            <a:srgbClr val="FFFFFF"/>
          </a:solidFill>
          <a:ln w="12700">
            <a:miter lim="400000"/>
          </a:ln>
        </p:spPr>
        <p:txBody>
          <a:bodyPr lIns="0" tIns="0" rIns="0" bIns="0" anchor="ctr"/>
          <a:lstStyle/>
          <a:p>
            <a:pPr lvl="0">
              <a:defRPr>
                <a:solidFill>
                  <a:srgbClr val="FFFFFF"/>
                </a:solidFill>
              </a:defRPr>
            </a:pPr>
            <a:endParaRPr/>
          </a:p>
        </p:txBody>
      </p:sp>
      <p:sp>
        <p:nvSpPr>
          <p:cNvPr id="135" name="Shape 135"/>
          <p:cNvSpPr/>
          <p:nvPr/>
        </p:nvSpPr>
        <p:spPr>
          <a:xfrm>
            <a:off x="177799" y="5334002"/>
            <a:ext cx="12649201" cy="1312169"/>
          </a:xfrm>
          <a:prstGeom prst="rect">
            <a:avLst/>
          </a:prstGeom>
          <a:solidFill>
            <a:srgbClr val="FFFFFF"/>
          </a:solidFill>
          <a:ln w="12700">
            <a:miter lim="400000"/>
          </a:ln>
        </p:spPr>
        <p:txBody>
          <a:bodyPr lIns="0" tIns="0" rIns="0" bIns="0" anchor="ctr"/>
          <a:lstStyle/>
          <a:p>
            <a:pPr lvl="0">
              <a:defRPr>
                <a:solidFill>
                  <a:srgbClr val="FFFFFF"/>
                </a:solidFill>
              </a:defRPr>
            </a:pPr>
            <a:endParaRPr/>
          </a:p>
        </p:txBody>
      </p:sp>
      <p:sp>
        <p:nvSpPr>
          <p:cNvPr id="136" name="Shape 136"/>
          <p:cNvSpPr/>
          <p:nvPr/>
        </p:nvSpPr>
        <p:spPr>
          <a:xfrm>
            <a:off x="177799" y="6789243"/>
            <a:ext cx="12649201" cy="2829422"/>
          </a:xfrm>
          <a:prstGeom prst="rect">
            <a:avLst/>
          </a:prstGeom>
          <a:solidFill>
            <a:srgbClr val="FFFFFF"/>
          </a:solidFill>
          <a:ln w="12700">
            <a:miter lim="400000"/>
          </a:ln>
        </p:spPr>
        <p:txBody>
          <a:bodyPr lIns="0" tIns="0" rIns="0" bIns="0" anchor="ctr"/>
          <a:lstStyle/>
          <a:p>
            <a:pPr lvl="0">
              <a:defRPr>
                <a:solidFill>
                  <a:srgbClr val="FFFFFF"/>
                </a:solidFil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1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1" animBg="1" advAuto="0"/>
      <p:bldP spid="135" grpId="2" animBg="1" advAuto="0"/>
      <p:bldP spid="136" grpId="3" animBg="1" advAuto="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5" name="Table 735"/>
          <p:cNvGraphicFramePr/>
          <p:nvPr/>
        </p:nvGraphicFramePr>
        <p:xfrm>
          <a:off x="127959" y="182289"/>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Teacher Knowledge of Students</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36" name="pasted-image.png"/>
          <p:cNvPicPr/>
          <p:nvPr/>
        </p:nvPicPr>
        <p:blipFill>
          <a:blip r:embed="rId2">
            <a:extLst/>
          </a:blip>
          <a:stretch>
            <a:fillRect/>
          </a:stretch>
        </p:blipFill>
        <p:spPr>
          <a:xfrm>
            <a:off x="2647950" y="3111500"/>
            <a:ext cx="7708900" cy="3530600"/>
          </a:xfrm>
          <a:prstGeom prst="rect">
            <a:avLst/>
          </a:prstGeom>
          <a:ln w="12700">
            <a:miter lim="400000"/>
          </a:ln>
        </p:spPr>
      </p:pic>
      <p:sp>
        <p:nvSpPr>
          <p:cNvPr id="737" name="Shape 737"/>
          <p:cNvSpPr/>
          <p:nvPr/>
        </p:nvSpPr>
        <p:spPr>
          <a:xfrm>
            <a:off x="6890962" y="3031471"/>
            <a:ext cx="5808663" cy="1747838"/>
          </a:xfrm>
          <a:custGeom>
            <a:avLst/>
            <a:gdLst/>
            <a:ahLst/>
            <a:cxnLst>
              <a:cxn ang="0">
                <a:pos x="wd2" y="hd2"/>
              </a:cxn>
              <a:cxn ang="5400000">
                <a:pos x="wd2" y="hd2"/>
              </a:cxn>
              <a:cxn ang="10800000">
                <a:pos x="wd2" y="hd2"/>
              </a:cxn>
              <a:cxn ang="16200000">
                <a:pos x="wd2" y="hd2"/>
              </a:cxn>
            </a:cxnLst>
            <a:rect l="0" t="0" r="r" b="b"/>
            <a:pathLst>
              <a:path w="21600" h="21600" extrusionOk="0">
                <a:moveTo>
                  <a:pt x="236" y="0"/>
                </a:moveTo>
                <a:cubicBezTo>
                  <a:pt x="106" y="0"/>
                  <a:pt x="0" y="351"/>
                  <a:pt x="0" y="785"/>
                </a:cubicBezTo>
                <a:lnTo>
                  <a:pt x="0" y="16749"/>
                </a:lnTo>
                <a:cubicBezTo>
                  <a:pt x="0" y="17183"/>
                  <a:pt x="106" y="17534"/>
                  <a:pt x="236" y="17534"/>
                </a:cubicBezTo>
                <a:lnTo>
                  <a:pt x="3918" y="17534"/>
                </a:lnTo>
                <a:lnTo>
                  <a:pt x="4391" y="21600"/>
                </a:lnTo>
                <a:lnTo>
                  <a:pt x="4861" y="17534"/>
                </a:lnTo>
                <a:lnTo>
                  <a:pt x="21364" y="17534"/>
                </a:lnTo>
                <a:cubicBezTo>
                  <a:pt x="21494" y="17534"/>
                  <a:pt x="21600" y="17183"/>
                  <a:pt x="21600" y="16749"/>
                </a:cubicBezTo>
                <a:lnTo>
                  <a:pt x="21600" y="785"/>
                </a:lnTo>
                <a:cubicBezTo>
                  <a:pt x="21600" y="351"/>
                  <a:pt x="21494" y="0"/>
                  <a:pt x="21364" y="0"/>
                </a:cubicBezTo>
                <a:lnTo>
                  <a:pt x="236"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Standards and Objectives</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(mastery)</a:t>
            </a:r>
          </a:p>
        </p:txBody>
      </p:sp>
      <p:sp>
        <p:nvSpPr>
          <p:cNvPr id="738" name="Shape 738"/>
          <p:cNvSpPr/>
          <p:nvPr/>
        </p:nvSpPr>
        <p:spPr>
          <a:xfrm>
            <a:off x="6890962" y="5090226"/>
            <a:ext cx="5996782" cy="2593182"/>
          </a:xfrm>
          <a:custGeom>
            <a:avLst/>
            <a:gdLst/>
            <a:ahLst/>
            <a:cxnLst>
              <a:cxn ang="0">
                <a:pos x="wd2" y="hd2"/>
              </a:cxn>
              <a:cxn ang="5400000">
                <a:pos x="wd2" y="hd2"/>
              </a:cxn>
              <a:cxn ang="10800000">
                <a:pos x="wd2" y="hd2"/>
              </a:cxn>
              <a:cxn ang="16200000">
                <a:pos x="wd2" y="hd2"/>
              </a:cxn>
            </a:cxnLst>
            <a:rect l="0" t="0" r="r" b="b"/>
            <a:pathLst>
              <a:path w="21600" h="21600" extrusionOk="0">
                <a:moveTo>
                  <a:pt x="2912" y="0"/>
                </a:moveTo>
                <a:lnTo>
                  <a:pt x="2453" y="9782"/>
                </a:lnTo>
                <a:lnTo>
                  <a:pt x="229" y="9782"/>
                </a:lnTo>
                <a:cubicBezTo>
                  <a:pt x="102" y="9782"/>
                  <a:pt x="0" y="10019"/>
                  <a:pt x="0" y="10311"/>
                </a:cubicBezTo>
                <a:lnTo>
                  <a:pt x="0" y="21071"/>
                </a:lnTo>
                <a:cubicBezTo>
                  <a:pt x="0" y="21363"/>
                  <a:pt x="102" y="21600"/>
                  <a:pt x="229" y="21600"/>
                </a:cubicBezTo>
                <a:lnTo>
                  <a:pt x="21371" y="21600"/>
                </a:lnTo>
                <a:cubicBezTo>
                  <a:pt x="21498" y="21600"/>
                  <a:pt x="21600" y="21363"/>
                  <a:pt x="21600" y="21071"/>
                </a:cubicBezTo>
                <a:lnTo>
                  <a:pt x="21600" y="10311"/>
                </a:lnTo>
                <a:cubicBezTo>
                  <a:pt x="21600" y="10019"/>
                  <a:pt x="21498" y="9782"/>
                  <a:pt x="21371" y="9782"/>
                </a:cubicBezTo>
                <a:lnTo>
                  <a:pt x="3369" y="9782"/>
                </a:lnTo>
                <a:lnTo>
                  <a:pt x="2912"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Variety of Questioning</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Varying Levels of Difficulty  </a:t>
            </a:r>
          </a:p>
        </p:txBody>
      </p:sp>
      <p:sp>
        <p:nvSpPr>
          <p:cNvPr id="739" name="Shape 739"/>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1" animBg="1" advAuto="0"/>
      <p:bldP spid="738" grpId="2" animBg="1" advAuto="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1" name="Table 741"/>
          <p:cNvGraphicFramePr/>
          <p:nvPr/>
        </p:nvGraphicFramePr>
        <p:xfrm>
          <a:off x="127959" y="156889"/>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Thinking</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42" name="pasted-image.png"/>
          <p:cNvPicPr/>
          <p:nvPr/>
        </p:nvPicPr>
        <p:blipFill>
          <a:blip r:embed="rId2">
            <a:extLst/>
          </a:blip>
          <a:stretch>
            <a:fillRect/>
          </a:stretch>
        </p:blipFill>
        <p:spPr>
          <a:xfrm>
            <a:off x="3048000" y="1457056"/>
            <a:ext cx="6845300" cy="4713698"/>
          </a:xfrm>
          <a:prstGeom prst="rect">
            <a:avLst/>
          </a:prstGeom>
          <a:ln w="12700">
            <a:miter lim="400000"/>
          </a:ln>
        </p:spPr>
      </p:pic>
      <p:pic>
        <p:nvPicPr>
          <p:cNvPr id="743" name="pasted-image.png"/>
          <p:cNvPicPr/>
          <p:nvPr/>
        </p:nvPicPr>
        <p:blipFill>
          <a:blip r:embed="rId3">
            <a:extLst/>
          </a:blip>
          <a:stretch>
            <a:fillRect/>
          </a:stretch>
        </p:blipFill>
        <p:spPr>
          <a:xfrm>
            <a:off x="3111500" y="6104557"/>
            <a:ext cx="6845300" cy="3461608"/>
          </a:xfrm>
          <a:prstGeom prst="rect">
            <a:avLst/>
          </a:prstGeom>
          <a:ln w="12700">
            <a:miter lim="400000"/>
          </a:ln>
        </p:spPr>
      </p:pic>
      <p:sp>
        <p:nvSpPr>
          <p:cNvPr id="744" name="Shape 744"/>
          <p:cNvSpPr/>
          <p:nvPr/>
        </p:nvSpPr>
        <p:spPr>
          <a:xfrm>
            <a:off x="6921641" y="1455675"/>
            <a:ext cx="5988447" cy="1872854"/>
          </a:xfrm>
          <a:custGeom>
            <a:avLst/>
            <a:gdLst/>
            <a:ahLst/>
            <a:cxnLst>
              <a:cxn ang="0">
                <a:pos x="wd2" y="hd2"/>
              </a:cxn>
              <a:cxn ang="5400000">
                <a:pos x="wd2" y="hd2"/>
              </a:cxn>
              <a:cxn ang="10800000">
                <a:pos x="wd2" y="hd2"/>
              </a:cxn>
              <a:cxn ang="16200000">
                <a:pos x="wd2" y="hd2"/>
              </a:cxn>
            </a:cxnLst>
            <a:rect l="0" t="0" r="r" b="b"/>
            <a:pathLst>
              <a:path w="21600" h="21600" extrusionOk="0">
                <a:moveTo>
                  <a:pt x="10337" y="0"/>
                </a:moveTo>
                <a:cubicBezTo>
                  <a:pt x="10210" y="0"/>
                  <a:pt x="10108" y="328"/>
                  <a:pt x="10108" y="732"/>
                </a:cubicBezTo>
                <a:lnTo>
                  <a:pt x="10108" y="2211"/>
                </a:lnTo>
                <a:lnTo>
                  <a:pt x="0" y="3676"/>
                </a:lnTo>
                <a:lnTo>
                  <a:pt x="10108" y="5145"/>
                </a:lnTo>
                <a:lnTo>
                  <a:pt x="10108" y="20868"/>
                </a:lnTo>
                <a:cubicBezTo>
                  <a:pt x="10108" y="21272"/>
                  <a:pt x="10210" y="21600"/>
                  <a:pt x="10337" y="21600"/>
                </a:cubicBezTo>
                <a:lnTo>
                  <a:pt x="21371" y="21600"/>
                </a:lnTo>
                <a:cubicBezTo>
                  <a:pt x="21497" y="21600"/>
                  <a:pt x="21600" y="21272"/>
                  <a:pt x="21600" y="20868"/>
                </a:cubicBezTo>
                <a:lnTo>
                  <a:pt x="21600" y="732"/>
                </a:lnTo>
                <a:cubicBezTo>
                  <a:pt x="21600" y="328"/>
                  <a:pt x="21497" y="0"/>
                  <a:pt x="21371" y="0"/>
                </a:cubicBezTo>
                <a:lnTo>
                  <a:pt x="10337"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Presenting Instructional Content</a:t>
            </a:r>
          </a:p>
        </p:txBody>
      </p:sp>
      <p:sp>
        <p:nvSpPr>
          <p:cNvPr id="745" name="Shape 745"/>
          <p:cNvSpPr/>
          <p:nvPr/>
        </p:nvSpPr>
        <p:spPr>
          <a:xfrm>
            <a:off x="10266229" y="3339242"/>
            <a:ext cx="2330451" cy="1216820"/>
          </a:xfrm>
          <a:custGeom>
            <a:avLst/>
            <a:gdLst/>
            <a:ahLst/>
            <a:cxnLst>
              <a:cxn ang="0">
                <a:pos x="wd2" y="hd2"/>
              </a:cxn>
              <a:cxn ang="5400000">
                <a:pos x="wd2" y="hd2"/>
              </a:cxn>
              <a:cxn ang="10800000">
                <a:pos x="wd2" y="hd2"/>
              </a:cxn>
              <a:cxn ang="16200000">
                <a:pos x="wd2" y="hd2"/>
              </a:cxn>
            </a:cxnLst>
            <a:rect l="0" t="0" r="r" b="b"/>
            <a:pathLst>
              <a:path w="21600" h="21600" extrusionOk="0">
                <a:moveTo>
                  <a:pt x="8060" y="0"/>
                </a:moveTo>
                <a:lnTo>
                  <a:pt x="6886" y="5650"/>
                </a:lnTo>
                <a:lnTo>
                  <a:pt x="589" y="5650"/>
                </a:lnTo>
                <a:cubicBezTo>
                  <a:pt x="264" y="5650"/>
                  <a:pt x="0" y="6155"/>
                  <a:pt x="0" y="6777"/>
                </a:cubicBezTo>
                <a:lnTo>
                  <a:pt x="0" y="20473"/>
                </a:lnTo>
                <a:cubicBezTo>
                  <a:pt x="0" y="21095"/>
                  <a:pt x="264" y="21600"/>
                  <a:pt x="589" y="21600"/>
                </a:cubicBezTo>
                <a:lnTo>
                  <a:pt x="21011" y="21600"/>
                </a:lnTo>
                <a:cubicBezTo>
                  <a:pt x="21336" y="21600"/>
                  <a:pt x="21600" y="21095"/>
                  <a:pt x="21600" y="20473"/>
                </a:cubicBezTo>
                <a:lnTo>
                  <a:pt x="21600" y="6777"/>
                </a:lnTo>
                <a:cubicBezTo>
                  <a:pt x="21600" y="6155"/>
                  <a:pt x="21336" y="5650"/>
                  <a:pt x="21011" y="5650"/>
                </a:cubicBezTo>
                <a:lnTo>
                  <a:pt x="9237" y="5650"/>
                </a:lnTo>
                <a:lnTo>
                  <a:pt x="8060"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Modeling</a:t>
            </a:r>
          </a:p>
        </p:txBody>
      </p:sp>
      <p:sp>
        <p:nvSpPr>
          <p:cNvPr id="746" name="Shape 746"/>
          <p:cNvSpPr/>
          <p:nvPr/>
        </p:nvSpPr>
        <p:spPr>
          <a:xfrm>
            <a:off x="152325" y="3523789"/>
            <a:ext cx="3636963" cy="898526"/>
          </a:xfrm>
          <a:custGeom>
            <a:avLst/>
            <a:gdLst/>
            <a:ahLst/>
            <a:cxnLst>
              <a:cxn ang="0">
                <a:pos x="wd2" y="hd2"/>
              </a:cxn>
              <a:cxn ang="5400000">
                <a:pos x="wd2" y="hd2"/>
              </a:cxn>
              <a:cxn ang="10800000">
                <a:pos x="wd2" y="hd2"/>
              </a:cxn>
              <a:cxn ang="16200000">
                <a:pos x="wd2" y="hd2"/>
              </a:cxn>
            </a:cxnLst>
            <a:rect l="0" t="0" r="r" b="b"/>
            <a:pathLst>
              <a:path w="21600" h="21600" extrusionOk="0">
                <a:moveTo>
                  <a:pt x="377" y="0"/>
                </a:moveTo>
                <a:cubicBezTo>
                  <a:pt x="169" y="0"/>
                  <a:pt x="0" y="683"/>
                  <a:pt x="0" y="1527"/>
                </a:cubicBezTo>
                <a:lnTo>
                  <a:pt x="0" y="20073"/>
                </a:lnTo>
                <a:cubicBezTo>
                  <a:pt x="0" y="20917"/>
                  <a:pt x="169" y="21600"/>
                  <a:pt x="377" y="21600"/>
                </a:cubicBezTo>
                <a:lnTo>
                  <a:pt x="18746" y="21600"/>
                </a:lnTo>
                <a:cubicBezTo>
                  <a:pt x="18954" y="21600"/>
                  <a:pt x="19123" y="20917"/>
                  <a:pt x="19123" y="20073"/>
                </a:cubicBezTo>
                <a:lnTo>
                  <a:pt x="19123" y="13796"/>
                </a:lnTo>
                <a:lnTo>
                  <a:pt x="21600" y="10733"/>
                </a:lnTo>
                <a:lnTo>
                  <a:pt x="19123" y="7680"/>
                </a:lnTo>
                <a:lnTo>
                  <a:pt x="19123" y="1527"/>
                </a:lnTo>
                <a:cubicBezTo>
                  <a:pt x="19123" y="683"/>
                  <a:pt x="18954" y="0"/>
                  <a:pt x="18746" y="0"/>
                </a:cubicBezTo>
                <a:lnTo>
                  <a:pt x="377"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Questioning</a:t>
            </a:r>
          </a:p>
        </p:txBody>
      </p:sp>
      <p:sp>
        <p:nvSpPr>
          <p:cNvPr id="747" name="Shape 747"/>
          <p:cNvSpPr/>
          <p:nvPr/>
        </p:nvSpPr>
        <p:spPr>
          <a:xfrm>
            <a:off x="578308" y="6595562"/>
            <a:ext cx="3636964" cy="1328739"/>
          </a:xfrm>
          <a:custGeom>
            <a:avLst/>
            <a:gdLst/>
            <a:ahLst/>
            <a:cxnLst>
              <a:cxn ang="0">
                <a:pos x="wd2" y="hd2"/>
              </a:cxn>
              <a:cxn ang="5400000">
                <a:pos x="wd2" y="hd2"/>
              </a:cxn>
              <a:cxn ang="10800000">
                <a:pos x="wd2" y="hd2"/>
              </a:cxn>
              <a:cxn ang="16200000">
                <a:pos x="wd2" y="hd2"/>
              </a:cxn>
            </a:cxnLst>
            <a:rect l="0" t="0" r="r" b="b"/>
            <a:pathLst>
              <a:path w="21600" h="21600" extrusionOk="0">
                <a:moveTo>
                  <a:pt x="377" y="0"/>
                </a:moveTo>
                <a:cubicBezTo>
                  <a:pt x="169" y="0"/>
                  <a:pt x="0" y="462"/>
                  <a:pt x="0" y="1032"/>
                </a:cubicBezTo>
                <a:lnTo>
                  <a:pt x="0" y="20568"/>
                </a:lnTo>
                <a:cubicBezTo>
                  <a:pt x="0" y="21138"/>
                  <a:pt x="169" y="21600"/>
                  <a:pt x="377" y="21600"/>
                </a:cubicBezTo>
                <a:lnTo>
                  <a:pt x="18746" y="21600"/>
                </a:lnTo>
                <a:cubicBezTo>
                  <a:pt x="18954" y="21600"/>
                  <a:pt x="19123" y="21138"/>
                  <a:pt x="19123" y="20568"/>
                </a:cubicBezTo>
                <a:lnTo>
                  <a:pt x="19123" y="9329"/>
                </a:lnTo>
                <a:lnTo>
                  <a:pt x="21600" y="7258"/>
                </a:lnTo>
                <a:lnTo>
                  <a:pt x="19123" y="5194"/>
                </a:lnTo>
                <a:lnTo>
                  <a:pt x="19123" y="1032"/>
                </a:lnTo>
                <a:cubicBezTo>
                  <a:pt x="19123" y="462"/>
                  <a:pt x="18954" y="0"/>
                  <a:pt x="18746" y="0"/>
                </a:cubicBezTo>
                <a:lnTo>
                  <a:pt x="377"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Problem Solving</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 grpId="1" animBg="1" advAuto="0"/>
      <p:bldP spid="745" grpId="2" animBg="1" advAuto="0"/>
      <p:bldP spid="746" grpId="3" animBg="1" advAuto="0"/>
      <p:bldP spid="747" grpId="4" animBg="1" advAuto="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9" name="Table 749"/>
          <p:cNvGraphicFramePr/>
          <p:nvPr/>
        </p:nvGraphicFramePr>
        <p:xfrm>
          <a:off x="127959" y="182289"/>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Problem-Solving</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50" name="pasted-image.png"/>
          <p:cNvPicPr/>
          <p:nvPr/>
        </p:nvPicPr>
        <p:blipFill>
          <a:blip r:embed="rId2">
            <a:extLst/>
          </a:blip>
          <a:stretch>
            <a:fillRect/>
          </a:stretch>
        </p:blipFill>
        <p:spPr>
          <a:xfrm>
            <a:off x="3080492" y="3297196"/>
            <a:ext cx="7442201" cy="5257801"/>
          </a:xfrm>
          <a:prstGeom prst="rect">
            <a:avLst/>
          </a:prstGeom>
          <a:ln w="12700">
            <a:miter lim="400000"/>
          </a:ln>
        </p:spPr>
      </p:pic>
      <p:sp>
        <p:nvSpPr>
          <p:cNvPr id="751" name="Shape 751"/>
          <p:cNvSpPr/>
          <p:nvPr/>
        </p:nvSpPr>
        <p:spPr>
          <a:xfrm>
            <a:off x="2228634" y="2497481"/>
            <a:ext cx="6271816" cy="864792"/>
          </a:xfrm>
          <a:custGeom>
            <a:avLst/>
            <a:gdLst/>
            <a:ahLst/>
            <a:cxnLst>
              <a:cxn ang="0">
                <a:pos x="wd2" y="hd2"/>
              </a:cxn>
              <a:cxn ang="5400000">
                <a:pos x="wd2" y="hd2"/>
              </a:cxn>
              <a:cxn ang="10800000">
                <a:pos x="wd2" y="hd2"/>
              </a:cxn>
              <a:cxn ang="16200000">
                <a:pos x="wd2" y="hd2"/>
              </a:cxn>
            </a:cxnLst>
            <a:rect l="0" t="0" r="r" b="b"/>
            <a:pathLst>
              <a:path w="21600" h="21600" extrusionOk="0">
                <a:moveTo>
                  <a:pt x="219" y="0"/>
                </a:moveTo>
                <a:cubicBezTo>
                  <a:pt x="98" y="0"/>
                  <a:pt x="0" y="710"/>
                  <a:pt x="0" y="1586"/>
                </a:cubicBezTo>
                <a:lnTo>
                  <a:pt x="0" y="16584"/>
                </a:lnTo>
                <a:cubicBezTo>
                  <a:pt x="0" y="17460"/>
                  <a:pt x="98" y="18170"/>
                  <a:pt x="219" y="18170"/>
                </a:cubicBezTo>
                <a:lnTo>
                  <a:pt x="16622" y="18170"/>
                </a:lnTo>
                <a:lnTo>
                  <a:pt x="17059" y="21600"/>
                </a:lnTo>
                <a:lnTo>
                  <a:pt x="17495" y="18170"/>
                </a:lnTo>
                <a:lnTo>
                  <a:pt x="21381" y="18170"/>
                </a:lnTo>
                <a:cubicBezTo>
                  <a:pt x="21502" y="18170"/>
                  <a:pt x="21600" y="17460"/>
                  <a:pt x="21600" y="16584"/>
                </a:cubicBezTo>
                <a:lnTo>
                  <a:pt x="21600" y="1586"/>
                </a:lnTo>
                <a:cubicBezTo>
                  <a:pt x="21600" y="710"/>
                  <a:pt x="21502" y="0"/>
                  <a:pt x="21381" y="0"/>
                </a:cubicBezTo>
                <a:lnTo>
                  <a:pt x="21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Activities and Materials</a:t>
            </a:r>
          </a:p>
        </p:txBody>
      </p:sp>
      <p:sp>
        <p:nvSpPr>
          <p:cNvPr id="752" name="Shape 752"/>
          <p:cNvSpPr/>
          <p:nvPr/>
        </p:nvSpPr>
        <p:spPr>
          <a:xfrm>
            <a:off x="5634792" y="4293182"/>
            <a:ext cx="3862388" cy="898526"/>
          </a:xfrm>
          <a:custGeom>
            <a:avLst/>
            <a:gdLst/>
            <a:ahLst/>
            <a:cxnLst>
              <a:cxn ang="0">
                <a:pos x="wd2" y="hd2"/>
              </a:cxn>
              <a:cxn ang="5400000">
                <a:pos x="wd2" y="hd2"/>
              </a:cxn>
              <a:cxn ang="10800000">
                <a:pos x="wd2" y="hd2"/>
              </a:cxn>
              <a:cxn ang="16200000">
                <a:pos x="wd2" y="hd2"/>
              </a:cxn>
            </a:cxnLst>
            <a:rect l="0" t="0" r="r" b="b"/>
            <a:pathLst>
              <a:path w="21600" h="21600" extrusionOk="0">
                <a:moveTo>
                  <a:pt x="2819" y="0"/>
                </a:moveTo>
                <a:cubicBezTo>
                  <a:pt x="2623" y="0"/>
                  <a:pt x="2464" y="683"/>
                  <a:pt x="2464" y="1527"/>
                </a:cubicBezTo>
                <a:lnTo>
                  <a:pt x="2464" y="8358"/>
                </a:lnTo>
                <a:lnTo>
                  <a:pt x="0" y="11411"/>
                </a:lnTo>
                <a:lnTo>
                  <a:pt x="2464" y="14464"/>
                </a:lnTo>
                <a:lnTo>
                  <a:pt x="2464" y="20073"/>
                </a:lnTo>
                <a:cubicBezTo>
                  <a:pt x="2464" y="20917"/>
                  <a:pt x="2623" y="21600"/>
                  <a:pt x="2819" y="21600"/>
                </a:cubicBezTo>
                <a:lnTo>
                  <a:pt x="21245" y="21600"/>
                </a:lnTo>
                <a:cubicBezTo>
                  <a:pt x="21441" y="21600"/>
                  <a:pt x="21600" y="20917"/>
                  <a:pt x="21600" y="20073"/>
                </a:cubicBezTo>
                <a:lnTo>
                  <a:pt x="21600" y="1527"/>
                </a:lnTo>
                <a:cubicBezTo>
                  <a:pt x="21600" y="683"/>
                  <a:pt x="21441" y="0"/>
                  <a:pt x="21245" y="0"/>
                </a:cubicBezTo>
                <a:lnTo>
                  <a:pt x="281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Thinking</a:t>
            </a:r>
          </a:p>
        </p:txBody>
      </p:sp>
      <p:sp>
        <p:nvSpPr>
          <p:cNvPr id="753" name="Shape 753"/>
          <p:cNvSpPr/>
          <p:nvPr/>
        </p:nvSpPr>
        <p:spPr>
          <a:xfrm>
            <a:off x="6228772" y="7591177"/>
            <a:ext cx="4547395" cy="898526"/>
          </a:xfrm>
          <a:custGeom>
            <a:avLst/>
            <a:gdLst/>
            <a:ahLst/>
            <a:cxnLst>
              <a:cxn ang="0">
                <a:pos x="wd2" y="hd2"/>
              </a:cxn>
              <a:cxn ang="5400000">
                <a:pos x="wd2" y="hd2"/>
              </a:cxn>
              <a:cxn ang="10800000">
                <a:pos x="wd2" y="hd2"/>
              </a:cxn>
              <a:cxn ang="16200000">
                <a:pos x="wd2" y="hd2"/>
              </a:cxn>
            </a:cxnLst>
            <a:rect l="0" t="0" r="r" b="b"/>
            <a:pathLst>
              <a:path w="21600" h="21600" extrusionOk="0">
                <a:moveTo>
                  <a:pt x="5648" y="0"/>
                </a:moveTo>
                <a:cubicBezTo>
                  <a:pt x="5481" y="0"/>
                  <a:pt x="5346" y="683"/>
                  <a:pt x="5346" y="1527"/>
                </a:cubicBezTo>
                <a:lnTo>
                  <a:pt x="5346" y="3311"/>
                </a:lnTo>
                <a:lnTo>
                  <a:pt x="0" y="6354"/>
                </a:lnTo>
                <a:lnTo>
                  <a:pt x="5346" y="9407"/>
                </a:lnTo>
                <a:lnTo>
                  <a:pt x="5346" y="20073"/>
                </a:lnTo>
                <a:cubicBezTo>
                  <a:pt x="5346" y="20917"/>
                  <a:pt x="5481" y="21600"/>
                  <a:pt x="5648" y="21600"/>
                </a:cubicBezTo>
                <a:lnTo>
                  <a:pt x="21298" y="21600"/>
                </a:lnTo>
                <a:cubicBezTo>
                  <a:pt x="21465" y="21600"/>
                  <a:pt x="21600" y="20917"/>
                  <a:pt x="21600" y="20073"/>
                </a:cubicBezTo>
                <a:lnTo>
                  <a:pt x="21600" y="1527"/>
                </a:lnTo>
                <a:cubicBezTo>
                  <a:pt x="21600" y="683"/>
                  <a:pt x="21465" y="0"/>
                  <a:pt x="21298" y="0"/>
                </a:cubicBezTo>
                <a:lnTo>
                  <a:pt x="5648"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Questioning</a:t>
            </a:r>
          </a:p>
        </p:txBody>
      </p:sp>
      <p:sp>
        <p:nvSpPr>
          <p:cNvPr id="754" name="Shape 754"/>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 grpId="1" animBg="1" advAuto="0"/>
      <p:bldP spid="752" grpId="2" animBg="1" advAuto="0"/>
      <p:bldP spid="753" grpId="3" animBg="1" advAuto="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 name="pasted-image.png"/>
          <p:cNvPicPr/>
          <p:nvPr/>
        </p:nvPicPr>
        <p:blipFill>
          <a:blip r:embed="rId2">
            <a:alphaModFix amt="30269"/>
            <a:extLst/>
          </a:blip>
          <a:stretch>
            <a:fillRect/>
          </a:stretch>
        </p:blipFill>
        <p:spPr>
          <a:xfrm>
            <a:off x="-1860461" y="-353888"/>
            <a:ext cx="16518653" cy="10586193"/>
          </a:xfrm>
          <a:prstGeom prst="rect">
            <a:avLst/>
          </a:prstGeom>
          <a:ln w="12700">
            <a:miter lim="400000"/>
          </a:ln>
        </p:spPr>
      </p:pic>
      <p:graphicFrame>
        <p:nvGraphicFramePr>
          <p:cNvPr id="757" name="Table 757"/>
          <p:cNvGraphicFramePr/>
          <p:nvPr/>
        </p:nvGraphicFramePr>
        <p:xfrm>
          <a:off x="127959" y="4279974"/>
          <a:ext cx="12748882" cy="1193652"/>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General Educator Rubric: Planning</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 name="planning rubric.pdf"/>
          <p:cNvPicPr/>
          <p:nvPr/>
        </p:nvPicPr>
        <p:blipFill>
          <a:blip r:embed="rId2">
            <a:extLst/>
          </a:blip>
          <a:stretch>
            <a:fillRect/>
          </a:stretch>
        </p:blipFill>
        <p:spPr>
          <a:xfrm>
            <a:off x="561288" y="310161"/>
            <a:ext cx="7057533" cy="9133278"/>
          </a:xfrm>
          <a:prstGeom prst="rect">
            <a:avLst/>
          </a:prstGeom>
          <a:ln w="12700">
            <a:miter lim="400000"/>
          </a:ln>
          <a:effectLst>
            <a:outerShdw blurRad="63500" dist="25400" dir="5400000" rotWithShape="0">
              <a:srgbClr val="000000">
                <a:alpha val="50000"/>
              </a:srgbClr>
            </a:outerShdw>
          </a:effectLst>
        </p:spPr>
      </p:pic>
      <p:sp>
        <p:nvSpPr>
          <p:cNvPr id="760" name="Shape 760"/>
          <p:cNvSpPr/>
          <p:nvPr/>
        </p:nvSpPr>
        <p:spPr>
          <a:xfrm>
            <a:off x="7761103" y="2079493"/>
            <a:ext cx="4975391" cy="55946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5100" b="1">
                <a:latin typeface="Helvetica Neue"/>
                <a:ea typeface="Helvetica Neue"/>
                <a:cs typeface="Helvetica Neue"/>
                <a:sym typeface="Helvetica Neue"/>
              </a:rPr>
              <a:t>Document for the Planning Rubric</a:t>
            </a:r>
          </a:p>
          <a:p>
            <a:pPr lvl="0">
              <a:defRPr sz="1800"/>
            </a:pPr>
            <a:endParaRPr sz="5100" b="1">
              <a:latin typeface="Helvetica Neue"/>
              <a:ea typeface="Helvetica Neue"/>
              <a:cs typeface="Helvetica Neue"/>
              <a:sym typeface="Helvetica Neue"/>
            </a:endParaRPr>
          </a:p>
          <a:p>
            <a:pPr lvl="0">
              <a:defRPr sz="1800"/>
            </a:pPr>
            <a:r>
              <a:rPr sz="5100" b="1">
                <a:latin typeface="Helvetica Neue"/>
                <a:ea typeface="Helvetica Neue"/>
                <a:cs typeface="Helvetica Neue"/>
                <a:sym typeface="Helvetica Neue"/>
              </a:rPr>
              <a:t>No need to write out a lesson plan.</a:t>
            </a:r>
          </a:p>
        </p:txBody>
      </p:sp>
    </p:spTree>
  </p:cSld>
  <p:clrMapOvr>
    <a:masterClrMapping/>
  </p:clrMapOvr>
  <p:transition xmlns:p14="http://schemas.microsoft.com/office/powerpoint/2010/mai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 name="planning rubric.pdf"/>
          <p:cNvPicPr/>
          <p:nvPr/>
        </p:nvPicPr>
        <p:blipFill>
          <a:blip r:embed="rId2">
            <a:extLst/>
          </a:blip>
          <a:stretch>
            <a:fillRect/>
          </a:stretch>
        </p:blipFill>
        <p:spPr>
          <a:xfrm>
            <a:off x="-574800" y="-703902"/>
            <a:ext cx="14154400" cy="18317455"/>
          </a:xfrm>
          <a:prstGeom prst="rect">
            <a:avLst/>
          </a:prstGeom>
          <a:ln w="12700">
            <a:miter lim="400000"/>
          </a:ln>
          <a:effectLst>
            <a:outerShdw blurRad="63500" dist="25400" dir="5400000" rotWithShape="0">
              <a:srgbClr val="000000">
                <a:alpha val="50000"/>
              </a:srgbClr>
            </a:outerShdw>
          </a:effectLst>
        </p:spPr>
      </p:pic>
      <p:sp>
        <p:nvSpPr>
          <p:cNvPr id="763" name="Shape 763"/>
          <p:cNvSpPr/>
          <p:nvPr/>
        </p:nvSpPr>
        <p:spPr>
          <a:xfrm>
            <a:off x="606594" y="2892822"/>
            <a:ext cx="8537576" cy="3269457"/>
          </a:xfrm>
          <a:custGeom>
            <a:avLst/>
            <a:gdLst/>
            <a:ahLst/>
            <a:cxnLst>
              <a:cxn ang="0">
                <a:pos x="wd2" y="hd2"/>
              </a:cxn>
              <a:cxn ang="5400000">
                <a:pos x="wd2" y="hd2"/>
              </a:cxn>
              <a:cxn ang="10800000">
                <a:pos x="wd2" y="hd2"/>
              </a:cxn>
              <a:cxn ang="16200000">
                <a:pos x="wd2" y="hd2"/>
              </a:cxn>
            </a:cxnLst>
            <a:rect l="0" t="0" r="r" b="b"/>
            <a:pathLst>
              <a:path w="21600" h="21600" extrusionOk="0">
                <a:moveTo>
                  <a:pt x="161" y="0"/>
                </a:moveTo>
                <a:cubicBezTo>
                  <a:pt x="72" y="0"/>
                  <a:pt x="0" y="188"/>
                  <a:pt x="0" y="420"/>
                </a:cubicBezTo>
                <a:lnTo>
                  <a:pt x="0" y="13126"/>
                </a:lnTo>
                <a:cubicBezTo>
                  <a:pt x="0" y="13357"/>
                  <a:pt x="72" y="13545"/>
                  <a:pt x="161" y="13545"/>
                </a:cubicBezTo>
                <a:lnTo>
                  <a:pt x="14286" y="13545"/>
                </a:lnTo>
                <a:lnTo>
                  <a:pt x="14608" y="21600"/>
                </a:lnTo>
                <a:lnTo>
                  <a:pt x="14930" y="13545"/>
                </a:lnTo>
                <a:lnTo>
                  <a:pt x="21439" y="13545"/>
                </a:lnTo>
                <a:cubicBezTo>
                  <a:pt x="21528" y="13545"/>
                  <a:pt x="21600" y="13357"/>
                  <a:pt x="21600" y="13126"/>
                </a:cubicBezTo>
                <a:lnTo>
                  <a:pt x="21600" y="420"/>
                </a:lnTo>
                <a:cubicBezTo>
                  <a:pt x="21600" y="188"/>
                  <a:pt x="21528" y="0"/>
                  <a:pt x="21439" y="0"/>
                </a:cubicBezTo>
                <a:lnTo>
                  <a:pt x="161"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You will type in the box your answers to the question. The box will expand as you continue to write.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 grpId="1" animBg="1" advAuto="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planning rubric.pdf"/>
          <p:cNvPicPr/>
          <p:nvPr/>
        </p:nvPicPr>
        <p:blipFill>
          <a:blip r:embed="rId2">
            <a:extLst/>
          </a:blip>
          <a:stretch>
            <a:fillRect/>
          </a:stretch>
        </p:blipFill>
        <p:spPr>
          <a:xfrm>
            <a:off x="-574800" y="-8054729"/>
            <a:ext cx="14154400" cy="18317455"/>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7" name="Table 767"/>
          <p:cNvGraphicFramePr/>
          <p:nvPr/>
        </p:nvGraphicFramePr>
        <p:xfrm>
          <a:off x="127959" y="182289"/>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Instructional Plans</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68" name="pasted-image.png"/>
          <p:cNvPicPr/>
          <p:nvPr/>
        </p:nvPicPr>
        <p:blipFill>
          <a:blip r:embed="rId2">
            <a:extLst/>
          </a:blip>
          <a:stretch>
            <a:fillRect/>
          </a:stretch>
        </p:blipFill>
        <p:spPr>
          <a:xfrm>
            <a:off x="2559050" y="1727475"/>
            <a:ext cx="7886700" cy="7099301"/>
          </a:xfrm>
          <a:prstGeom prst="rect">
            <a:avLst/>
          </a:prstGeom>
          <a:ln w="12700">
            <a:miter lim="400000"/>
          </a:ln>
        </p:spPr>
      </p:pic>
      <p:sp>
        <p:nvSpPr>
          <p:cNvPr id="769" name="Shape 769"/>
          <p:cNvSpPr/>
          <p:nvPr/>
        </p:nvSpPr>
        <p:spPr>
          <a:xfrm>
            <a:off x="302169" y="2060727"/>
            <a:ext cx="3113089" cy="2050258"/>
          </a:xfrm>
          <a:custGeom>
            <a:avLst/>
            <a:gdLst/>
            <a:ahLst/>
            <a:cxnLst>
              <a:cxn ang="0">
                <a:pos x="wd2" y="hd2"/>
              </a:cxn>
              <a:cxn ang="5400000">
                <a:pos x="wd2" y="hd2"/>
              </a:cxn>
              <a:cxn ang="10800000">
                <a:pos x="wd2" y="hd2"/>
              </a:cxn>
              <a:cxn ang="16200000">
                <a:pos x="wd2" y="hd2"/>
              </a:cxn>
            </a:cxnLst>
            <a:rect l="0" t="0" r="r" b="b"/>
            <a:pathLst>
              <a:path w="21600" h="21600" extrusionOk="0">
                <a:moveTo>
                  <a:pt x="441" y="0"/>
                </a:moveTo>
                <a:cubicBezTo>
                  <a:pt x="197" y="0"/>
                  <a:pt x="0" y="300"/>
                  <a:pt x="0" y="669"/>
                </a:cubicBezTo>
                <a:lnTo>
                  <a:pt x="0" y="20931"/>
                </a:lnTo>
                <a:cubicBezTo>
                  <a:pt x="0" y="21300"/>
                  <a:pt x="197" y="21600"/>
                  <a:pt x="441" y="21600"/>
                </a:cubicBezTo>
                <a:lnTo>
                  <a:pt x="18075" y="21600"/>
                </a:lnTo>
                <a:cubicBezTo>
                  <a:pt x="18319" y="21600"/>
                  <a:pt x="18516" y="21300"/>
                  <a:pt x="18516" y="20931"/>
                </a:cubicBezTo>
                <a:lnTo>
                  <a:pt x="18516" y="6983"/>
                </a:lnTo>
                <a:lnTo>
                  <a:pt x="21600" y="5645"/>
                </a:lnTo>
                <a:lnTo>
                  <a:pt x="18516" y="4307"/>
                </a:lnTo>
                <a:lnTo>
                  <a:pt x="18516" y="669"/>
                </a:lnTo>
                <a:cubicBezTo>
                  <a:pt x="18516" y="300"/>
                  <a:pt x="18319" y="0"/>
                  <a:pt x="18075" y="0"/>
                </a:cubicBezTo>
                <a:lnTo>
                  <a:pt x="441"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Standards and Objectives</a:t>
            </a:r>
          </a:p>
        </p:txBody>
      </p:sp>
      <p:sp>
        <p:nvSpPr>
          <p:cNvPr id="770" name="Shape 770"/>
          <p:cNvSpPr/>
          <p:nvPr/>
        </p:nvSpPr>
        <p:spPr>
          <a:xfrm>
            <a:off x="4586089" y="8426335"/>
            <a:ext cx="7292182" cy="1112838"/>
          </a:xfrm>
          <a:custGeom>
            <a:avLst/>
            <a:gdLst/>
            <a:ahLst/>
            <a:cxnLst>
              <a:cxn ang="0">
                <a:pos x="wd2" y="hd2"/>
              </a:cxn>
              <a:cxn ang="5400000">
                <a:pos x="wd2" y="hd2"/>
              </a:cxn>
              <a:cxn ang="10800000">
                <a:pos x="wd2" y="hd2"/>
              </a:cxn>
              <a:cxn ang="16200000">
                <a:pos x="wd2" y="hd2"/>
              </a:cxn>
            </a:cxnLst>
            <a:rect l="0" t="0" r="r" b="b"/>
            <a:pathLst>
              <a:path w="21600" h="21600" extrusionOk="0">
                <a:moveTo>
                  <a:pt x="4954" y="0"/>
                </a:moveTo>
                <a:lnTo>
                  <a:pt x="4578" y="4160"/>
                </a:lnTo>
                <a:lnTo>
                  <a:pt x="188" y="4160"/>
                </a:lnTo>
                <a:cubicBezTo>
                  <a:pt x="84" y="4160"/>
                  <a:pt x="0" y="4712"/>
                  <a:pt x="0" y="5392"/>
                </a:cubicBezTo>
                <a:lnTo>
                  <a:pt x="0" y="20367"/>
                </a:lnTo>
                <a:cubicBezTo>
                  <a:pt x="0" y="21048"/>
                  <a:pt x="84" y="21600"/>
                  <a:pt x="188" y="21600"/>
                </a:cubicBezTo>
                <a:lnTo>
                  <a:pt x="21412" y="21600"/>
                </a:lnTo>
                <a:cubicBezTo>
                  <a:pt x="21516" y="21600"/>
                  <a:pt x="21600" y="21048"/>
                  <a:pt x="21600" y="20367"/>
                </a:cubicBezTo>
                <a:lnTo>
                  <a:pt x="21600" y="5392"/>
                </a:lnTo>
                <a:cubicBezTo>
                  <a:pt x="21600" y="4712"/>
                  <a:pt x="21516" y="4160"/>
                  <a:pt x="21412" y="4160"/>
                </a:cubicBezTo>
                <a:lnTo>
                  <a:pt x="5329" y="4160"/>
                </a:lnTo>
                <a:lnTo>
                  <a:pt x="495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Teacher Knowledge of Students</a:t>
            </a:r>
          </a:p>
        </p:txBody>
      </p:sp>
      <p:sp>
        <p:nvSpPr>
          <p:cNvPr id="771" name="Shape 771"/>
          <p:cNvSpPr/>
          <p:nvPr/>
        </p:nvSpPr>
        <p:spPr>
          <a:xfrm>
            <a:off x="7463235" y="1385568"/>
            <a:ext cx="4637089" cy="774304"/>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cubicBezTo>
                  <a:pt x="132" y="0"/>
                  <a:pt x="0" y="793"/>
                  <a:pt x="0" y="1771"/>
                </a:cubicBezTo>
                <a:lnTo>
                  <a:pt x="0" y="16319"/>
                </a:lnTo>
                <a:cubicBezTo>
                  <a:pt x="0" y="17297"/>
                  <a:pt x="132" y="18090"/>
                  <a:pt x="296" y="18090"/>
                </a:cubicBezTo>
                <a:lnTo>
                  <a:pt x="3047" y="18090"/>
                </a:lnTo>
                <a:lnTo>
                  <a:pt x="3640" y="21600"/>
                </a:lnTo>
                <a:lnTo>
                  <a:pt x="4233" y="18090"/>
                </a:lnTo>
                <a:lnTo>
                  <a:pt x="21304" y="18090"/>
                </a:lnTo>
                <a:cubicBezTo>
                  <a:pt x="21468" y="18090"/>
                  <a:pt x="21600" y="17297"/>
                  <a:pt x="21600" y="16319"/>
                </a:cubicBezTo>
                <a:lnTo>
                  <a:pt x="21600" y="1771"/>
                </a:lnTo>
                <a:cubicBezTo>
                  <a:pt x="21600" y="793"/>
                  <a:pt x="21468" y="0"/>
                  <a:pt x="21304" y="0"/>
                </a:cubicBezTo>
                <a:lnTo>
                  <a:pt x="296"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Planning Questions</a:t>
            </a:r>
          </a:p>
        </p:txBody>
      </p:sp>
      <p:sp>
        <p:nvSpPr>
          <p:cNvPr id="772" name="Shape 772"/>
          <p:cNvSpPr/>
          <p:nvPr/>
        </p:nvSpPr>
        <p:spPr>
          <a:xfrm>
            <a:off x="137940" y="130546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1" animBg="1" advAuto="0"/>
      <p:bldP spid="770" grpId="2" animBg="1" advAuto="0"/>
      <p:bldP spid="771" grpId="3" animBg="1" advAuto="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4" name="Table 774"/>
          <p:cNvGraphicFramePr/>
          <p:nvPr/>
        </p:nvGraphicFramePr>
        <p:xfrm>
          <a:off x="127959" y="182289"/>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Student Work</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75" name="pasted-image.png"/>
          <p:cNvPicPr/>
          <p:nvPr/>
        </p:nvPicPr>
        <p:blipFill>
          <a:blip r:embed="rId2">
            <a:extLst/>
          </a:blip>
          <a:stretch>
            <a:fillRect/>
          </a:stretch>
        </p:blipFill>
        <p:spPr>
          <a:xfrm>
            <a:off x="2603500" y="3009900"/>
            <a:ext cx="7797800" cy="3733800"/>
          </a:xfrm>
          <a:prstGeom prst="rect">
            <a:avLst/>
          </a:prstGeom>
          <a:ln w="12700">
            <a:miter lim="400000"/>
          </a:ln>
        </p:spPr>
      </p:pic>
      <p:sp>
        <p:nvSpPr>
          <p:cNvPr id="776" name="Shape 776"/>
          <p:cNvSpPr/>
          <p:nvPr/>
        </p:nvSpPr>
        <p:spPr>
          <a:xfrm>
            <a:off x="303978" y="4873127"/>
            <a:ext cx="3130551" cy="898526"/>
          </a:xfrm>
          <a:custGeom>
            <a:avLst/>
            <a:gdLst/>
            <a:ahLst/>
            <a:cxnLst>
              <a:cxn ang="0">
                <a:pos x="wd2" y="hd2"/>
              </a:cxn>
              <a:cxn ang="5400000">
                <a:pos x="wd2" y="hd2"/>
              </a:cxn>
              <a:cxn ang="10800000">
                <a:pos x="wd2" y="hd2"/>
              </a:cxn>
              <a:cxn ang="16200000">
                <a:pos x="wd2" y="hd2"/>
              </a:cxn>
            </a:cxnLst>
            <a:rect l="0" t="0" r="r" b="b"/>
            <a:pathLst>
              <a:path w="21600" h="21600" extrusionOk="0">
                <a:moveTo>
                  <a:pt x="438" y="0"/>
                </a:moveTo>
                <a:cubicBezTo>
                  <a:pt x="196" y="0"/>
                  <a:pt x="0" y="683"/>
                  <a:pt x="0" y="1527"/>
                </a:cubicBezTo>
                <a:lnTo>
                  <a:pt x="0" y="20073"/>
                </a:lnTo>
                <a:cubicBezTo>
                  <a:pt x="0" y="20917"/>
                  <a:pt x="196" y="21600"/>
                  <a:pt x="438" y="21600"/>
                </a:cubicBezTo>
                <a:lnTo>
                  <a:pt x="19439" y="21600"/>
                </a:lnTo>
                <a:cubicBezTo>
                  <a:pt x="19681" y="21600"/>
                  <a:pt x="19878" y="20917"/>
                  <a:pt x="19878" y="20073"/>
                </a:cubicBezTo>
                <a:lnTo>
                  <a:pt x="19878" y="13500"/>
                </a:lnTo>
                <a:lnTo>
                  <a:pt x="21600" y="10447"/>
                </a:lnTo>
                <a:lnTo>
                  <a:pt x="19878" y="7384"/>
                </a:lnTo>
                <a:lnTo>
                  <a:pt x="19878" y="1527"/>
                </a:lnTo>
                <a:cubicBezTo>
                  <a:pt x="19878" y="683"/>
                  <a:pt x="19681" y="0"/>
                  <a:pt x="19439" y="0"/>
                </a:cubicBezTo>
                <a:lnTo>
                  <a:pt x="438"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Assessment</a:t>
            </a:r>
          </a:p>
        </p:txBody>
      </p:sp>
      <p:sp>
        <p:nvSpPr>
          <p:cNvPr id="777" name="Shape 777"/>
          <p:cNvSpPr/>
          <p:nvPr/>
        </p:nvSpPr>
        <p:spPr>
          <a:xfrm>
            <a:off x="1001866" y="5724458"/>
            <a:ext cx="4637088" cy="2289573"/>
          </a:xfrm>
          <a:custGeom>
            <a:avLst/>
            <a:gdLst/>
            <a:ahLst/>
            <a:cxnLst>
              <a:cxn ang="0">
                <a:pos x="wd2" y="hd2"/>
              </a:cxn>
              <a:cxn ang="5400000">
                <a:pos x="wd2" y="hd2"/>
              </a:cxn>
              <a:cxn ang="10800000">
                <a:pos x="wd2" y="hd2"/>
              </a:cxn>
              <a:cxn ang="16200000">
                <a:pos x="wd2" y="hd2"/>
              </a:cxn>
            </a:cxnLst>
            <a:rect l="0" t="0" r="r" b="b"/>
            <a:pathLst>
              <a:path w="21600" h="21600" extrusionOk="0">
                <a:moveTo>
                  <a:pt x="4869" y="0"/>
                </a:moveTo>
                <a:lnTo>
                  <a:pt x="4278" y="13123"/>
                </a:lnTo>
                <a:lnTo>
                  <a:pt x="296" y="13123"/>
                </a:lnTo>
                <a:cubicBezTo>
                  <a:pt x="132" y="13123"/>
                  <a:pt x="0" y="13391"/>
                  <a:pt x="0" y="13722"/>
                </a:cubicBezTo>
                <a:lnTo>
                  <a:pt x="0" y="21001"/>
                </a:lnTo>
                <a:cubicBezTo>
                  <a:pt x="0" y="21332"/>
                  <a:pt x="132" y="21600"/>
                  <a:pt x="296" y="21600"/>
                </a:cubicBezTo>
                <a:lnTo>
                  <a:pt x="21304" y="21600"/>
                </a:lnTo>
                <a:cubicBezTo>
                  <a:pt x="21468" y="21600"/>
                  <a:pt x="21600" y="21332"/>
                  <a:pt x="21600" y="21001"/>
                </a:cubicBezTo>
                <a:lnTo>
                  <a:pt x="21600" y="13722"/>
                </a:lnTo>
                <a:cubicBezTo>
                  <a:pt x="21600" y="13391"/>
                  <a:pt x="21468" y="13123"/>
                  <a:pt x="21304" y="13123"/>
                </a:cubicBezTo>
                <a:lnTo>
                  <a:pt x="5461" y="13123"/>
                </a:lnTo>
                <a:lnTo>
                  <a:pt x="486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Planning Questions</a:t>
            </a:r>
          </a:p>
        </p:txBody>
      </p:sp>
      <p:sp>
        <p:nvSpPr>
          <p:cNvPr id="778" name="Shape 778"/>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1" animBg="1" advAuto="0"/>
      <p:bldP spid="777" grpId="2"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0" name="Table 780"/>
          <p:cNvGraphicFramePr/>
          <p:nvPr/>
        </p:nvGraphicFramePr>
        <p:xfrm>
          <a:off x="127959" y="182289"/>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Assessment</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81" name="pasted-image.png"/>
          <p:cNvPicPr/>
          <p:nvPr/>
        </p:nvPicPr>
        <p:blipFill>
          <a:blip r:embed="rId2">
            <a:extLst/>
          </a:blip>
          <a:stretch>
            <a:fillRect/>
          </a:stretch>
        </p:blipFill>
        <p:spPr>
          <a:xfrm>
            <a:off x="2540000" y="2127250"/>
            <a:ext cx="7924800" cy="5499100"/>
          </a:xfrm>
          <a:prstGeom prst="rect">
            <a:avLst/>
          </a:prstGeom>
          <a:ln w="12700">
            <a:miter lim="400000"/>
          </a:ln>
        </p:spPr>
      </p:pic>
      <p:sp>
        <p:nvSpPr>
          <p:cNvPr id="782" name="Shape 782"/>
          <p:cNvSpPr/>
          <p:nvPr/>
        </p:nvSpPr>
        <p:spPr>
          <a:xfrm>
            <a:off x="4008313" y="7600792"/>
            <a:ext cx="4637088" cy="1227139"/>
          </a:xfrm>
          <a:custGeom>
            <a:avLst/>
            <a:gdLst/>
            <a:ahLst/>
            <a:cxnLst>
              <a:cxn ang="0">
                <a:pos x="wd2" y="hd2"/>
              </a:cxn>
              <a:cxn ang="5400000">
                <a:pos x="wd2" y="hd2"/>
              </a:cxn>
              <a:cxn ang="10800000">
                <a:pos x="wd2" y="hd2"/>
              </a:cxn>
              <a:cxn ang="16200000">
                <a:pos x="wd2" y="hd2"/>
              </a:cxn>
            </a:cxnLst>
            <a:rect l="0" t="0" r="r" b="b"/>
            <a:pathLst>
              <a:path w="21600" h="21600" extrusionOk="0">
                <a:moveTo>
                  <a:pt x="16991" y="0"/>
                </a:moveTo>
                <a:lnTo>
                  <a:pt x="16400" y="5784"/>
                </a:lnTo>
                <a:lnTo>
                  <a:pt x="296" y="5784"/>
                </a:lnTo>
                <a:cubicBezTo>
                  <a:pt x="132" y="5784"/>
                  <a:pt x="0" y="6285"/>
                  <a:pt x="0" y="6902"/>
                </a:cubicBezTo>
                <a:lnTo>
                  <a:pt x="0" y="20482"/>
                </a:lnTo>
                <a:cubicBezTo>
                  <a:pt x="0" y="21100"/>
                  <a:pt x="132" y="21600"/>
                  <a:pt x="296" y="21600"/>
                </a:cubicBezTo>
                <a:lnTo>
                  <a:pt x="21304" y="21600"/>
                </a:lnTo>
                <a:cubicBezTo>
                  <a:pt x="21468" y="21600"/>
                  <a:pt x="21600" y="21100"/>
                  <a:pt x="21600" y="20482"/>
                </a:cubicBezTo>
                <a:lnTo>
                  <a:pt x="21600" y="6902"/>
                </a:lnTo>
                <a:cubicBezTo>
                  <a:pt x="21600" y="6285"/>
                  <a:pt x="21468" y="5784"/>
                  <a:pt x="21304" y="5784"/>
                </a:cubicBezTo>
                <a:lnTo>
                  <a:pt x="17581" y="5784"/>
                </a:lnTo>
                <a:lnTo>
                  <a:pt x="16991"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Planning Questions</a:t>
            </a:r>
          </a:p>
        </p:txBody>
      </p:sp>
      <p:sp>
        <p:nvSpPr>
          <p:cNvPr id="783" name="Shape 783"/>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 name="Table 138"/>
          <p:cNvGraphicFramePr/>
          <p:nvPr/>
        </p:nvGraphicFramePr>
        <p:xfrm>
          <a:off x="389963" y="249535"/>
          <a:ext cx="12224874" cy="10007600"/>
        </p:xfrm>
        <a:graphic>
          <a:graphicData uri="http://schemas.openxmlformats.org/drawingml/2006/table">
            <a:tbl>
              <a:tblPr>
                <a:tableStyleId>{4C3C2611-4C71-4FC5-86AE-919BDF0F9419}</a:tableStyleId>
              </a:tblPr>
              <a:tblGrid>
                <a:gridCol w="12224874"/>
              </a:tblGrid>
              <a:tr h="9254530">
                <a:tc>
                  <a:txBody>
                    <a:bodyPr/>
                    <a:lstStyle/>
                    <a:p>
                      <a:pPr lvl="0" algn="ctr" defTabSz="457200">
                        <a:defRPr sz="1800">
                          <a:solidFill>
                            <a:srgbClr val="000000"/>
                          </a:solidFill>
                        </a:defRPr>
                      </a:pPr>
                      <a:r>
                        <a:rPr sz="6500" b="1">
                          <a:solidFill>
                            <a:srgbClr val="FFFFFF"/>
                          </a:solidFill>
                          <a:effectLst>
                            <a:outerShdw blurRad="12700" dist="63500" dir="1200000" rotWithShape="0">
                              <a:srgbClr val="000000"/>
                            </a:outerShdw>
                          </a:effectLst>
                        </a:rPr>
                        <a:t>The following two slides can provide some evidence for almost all of the 19 indicators (see slides 44 and 45).
This example would be done at the beginning of the class, and it would take around 5-6 minutes.
</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pasted-image.png"/>
          <p:cNvPicPr/>
          <p:nvPr/>
        </p:nvPicPr>
        <p:blipFill>
          <a:blip r:embed="rId2">
            <a:alphaModFix amt="30000"/>
            <a:extLst/>
          </a:blip>
          <a:stretch>
            <a:fillRect/>
          </a:stretch>
        </p:blipFill>
        <p:spPr>
          <a:xfrm>
            <a:off x="-1919008" y="-423753"/>
            <a:ext cx="16372122" cy="10601106"/>
          </a:xfrm>
          <a:prstGeom prst="rect">
            <a:avLst/>
          </a:prstGeom>
          <a:ln w="12700">
            <a:miter lim="400000"/>
          </a:ln>
        </p:spPr>
      </p:pic>
      <p:graphicFrame>
        <p:nvGraphicFramePr>
          <p:cNvPr id="786" name="Table 786"/>
          <p:cNvGraphicFramePr/>
          <p:nvPr/>
        </p:nvGraphicFramePr>
        <p:xfrm>
          <a:off x="127959" y="4279974"/>
          <a:ext cx="12748882" cy="1193652"/>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General Educator Rubric: Environment</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 name="Table 788"/>
          <p:cNvGraphicFramePr/>
          <p:nvPr/>
        </p:nvGraphicFramePr>
        <p:xfrm>
          <a:off x="127959" y="182289"/>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Expectations</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89" name="pasted-image.png"/>
          <p:cNvPicPr/>
          <p:nvPr/>
        </p:nvPicPr>
        <p:blipFill>
          <a:blip r:embed="rId2">
            <a:extLst/>
          </a:blip>
          <a:stretch>
            <a:fillRect/>
          </a:stretch>
        </p:blipFill>
        <p:spPr>
          <a:xfrm>
            <a:off x="2559050" y="2571750"/>
            <a:ext cx="7886700" cy="4610100"/>
          </a:xfrm>
          <a:prstGeom prst="rect">
            <a:avLst/>
          </a:prstGeom>
          <a:ln w="12700">
            <a:miter lim="400000"/>
          </a:ln>
        </p:spPr>
      </p:pic>
      <p:sp>
        <p:nvSpPr>
          <p:cNvPr id="790" name="Shape 790"/>
          <p:cNvSpPr/>
          <p:nvPr/>
        </p:nvSpPr>
        <p:spPr>
          <a:xfrm>
            <a:off x="9662455" y="3710413"/>
            <a:ext cx="3277792" cy="2415779"/>
          </a:xfrm>
          <a:custGeom>
            <a:avLst/>
            <a:gdLst/>
            <a:ahLst/>
            <a:cxnLst>
              <a:cxn ang="0">
                <a:pos x="wd2" y="hd2"/>
              </a:cxn>
              <a:cxn ang="5400000">
                <a:pos x="wd2" y="hd2"/>
              </a:cxn>
              <a:cxn ang="10800000">
                <a:pos x="wd2" y="hd2"/>
              </a:cxn>
              <a:cxn ang="16200000">
                <a:pos x="wd2" y="hd2"/>
              </a:cxn>
            </a:cxnLst>
            <a:rect l="0" t="0" r="r" b="b"/>
            <a:pathLst>
              <a:path w="21600" h="21600" extrusionOk="0">
                <a:moveTo>
                  <a:pt x="4844" y="0"/>
                </a:moveTo>
                <a:cubicBezTo>
                  <a:pt x="4608" y="0"/>
                  <a:pt x="4417" y="259"/>
                  <a:pt x="4417" y="578"/>
                </a:cubicBezTo>
                <a:lnTo>
                  <a:pt x="4417" y="8123"/>
                </a:lnTo>
                <a:lnTo>
                  <a:pt x="0" y="9279"/>
                </a:lnTo>
                <a:lnTo>
                  <a:pt x="4417" y="10436"/>
                </a:lnTo>
                <a:lnTo>
                  <a:pt x="4417" y="21025"/>
                </a:lnTo>
                <a:cubicBezTo>
                  <a:pt x="4417" y="21344"/>
                  <a:pt x="4608" y="21600"/>
                  <a:pt x="4844" y="21600"/>
                </a:cubicBezTo>
                <a:lnTo>
                  <a:pt x="21174" y="21600"/>
                </a:lnTo>
                <a:cubicBezTo>
                  <a:pt x="21409" y="21600"/>
                  <a:pt x="21600" y="21344"/>
                  <a:pt x="21600" y="21025"/>
                </a:cubicBezTo>
                <a:lnTo>
                  <a:pt x="21600" y="578"/>
                </a:lnTo>
                <a:cubicBezTo>
                  <a:pt x="21600" y="259"/>
                  <a:pt x="21409" y="0"/>
                  <a:pt x="21174" y="0"/>
                </a:cubicBezTo>
                <a:lnTo>
                  <a:pt x="484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Teacher Knowledge of Students</a:t>
            </a:r>
          </a:p>
        </p:txBody>
      </p:sp>
      <p:sp>
        <p:nvSpPr>
          <p:cNvPr id="791" name="Shape 791"/>
          <p:cNvSpPr/>
          <p:nvPr/>
        </p:nvSpPr>
        <p:spPr>
          <a:xfrm>
            <a:off x="128714" y="4933686"/>
            <a:ext cx="3277791" cy="1387476"/>
          </a:xfrm>
          <a:custGeom>
            <a:avLst/>
            <a:gdLst/>
            <a:ahLst/>
            <a:cxnLst>
              <a:cxn ang="0">
                <a:pos x="wd2" y="hd2"/>
              </a:cxn>
              <a:cxn ang="5400000">
                <a:pos x="wd2" y="hd2"/>
              </a:cxn>
              <a:cxn ang="10800000">
                <a:pos x="wd2" y="hd2"/>
              </a:cxn>
              <a:cxn ang="16200000">
                <a:pos x="wd2" y="hd2"/>
              </a:cxn>
            </a:cxnLst>
            <a:rect l="0" t="0" r="r" b="b"/>
            <a:pathLst>
              <a:path w="21600" h="21600" extrusionOk="0">
                <a:moveTo>
                  <a:pt x="426" y="0"/>
                </a:moveTo>
                <a:cubicBezTo>
                  <a:pt x="191" y="0"/>
                  <a:pt x="0" y="451"/>
                  <a:pt x="0" y="1007"/>
                </a:cubicBezTo>
                <a:lnTo>
                  <a:pt x="0" y="20593"/>
                </a:lnTo>
                <a:cubicBezTo>
                  <a:pt x="0" y="21149"/>
                  <a:pt x="191" y="21600"/>
                  <a:pt x="426" y="21600"/>
                </a:cubicBezTo>
                <a:lnTo>
                  <a:pt x="19489" y="21600"/>
                </a:lnTo>
                <a:cubicBezTo>
                  <a:pt x="19725" y="21600"/>
                  <a:pt x="19916" y="21149"/>
                  <a:pt x="19916" y="20593"/>
                </a:cubicBezTo>
                <a:lnTo>
                  <a:pt x="19916" y="10670"/>
                </a:lnTo>
                <a:lnTo>
                  <a:pt x="21600" y="8656"/>
                </a:lnTo>
                <a:lnTo>
                  <a:pt x="19916" y="6636"/>
                </a:lnTo>
                <a:lnTo>
                  <a:pt x="19916" y="1007"/>
                </a:lnTo>
                <a:cubicBezTo>
                  <a:pt x="19916" y="451"/>
                  <a:pt x="19725" y="0"/>
                  <a:pt x="19489" y="0"/>
                </a:cubicBezTo>
                <a:lnTo>
                  <a:pt x="426"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Classroom Management</a:t>
            </a:r>
          </a:p>
        </p:txBody>
      </p:sp>
      <p:sp>
        <p:nvSpPr>
          <p:cNvPr id="792" name="Shape 792"/>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 grpId="1" animBg="1" advAuto="0"/>
      <p:bldP spid="791" grpId="2" animBg="1" advAuto="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4" name="Table 794"/>
          <p:cNvGraphicFramePr/>
          <p:nvPr/>
        </p:nvGraphicFramePr>
        <p:xfrm>
          <a:off x="127959" y="182289"/>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Managing Student Behavior</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795" name="pasted-image.png"/>
          <p:cNvPicPr/>
          <p:nvPr/>
        </p:nvPicPr>
        <p:blipFill>
          <a:blip r:embed="rId2">
            <a:extLst/>
          </a:blip>
          <a:stretch>
            <a:fillRect/>
          </a:stretch>
        </p:blipFill>
        <p:spPr>
          <a:xfrm>
            <a:off x="2622550" y="2927350"/>
            <a:ext cx="7759700" cy="3898900"/>
          </a:xfrm>
          <a:prstGeom prst="rect">
            <a:avLst/>
          </a:prstGeom>
          <a:ln w="12700">
            <a:miter lim="400000"/>
          </a:ln>
        </p:spPr>
      </p:pic>
      <p:sp>
        <p:nvSpPr>
          <p:cNvPr id="796" name="Shape 796"/>
          <p:cNvSpPr/>
          <p:nvPr/>
        </p:nvSpPr>
        <p:spPr>
          <a:xfrm>
            <a:off x="128714" y="3687921"/>
            <a:ext cx="3277791" cy="1387476"/>
          </a:xfrm>
          <a:custGeom>
            <a:avLst/>
            <a:gdLst/>
            <a:ahLst/>
            <a:cxnLst>
              <a:cxn ang="0">
                <a:pos x="wd2" y="hd2"/>
              </a:cxn>
              <a:cxn ang="5400000">
                <a:pos x="wd2" y="hd2"/>
              </a:cxn>
              <a:cxn ang="10800000">
                <a:pos x="wd2" y="hd2"/>
              </a:cxn>
              <a:cxn ang="16200000">
                <a:pos x="wd2" y="hd2"/>
              </a:cxn>
            </a:cxnLst>
            <a:rect l="0" t="0" r="r" b="b"/>
            <a:pathLst>
              <a:path w="21600" h="21600" extrusionOk="0">
                <a:moveTo>
                  <a:pt x="426" y="0"/>
                </a:moveTo>
                <a:cubicBezTo>
                  <a:pt x="191" y="0"/>
                  <a:pt x="0" y="451"/>
                  <a:pt x="0" y="1007"/>
                </a:cubicBezTo>
                <a:lnTo>
                  <a:pt x="0" y="20593"/>
                </a:lnTo>
                <a:cubicBezTo>
                  <a:pt x="0" y="21149"/>
                  <a:pt x="191" y="21600"/>
                  <a:pt x="426" y="21600"/>
                </a:cubicBezTo>
                <a:lnTo>
                  <a:pt x="19489" y="21600"/>
                </a:lnTo>
                <a:cubicBezTo>
                  <a:pt x="19725" y="21600"/>
                  <a:pt x="19916" y="21149"/>
                  <a:pt x="19916" y="20593"/>
                </a:cubicBezTo>
                <a:lnTo>
                  <a:pt x="19916" y="10670"/>
                </a:lnTo>
                <a:lnTo>
                  <a:pt x="21600" y="8656"/>
                </a:lnTo>
                <a:lnTo>
                  <a:pt x="19916" y="6636"/>
                </a:lnTo>
                <a:lnTo>
                  <a:pt x="19916" y="1007"/>
                </a:lnTo>
                <a:cubicBezTo>
                  <a:pt x="19916" y="451"/>
                  <a:pt x="19725" y="0"/>
                  <a:pt x="19489" y="0"/>
                </a:cubicBezTo>
                <a:lnTo>
                  <a:pt x="426"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Classroom Management</a:t>
            </a:r>
          </a:p>
        </p:txBody>
      </p:sp>
      <p:sp>
        <p:nvSpPr>
          <p:cNvPr id="797" name="Shape 797"/>
          <p:cNvSpPr/>
          <p:nvPr/>
        </p:nvSpPr>
        <p:spPr>
          <a:xfrm>
            <a:off x="128714" y="5147630"/>
            <a:ext cx="3272632" cy="2403079"/>
          </a:xfrm>
          <a:custGeom>
            <a:avLst/>
            <a:gdLst/>
            <a:ahLst/>
            <a:cxnLst>
              <a:cxn ang="0">
                <a:pos x="wd2" y="hd2"/>
              </a:cxn>
              <a:cxn ang="5400000">
                <a:pos x="wd2" y="hd2"/>
              </a:cxn>
              <a:cxn ang="10800000">
                <a:pos x="wd2" y="hd2"/>
              </a:cxn>
              <a:cxn ang="16200000">
                <a:pos x="wd2" y="hd2"/>
              </a:cxn>
            </a:cxnLst>
            <a:rect l="0" t="0" r="r" b="b"/>
            <a:pathLst>
              <a:path w="21600" h="21600" extrusionOk="0">
                <a:moveTo>
                  <a:pt x="430" y="0"/>
                </a:moveTo>
                <a:cubicBezTo>
                  <a:pt x="193" y="0"/>
                  <a:pt x="0" y="262"/>
                  <a:pt x="0" y="585"/>
                </a:cubicBezTo>
                <a:lnTo>
                  <a:pt x="0" y="21019"/>
                </a:lnTo>
                <a:cubicBezTo>
                  <a:pt x="0" y="21341"/>
                  <a:pt x="193" y="21600"/>
                  <a:pt x="430" y="21600"/>
                </a:cubicBezTo>
                <a:lnTo>
                  <a:pt x="19620" y="21600"/>
                </a:lnTo>
                <a:cubicBezTo>
                  <a:pt x="19857" y="21600"/>
                  <a:pt x="20049" y="21341"/>
                  <a:pt x="20049" y="21019"/>
                </a:cubicBezTo>
                <a:lnTo>
                  <a:pt x="20049" y="4541"/>
                </a:lnTo>
                <a:lnTo>
                  <a:pt x="21600" y="3371"/>
                </a:lnTo>
                <a:lnTo>
                  <a:pt x="20049" y="2201"/>
                </a:lnTo>
                <a:lnTo>
                  <a:pt x="20049" y="585"/>
                </a:lnTo>
                <a:cubicBezTo>
                  <a:pt x="20049" y="262"/>
                  <a:pt x="19857" y="0"/>
                  <a:pt x="19620" y="0"/>
                </a:cubicBezTo>
                <a:lnTo>
                  <a:pt x="430"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Don’t ignore behavior that needs to be corrected.</a:t>
            </a:r>
          </a:p>
        </p:txBody>
      </p:sp>
      <p:sp>
        <p:nvSpPr>
          <p:cNvPr id="798" name="Shape 798"/>
          <p:cNvSpPr/>
          <p:nvPr/>
        </p:nvSpPr>
        <p:spPr>
          <a:xfrm>
            <a:off x="3157932" y="6530712"/>
            <a:ext cx="6117433" cy="3037285"/>
          </a:xfrm>
          <a:custGeom>
            <a:avLst/>
            <a:gdLst/>
            <a:ahLst/>
            <a:cxnLst>
              <a:cxn ang="0">
                <a:pos x="wd2" y="hd2"/>
              </a:cxn>
              <a:cxn ang="5400000">
                <a:pos x="wd2" y="hd2"/>
              </a:cxn>
              <a:cxn ang="10800000">
                <a:pos x="wd2" y="hd2"/>
              </a:cxn>
              <a:cxn ang="16200000">
                <a:pos x="wd2" y="hd2"/>
              </a:cxn>
            </a:cxnLst>
            <a:rect l="0" t="0" r="r" b="b"/>
            <a:pathLst>
              <a:path w="21600" h="21600" extrusionOk="0">
                <a:moveTo>
                  <a:pt x="1256" y="0"/>
                </a:moveTo>
                <a:cubicBezTo>
                  <a:pt x="1122" y="0"/>
                  <a:pt x="1013" y="219"/>
                  <a:pt x="1013" y="488"/>
                </a:cubicBezTo>
                <a:lnTo>
                  <a:pt x="1013" y="3229"/>
                </a:lnTo>
                <a:lnTo>
                  <a:pt x="0" y="4203"/>
                </a:lnTo>
                <a:lnTo>
                  <a:pt x="1013" y="5179"/>
                </a:lnTo>
                <a:lnTo>
                  <a:pt x="1013" y="21112"/>
                </a:lnTo>
                <a:cubicBezTo>
                  <a:pt x="1013" y="21381"/>
                  <a:pt x="1122" y="21600"/>
                  <a:pt x="1256" y="21600"/>
                </a:cubicBezTo>
                <a:lnTo>
                  <a:pt x="21358" y="21600"/>
                </a:lnTo>
                <a:cubicBezTo>
                  <a:pt x="21491" y="21600"/>
                  <a:pt x="21600" y="21381"/>
                  <a:pt x="21600" y="21112"/>
                </a:cubicBezTo>
                <a:lnTo>
                  <a:pt x="21600" y="488"/>
                </a:lnTo>
                <a:cubicBezTo>
                  <a:pt x="21600" y="219"/>
                  <a:pt x="21491" y="0"/>
                  <a:pt x="21358" y="0"/>
                </a:cubicBezTo>
                <a:lnTo>
                  <a:pt x="1256"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Sleeping in class.</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Off Task-doing other work</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Excessive Talking</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Profanity</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Etc.</a:t>
            </a:r>
          </a:p>
        </p:txBody>
      </p:sp>
      <p:sp>
        <p:nvSpPr>
          <p:cNvPr id="799" name="Shape 799"/>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 grpId="1" animBg="1" advAuto="0"/>
      <p:bldP spid="797" grpId="2" animBg="1" advAuto="0"/>
      <p:bldP spid="798" grpId="3" animBg="1" advAuto="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1" name="Table 801"/>
          <p:cNvGraphicFramePr/>
          <p:nvPr/>
        </p:nvGraphicFramePr>
        <p:xfrm>
          <a:off x="127959" y="182289"/>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Environment</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802" name="pasted-image.png"/>
          <p:cNvPicPr/>
          <p:nvPr/>
        </p:nvPicPr>
        <p:blipFill>
          <a:blip r:embed="rId2">
            <a:extLst/>
          </a:blip>
          <a:stretch>
            <a:fillRect/>
          </a:stretch>
        </p:blipFill>
        <p:spPr>
          <a:xfrm>
            <a:off x="2673350" y="3168650"/>
            <a:ext cx="7658100" cy="3416300"/>
          </a:xfrm>
          <a:prstGeom prst="rect">
            <a:avLst/>
          </a:prstGeom>
          <a:ln w="12700">
            <a:miter lim="400000"/>
          </a:ln>
        </p:spPr>
      </p:pic>
      <p:pic>
        <p:nvPicPr>
          <p:cNvPr id="803" name="pasted-image.png"/>
          <p:cNvPicPr/>
          <p:nvPr/>
        </p:nvPicPr>
        <p:blipFill>
          <a:blip r:embed="rId3">
            <a:extLst/>
          </a:blip>
          <a:stretch>
            <a:fillRect/>
          </a:stretch>
        </p:blipFill>
        <p:spPr>
          <a:xfrm>
            <a:off x="2057400" y="6551641"/>
            <a:ext cx="8890000" cy="1511301"/>
          </a:xfrm>
          <a:prstGeom prst="rect">
            <a:avLst/>
          </a:prstGeom>
          <a:ln w="12700">
            <a:miter lim="400000"/>
          </a:ln>
        </p:spPr>
      </p:pic>
      <p:sp>
        <p:nvSpPr>
          <p:cNvPr id="804" name="Shape 804"/>
          <p:cNvSpPr/>
          <p:nvPr/>
        </p:nvSpPr>
        <p:spPr>
          <a:xfrm>
            <a:off x="5440164" y="2497868"/>
            <a:ext cx="4718448" cy="1200151"/>
          </a:xfrm>
          <a:custGeom>
            <a:avLst/>
            <a:gdLst/>
            <a:ahLst/>
            <a:cxnLst>
              <a:cxn ang="0">
                <a:pos x="wd2" y="hd2"/>
              </a:cxn>
              <a:cxn ang="5400000">
                <a:pos x="wd2" y="hd2"/>
              </a:cxn>
              <a:cxn ang="10800000">
                <a:pos x="wd2" y="hd2"/>
              </a:cxn>
              <a:cxn ang="16200000">
                <a:pos x="wd2" y="hd2"/>
              </a:cxn>
            </a:cxnLst>
            <a:rect l="0" t="0" r="r" b="b"/>
            <a:pathLst>
              <a:path w="21600" h="21600" extrusionOk="0">
                <a:moveTo>
                  <a:pt x="291" y="0"/>
                </a:moveTo>
                <a:cubicBezTo>
                  <a:pt x="130" y="0"/>
                  <a:pt x="0" y="512"/>
                  <a:pt x="0" y="1143"/>
                </a:cubicBezTo>
                <a:lnTo>
                  <a:pt x="0" y="15029"/>
                </a:lnTo>
                <a:cubicBezTo>
                  <a:pt x="0" y="15660"/>
                  <a:pt x="130" y="16171"/>
                  <a:pt x="291" y="16171"/>
                </a:cubicBezTo>
                <a:lnTo>
                  <a:pt x="6706" y="16171"/>
                </a:lnTo>
                <a:lnTo>
                  <a:pt x="7287" y="21600"/>
                </a:lnTo>
                <a:lnTo>
                  <a:pt x="7867" y="16171"/>
                </a:lnTo>
                <a:lnTo>
                  <a:pt x="21309" y="16171"/>
                </a:lnTo>
                <a:cubicBezTo>
                  <a:pt x="21470" y="16171"/>
                  <a:pt x="21600" y="15660"/>
                  <a:pt x="21600" y="15029"/>
                </a:cubicBezTo>
                <a:lnTo>
                  <a:pt x="21600" y="1143"/>
                </a:lnTo>
                <a:cubicBezTo>
                  <a:pt x="21600" y="512"/>
                  <a:pt x="21470" y="0"/>
                  <a:pt x="21309" y="0"/>
                </a:cubicBezTo>
                <a:lnTo>
                  <a:pt x="291"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Motivating Students</a:t>
            </a:r>
          </a:p>
        </p:txBody>
      </p:sp>
      <p:sp>
        <p:nvSpPr>
          <p:cNvPr id="805" name="Shape 805"/>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 grpId="1" animBg="1" advAuto="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7" name="Table 807"/>
          <p:cNvGraphicFramePr/>
          <p:nvPr/>
        </p:nvGraphicFramePr>
        <p:xfrm>
          <a:off x="127959" y="182289"/>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Respectful Culture</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808" name="pasted-image.png"/>
          <p:cNvPicPr/>
          <p:nvPr/>
        </p:nvPicPr>
        <p:blipFill>
          <a:blip r:embed="rId2">
            <a:extLst/>
          </a:blip>
          <a:stretch>
            <a:fillRect/>
          </a:stretch>
        </p:blipFill>
        <p:spPr>
          <a:xfrm>
            <a:off x="2667000" y="3556000"/>
            <a:ext cx="7670800" cy="2641600"/>
          </a:xfrm>
          <a:prstGeom prst="rect">
            <a:avLst/>
          </a:prstGeom>
          <a:ln w="12700">
            <a:miter lim="400000"/>
          </a:ln>
        </p:spPr>
      </p:pic>
      <p:sp>
        <p:nvSpPr>
          <p:cNvPr id="809" name="Shape 809"/>
          <p:cNvSpPr/>
          <p:nvPr/>
        </p:nvSpPr>
        <p:spPr>
          <a:xfrm>
            <a:off x="3231007" y="6020220"/>
            <a:ext cx="3899298" cy="1179911"/>
          </a:xfrm>
          <a:custGeom>
            <a:avLst/>
            <a:gdLst/>
            <a:ahLst/>
            <a:cxnLst>
              <a:cxn ang="0">
                <a:pos x="wd2" y="hd2"/>
              </a:cxn>
              <a:cxn ang="5400000">
                <a:pos x="wd2" y="hd2"/>
              </a:cxn>
              <a:cxn ang="10800000">
                <a:pos x="wd2" y="hd2"/>
              </a:cxn>
              <a:cxn ang="16200000">
                <a:pos x="wd2" y="hd2"/>
              </a:cxn>
            </a:cxnLst>
            <a:rect l="0" t="0" r="r" b="b"/>
            <a:pathLst>
              <a:path w="21600" h="21600" extrusionOk="0">
                <a:moveTo>
                  <a:pt x="4274" y="0"/>
                </a:moveTo>
                <a:lnTo>
                  <a:pt x="3568" y="5151"/>
                </a:lnTo>
                <a:lnTo>
                  <a:pt x="352" y="5151"/>
                </a:lnTo>
                <a:cubicBezTo>
                  <a:pt x="157" y="5151"/>
                  <a:pt x="0" y="5672"/>
                  <a:pt x="0" y="6314"/>
                </a:cubicBezTo>
                <a:lnTo>
                  <a:pt x="0" y="20438"/>
                </a:lnTo>
                <a:cubicBezTo>
                  <a:pt x="0" y="21080"/>
                  <a:pt x="157" y="21600"/>
                  <a:pt x="352" y="21600"/>
                </a:cubicBezTo>
                <a:lnTo>
                  <a:pt x="21248" y="21600"/>
                </a:lnTo>
                <a:cubicBezTo>
                  <a:pt x="21443" y="21600"/>
                  <a:pt x="21600" y="21080"/>
                  <a:pt x="21600" y="20438"/>
                </a:cubicBezTo>
                <a:lnTo>
                  <a:pt x="21600" y="6314"/>
                </a:lnTo>
                <a:cubicBezTo>
                  <a:pt x="21600" y="5672"/>
                  <a:pt x="21443" y="5151"/>
                  <a:pt x="21248" y="5151"/>
                </a:cubicBezTo>
                <a:lnTo>
                  <a:pt x="4977" y="5151"/>
                </a:lnTo>
                <a:lnTo>
                  <a:pt x="427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Positive Attitude</a:t>
            </a:r>
          </a:p>
        </p:txBody>
      </p:sp>
      <p:sp>
        <p:nvSpPr>
          <p:cNvPr id="810" name="Shape 810"/>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1" animBg="1" advAuto="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 name="pasted-image.tif"/>
          <p:cNvPicPr/>
          <p:nvPr/>
        </p:nvPicPr>
        <p:blipFill>
          <a:blip r:embed="rId2">
            <a:alphaModFix amt="61106"/>
            <a:extLst/>
          </a:blip>
          <a:stretch>
            <a:fillRect/>
          </a:stretch>
        </p:blipFill>
        <p:spPr>
          <a:xfrm>
            <a:off x="126280" y="980905"/>
            <a:ext cx="12752240" cy="5167378"/>
          </a:xfrm>
          <a:prstGeom prst="rect">
            <a:avLst/>
          </a:prstGeom>
          <a:ln w="12700">
            <a:miter lim="400000"/>
          </a:ln>
          <a:effectLst>
            <a:outerShdw blurRad="63500" dist="25400" dir="5400000" rotWithShape="0">
              <a:srgbClr val="000000">
                <a:alpha val="5979"/>
              </a:srgbClr>
            </a:outerShdw>
          </a:effectLst>
        </p:spPr>
      </p:pic>
      <p:graphicFrame>
        <p:nvGraphicFramePr>
          <p:cNvPr id="813" name="Table 813"/>
          <p:cNvGraphicFramePr/>
          <p:nvPr/>
        </p:nvGraphicFramePr>
        <p:xfrm>
          <a:off x="127959" y="5167671"/>
          <a:ext cx="12748882" cy="1193652"/>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Applying the Rubric to a Lesson</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5" name="Table 815"/>
          <p:cNvGraphicFramePr/>
          <p:nvPr/>
        </p:nvGraphicFramePr>
        <p:xfrm>
          <a:off x="127959" y="76334"/>
          <a:ext cx="12761582" cy="9613631"/>
        </p:xfrm>
        <a:graphic>
          <a:graphicData uri="http://schemas.openxmlformats.org/drawingml/2006/table">
            <a:tbl>
              <a:tblPr>
                <a:tableStyleId>{4C3C2611-4C71-4FC5-86AE-919BDF0F9419}</a:tableStyleId>
              </a:tblPr>
              <a:tblGrid>
                <a:gridCol w="12748882"/>
              </a:tblGrid>
              <a:tr h="2857252">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There are over 100 Bulleted Items on the Instruction, Planning, and Environment Rubrics…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6743678">
                <a:tc>
                  <a:txBody>
                    <a:bodyPr/>
                    <a:lstStyle/>
                    <a:p>
                      <a:pPr lvl="0" algn="ctr" defTabSz="457200">
                        <a:defRPr sz="1800">
                          <a:solidFill>
                            <a:srgbClr val="000000"/>
                          </a:solidFill>
                        </a:defRPr>
                      </a:pPr>
                      <a:r>
                        <a:rPr sz="4800" b="1">
                          <a:solidFill>
                            <a:srgbClr val="444444"/>
                          </a:solidFill>
                        </a:rPr>
                        <a:t>Many of the bullets are intertwined with one another…one activity can apply to multiple items on the rubrics.</a:t>
                      </a:r>
                    </a:p>
                    <a:p>
                      <a:pPr lvl="0" algn="ctr" defTabSz="457200">
                        <a:defRPr sz="1800">
                          <a:solidFill>
                            <a:srgbClr val="000000"/>
                          </a:solidFill>
                        </a:defRPr>
                      </a:pPr>
                      <a:r>
                        <a:rPr sz="4800" b="1">
                          <a:solidFill>
                            <a:srgbClr val="444444"/>
                          </a:solidFill>
                        </a:rPr>
                        <a:t>A multiple choice question can provide good evidence for:</a:t>
                      </a:r>
                    </a:p>
                    <a:p>
                      <a:pPr lvl="0" algn="ctr" defTabSz="457200">
                        <a:defRPr sz="1800">
                          <a:solidFill>
                            <a:srgbClr val="000000"/>
                          </a:solidFill>
                        </a:defRPr>
                      </a:pPr>
                      <a:r>
                        <a:rPr sz="4800" b="1" i="1">
                          <a:solidFill>
                            <a:srgbClr val="444444"/>
                          </a:solidFill>
                        </a:rPr>
                        <a:t>Questioning</a:t>
                      </a:r>
                    </a:p>
                    <a:p>
                      <a:pPr lvl="0" algn="ctr" defTabSz="457200">
                        <a:defRPr sz="1800">
                          <a:solidFill>
                            <a:srgbClr val="000000"/>
                          </a:solidFill>
                        </a:defRPr>
                      </a:pPr>
                      <a:r>
                        <a:rPr sz="4800" b="1" i="1">
                          <a:solidFill>
                            <a:srgbClr val="444444"/>
                          </a:solidFill>
                        </a:rPr>
                        <a:t>Academic Feedback</a:t>
                      </a:r>
                    </a:p>
                    <a:p>
                      <a:pPr lvl="0" algn="ctr" defTabSz="457200">
                        <a:defRPr sz="1800">
                          <a:solidFill>
                            <a:srgbClr val="000000"/>
                          </a:solidFill>
                        </a:defRPr>
                      </a:pPr>
                      <a:r>
                        <a:rPr sz="4800" b="1" i="1">
                          <a:solidFill>
                            <a:srgbClr val="444444"/>
                          </a:solidFill>
                        </a:rPr>
                        <a:t>Thinking</a:t>
                      </a:r>
                    </a:p>
                    <a:p>
                      <a:pPr lvl="0" algn="ctr" defTabSz="457200">
                        <a:defRPr sz="1800">
                          <a:solidFill>
                            <a:srgbClr val="000000"/>
                          </a:solidFill>
                        </a:defRPr>
                      </a:pPr>
                      <a:r>
                        <a:rPr sz="4800" b="1" i="1">
                          <a:solidFill>
                            <a:srgbClr val="444444"/>
                          </a:solidFill>
                        </a:rPr>
                        <a:t>Problem Solving</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sp>
        <p:nvSpPr>
          <p:cNvPr id="816" name="Shape 816"/>
          <p:cNvSpPr/>
          <p:nvPr/>
        </p:nvSpPr>
        <p:spPr>
          <a:xfrm>
            <a:off x="177799" y="3079256"/>
            <a:ext cx="12649201" cy="2086274"/>
          </a:xfrm>
          <a:prstGeom prst="rect">
            <a:avLst/>
          </a:prstGeom>
          <a:solidFill>
            <a:srgbClr val="FFFFFF"/>
          </a:solidFill>
          <a:ln w="12700">
            <a:miter lim="400000"/>
          </a:ln>
        </p:spPr>
        <p:txBody>
          <a:bodyPr lIns="0" tIns="0" rIns="0" bIns="0" anchor="ctr"/>
          <a:lstStyle/>
          <a:p>
            <a:pPr lvl="0">
              <a:defRPr>
                <a:solidFill>
                  <a:srgbClr val="FFFFFF"/>
                </a:solidFill>
              </a:defRPr>
            </a:pPr>
            <a:endParaRPr/>
          </a:p>
        </p:txBody>
      </p:sp>
      <p:sp>
        <p:nvSpPr>
          <p:cNvPr id="817" name="Shape 817"/>
          <p:cNvSpPr/>
          <p:nvPr/>
        </p:nvSpPr>
        <p:spPr>
          <a:xfrm>
            <a:off x="177799" y="5334002"/>
            <a:ext cx="12649201" cy="1312169"/>
          </a:xfrm>
          <a:prstGeom prst="rect">
            <a:avLst/>
          </a:prstGeom>
          <a:solidFill>
            <a:srgbClr val="FFFFFF"/>
          </a:solidFill>
          <a:ln w="12700">
            <a:miter lim="400000"/>
          </a:ln>
        </p:spPr>
        <p:txBody>
          <a:bodyPr lIns="0" tIns="0" rIns="0" bIns="0" anchor="ctr"/>
          <a:lstStyle/>
          <a:p>
            <a:pPr lvl="0">
              <a:defRPr>
                <a:solidFill>
                  <a:srgbClr val="FFFFFF"/>
                </a:solidFill>
              </a:defRPr>
            </a:pPr>
            <a:endParaRPr/>
          </a:p>
        </p:txBody>
      </p:sp>
      <p:sp>
        <p:nvSpPr>
          <p:cNvPr id="818" name="Shape 818"/>
          <p:cNvSpPr/>
          <p:nvPr/>
        </p:nvSpPr>
        <p:spPr>
          <a:xfrm>
            <a:off x="177799" y="6789243"/>
            <a:ext cx="12649201" cy="2829422"/>
          </a:xfrm>
          <a:prstGeom prst="rect">
            <a:avLst/>
          </a:prstGeom>
          <a:solidFill>
            <a:srgbClr val="FFFFFF"/>
          </a:solidFill>
          <a:ln w="12700">
            <a:miter lim="400000"/>
          </a:ln>
        </p:spPr>
        <p:txBody>
          <a:bodyPr lIns="0" tIns="0" rIns="0" bIns="0" anchor="ctr"/>
          <a:lstStyle/>
          <a:p>
            <a:pPr lvl="0">
              <a:defRPr>
                <a:solidFill>
                  <a:srgbClr val="FFFFFF"/>
                </a:solidFil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8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8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8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 grpId="1" animBg="1" advAuto="0"/>
      <p:bldP spid="817" grpId="2" animBg="1" advAuto="0"/>
      <p:bldP spid="818" grpId="3" animBg="1" advAuto="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0" name="Table 820"/>
          <p:cNvGraphicFramePr/>
          <p:nvPr/>
        </p:nvGraphicFramePr>
        <p:xfrm>
          <a:off x="389963" y="249535"/>
          <a:ext cx="12237574" cy="9267230"/>
        </p:xfrm>
        <a:graphic>
          <a:graphicData uri="http://schemas.openxmlformats.org/drawingml/2006/table">
            <a:tbl>
              <a:tblPr>
                <a:tableStyleId>{4C3C2611-4C71-4FC5-86AE-919BDF0F9419}</a:tableStyleId>
              </a:tblPr>
              <a:tblGrid>
                <a:gridCol w="12224874"/>
              </a:tblGrid>
              <a:tr h="9254530">
                <a:tc>
                  <a:txBody>
                    <a:bodyPr/>
                    <a:lstStyle/>
                    <a:p>
                      <a:pPr lvl="0" algn="ctr" defTabSz="457200">
                        <a:defRPr sz="1800">
                          <a:solidFill>
                            <a:srgbClr val="000000"/>
                          </a:solidFill>
                        </a:defRPr>
                      </a:pPr>
                      <a:r>
                        <a:rPr sz="6500" b="1">
                          <a:solidFill>
                            <a:srgbClr val="FFFFFF"/>
                          </a:solidFill>
                          <a:effectLst>
                            <a:outerShdw blurRad="12700" dist="63500" dir="1200000" rotWithShape="0">
                              <a:srgbClr val="000000"/>
                            </a:outerShdw>
                          </a:effectLst>
                        </a:rPr>
                        <a:t>The following two slides can provide some evidence for almost all of the 19 indicators (see slides 44 and 45).
This example would be done at the beginning of the class, and it would take around 5-6 minutes.
</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Shape 822"/>
          <p:cNvSpPr/>
          <p:nvPr/>
        </p:nvSpPr>
        <p:spPr>
          <a:xfrm>
            <a:off x="113006" y="4301490"/>
            <a:ext cx="12778788" cy="5029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150000"/>
              </a:lnSpc>
              <a:defRPr sz="1800"/>
            </a:pPr>
            <a:r>
              <a:rPr sz="4600" b="1">
                <a:latin typeface="Helvetica Neue"/>
                <a:ea typeface="Helvetica Neue"/>
                <a:cs typeface="Helvetica Neue"/>
                <a:sym typeface="Helvetica Neue"/>
              </a:rPr>
              <a:t>A) Indonesia</a:t>
            </a:r>
          </a:p>
          <a:p>
            <a:pPr lvl="0" algn="l">
              <a:lnSpc>
                <a:spcPct val="150000"/>
              </a:lnSpc>
              <a:defRPr sz="1800"/>
            </a:pPr>
            <a:r>
              <a:rPr sz="4600" b="1">
                <a:latin typeface="Helvetica Neue"/>
                <a:ea typeface="Helvetica Neue"/>
                <a:cs typeface="Helvetica Neue"/>
                <a:sym typeface="Helvetica Neue"/>
              </a:rPr>
              <a:t>B) Ireland</a:t>
            </a:r>
          </a:p>
          <a:p>
            <a:pPr lvl="0" algn="l">
              <a:lnSpc>
                <a:spcPct val="150000"/>
              </a:lnSpc>
              <a:defRPr sz="1800"/>
            </a:pPr>
            <a:r>
              <a:rPr sz="4600" b="1">
                <a:latin typeface="Helvetica Neue"/>
                <a:ea typeface="Helvetica Neue"/>
                <a:cs typeface="Helvetica Neue"/>
                <a:sym typeface="Helvetica Neue"/>
              </a:rPr>
              <a:t>C) Japan</a:t>
            </a:r>
          </a:p>
          <a:p>
            <a:pPr lvl="0" algn="l">
              <a:lnSpc>
                <a:spcPct val="150000"/>
              </a:lnSpc>
              <a:defRPr sz="1800"/>
            </a:pPr>
            <a:r>
              <a:rPr sz="4600" b="1">
                <a:latin typeface="Helvetica Neue"/>
                <a:ea typeface="Helvetica Neue"/>
                <a:cs typeface="Helvetica Neue"/>
                <a:sym typeface="Helvetica Neue"/>
              </a:rPr>
              <a:t>D) U.A.E.</a:t>
            </a:r>
          </a:p>
          <a:p>
            <a:pPr lvl="0" algn="l">
              <a:lnSpc>
                <a:spcPct val="150000"/>
              </a:lnSpc>
              <a:defRPr sz="1800"/>
            </a:pPr>
            <a:r>
              <a:rPr sz="4600" b="1">
                <a:latin typeface="Helvetica Neue"/>
                <a:ea typeface="Helvetica Neue"/>
                <a:cs typeface="Helvetica Neue"/>
                <a:sym typeface="Helvetica Neue"/>
              </a:rPr>
              <a:t>E) USA</a:t>
            </a:r>
          </a:p>
        </p:txBody>
      </p:sp>
      <p:graphicFrame>
        <p:nvGraphicFramePr>
          <p:cNvPr id="823" name="Table 823"/>
          <p:cNvGraphicFramePr/>
          <p:nvPr/>
        </p:nvGraphicFramePr>
        <p:xfrm>
          <a:off x="5973304" y="291164"/>
          <a:ext cx="6731276" cy="3653355"/>
        </p:xfrm>
        <a:graphic>
          <a:graphicData uri="http://schemas.openxmlformats.org/drawingml/2006/table">
            <a:tbl>
              <a:tblPr firstCol="1">
                <a:tableStyleId>{4C3C2611-4C71-4FC5-86AE-919BDF0F9419}</a:tableStyleId>
              </a:tblPr>
              <a:tblGrid>
                <a:gridCol w="4958740"/>
                <a:gridCol w="1759833"/>
              </a:tblGrid>
              <a:tr h="606775">
                <a:tc>
                  <a:txBody>
                    <a:bodyPr/>
                    <a:lstStyle/>
                    <a:p>
                      <a:pPr lvl="0" algn="ctr" defTabSz="457200">
                        <a:defRPr sz="1800">
                          <a:solidFill>
                            <a:srgbClr val="000000"/>
                          </a:solidFill>
                        </a:defRPr>
                      </a:pPr>
                      <a:r>
                        <a:rPr sz="3300" b="1">
                          <a:solidFill>
                            <a:srgbClr val="444444"/>
                          </a:solidFill>
                        </a:rPr>
                        <a:t>Crude Birth Rates</a:t>
                      </a:r>
                    </a:p>
                  </a:txBody>
                  <a:tcPr marL="50800" marR="50800" marT="50800" marB="50800" anchor="ctr" horzOverflow="overflow">
                    <a:lnT w="12700">
                      <a:solidFill>
                        <a:srgbClr val="000000"/>
                      </a:solidFill>
                      <a:miter lim="400000"/>
                    </a:lnT>
                  </a:tcPr>
                </a:tc>
                <a:tc>
                  <a:txBody>
                    <a:bodyPr/>
                    <a:lstStyle/>
                    <a:p>
                      <a:pPr lvl="0" algn="ctr" defTabSz="457200">
                        <a:defRPr sz="1800">
                          <a:solidFill>
                            <a:srgbClr val="000000"/>
                          </a:solidFill>
                        </a:defRPr>
                      </a:pPr>
                      <a:r>
                        <a:rPr sz="3300" b="1">
                          <a:solidFill>
                            <a:srgbClr val="444444"/>
                          </a:solidFill>
                        </a:rPr>
                        <a:t>8</a:t>
                      </a:r>
                    </a:p>
                  </a:txBody>
                  <a:tcPr marL="50800" marR="50800" marT="50800" marB="50800" anchor="ctr" horzOverflow="overflow">
                    <a:lnR w="12700">
                      <a:solidFill>
                        <a:srgbClr val="000000"/>
                      </a:solidFill>
                      <a:miter lim="400000"/>
                    </a:lnR>
                    <a:lnT w="12700">
                      <a:solidFill>
                        <a:srgbClr val="000000"/>
                      </a:solidFill>
                      <a:miter lim="400000"/>
                    </a:lnT>
                  </a:tcPr>
                </a:tc>
              </a:tr>
              <a:tr h="606775">
                <a:tc>
                  <a:txBody>
                    <a:bodyPr/>
                    <a:lstStyle/>
                    <a:p>
                      <a:pPr lvl="0" algn="ctr" defTabSz="457200">
                        <a:defRPr sz="1800">
                          <a:solidFill>
                            <a:srgbClr val="000000"/>
                          </a:solidFill>
                        </a:defRPr>
                      </a:pPr>
                      <a:r>
                        <a:rPr sz="3300" b="1">
                          <a:solidFill>
                            <a:srgbClr val="444444"/>
                          </a:solidFill>
                        </a:rPr>
                        <a:t>Crude Death Rates</a:t>
                      </a:r>
                    </a:p>
                  </a:txBody>
                  <a:tcPr marL="50800" marR="50800" marT="50800" marB="50800" anchor="ctr" horzOverflow="overflow"/>
                </a:tc>
                <a:tc>
                  <a:txBody>
                    <a:bodyPr/>
                    <a:lstStyle/>
                    <a:p>
                      <a:pPr lvl="0" algn="ctr" defTabSz="457200">
                        <a:defRPr sz="1800">
                          <a:solidFill>
                            <a:srgbClr val="000000"/>
                          </a:solidFill>
                        </a:defRPr>
                      </a:pPr>
                      <a:r>
                        <a:rPr sz="3300" b="1">
                          <a:solidFill>
                            <a:srgbClr val="444444"/>
                          </a:solidFill>
                        </a:rPr>
                        <a:t>10</a:t>
                      </a:r>
                    </a:p>
                  </a:txBody>
                  <a:tcPr marL="50800" marR="50800" marT="50800" marB="50800" anchor="ctr" horzOverflow="overflow">
                    <a:lnR w="12700">
                      <a:solidFill>
                        <a:srgbClr val="000000"/>
                      </a:solidFill>
                      <a:miter lim="400000"/>
                    </a:lnR>
                  </a:tcPr>
                </a:tc>
              </a:tr>
              <a:tr h="606775">
                <a:tc>
                  <a:txBody>
                    <a:bodyPr/>
                    <a:lstStyle/>
                    <a:p>
                      <a:pPr lvl="0" algn="ctr" defTabSz="457200">
                        <a:defRPr sz="1800">
                          <a:solidFill>
                            <a:srgbClr val="000000"/>
                          </a:solidFill>
                        </a:defRPr>
                      </a:pPr>
                      <a:r>
                        <a:rPr sz="3300" b="1">
                          <a:solidFill>
                            <a:srgbClr val="444444"/>
                          </a:solidFill>
                        </a:rPr>
                        <a:t>Net Migration Rate</a:t>
                      </a:r>
                    </a:p>
                  </a:txBody>
                  <a:tcPr marL="50800" marR="50800" marT="50800" marB="50800" anchor="ctr" horzOverflow="overflow"/>
                </a:tc>
                <a:tc>
                  <a:txBody>
                    <a:bodyPr/>
                    <a:lstStyle/>
                    <a:p>
                      <a:pPr lvl="0" algn="ctr" defTabSz="457200">
                        <a:defRPr sz="1800">
                          <a:solidFill>
                            <a:srgbClr val="000000"/>
                          </a:solidFill>
                        </a:defRPr>
                      </a:pPr>
                      <a:r>
                        <a:rPr sz="3300" b="1">
                          <a:solidFill>
                            <a:srgbClr val="444444"/>
                          </a:solidFill>
                        </a:rPr>
                        <a:t>1</a:t>
                      </a:r>
                    </a:p>
                  </a:txBody>
                  <a:tcPr marL="50800" marR="50800" marT="50800" marB="50800" anchor="ctr" horzOverflow="overflow">
                    <a:lnR w="12700">
                      <a:solidFill>
                        <a:srgbClr val="000000"/>
                      </a:solidFill>
                      <a:miter lim="400000"/>
                    </a:lnR>
                  </a:tcPr>
                </a:tc>
              </a:tr>
              <a:tr h="606775">
                <a:tc>
                  <a:txBody>
                    <a:bodyPr/>
                    <a:lstStyle/>
                    <a:p>
                      <a:pPr lvl="0" algn="ctr" defTabSz="457200">
                        <a:defRPr sz="1800">
                          <a:solidFill>
                            <a:srgbClr val="000000"/>
                          </a:solidFill>
                        </a:defRPr>
                      </a:pPr>
                      <a:r>
                        <a:rPr sz="3300" b="1">
                          <a:solidFill>
                            <a:srgbClr val="444444"/>
                          </a:solidFill>
                        </a:rPr>
                        <a:t>Fertility Rate</a:t>
                      </a:r>
                    </a:p>
                  </a:txBody>
                  <a:tcPr marL="50800" marR="50800" marT="50800" marB="50800" anchor="ctr" horzOverflow="overflow"/>
                </a:tc>
                <a:tc>
                  <a:txBody>
                    <a:bodyPr/>
                    <a:lstStyle/>
                    <a:p>
                      <a:pPr lvl="0" algn="ctr" defTabSz="457200">
                        <a:defRPr sz="1800">
                          <a:solidFill>
                            <a:srgbClr val="000000"/>
                          </a:solidFill>
                        </a:defRPr>
                      </a:pPr>
                      <a:r>
                        <a:rPr sz="3300" b="1">
                          <a:solidFill>
                            <a:srgbClr val="444444"/>
                          </a:solidFill>
                        </a:rPr>
                        <a:t>1.4</a:t>
                      </a:r>
                    </a:p>
                  </a:txBody>
                  <a:tcPr marL="50800" marR="50800" marT="50800" marB="50800" anchor="ctr" horzOverflow="overflow">
                    <a:lnR w="12700">
                      <a:solidFill>
                        <a:srgbClr val="000000"/>
                      </a:solidFill>
                      <a:miter lim="400000"/>
                    </a:lnR>
                  </a:tcPr>
                </a:tc>
              </a:tr>
              <a:tr h="606775">
                <a:tc>
                  <a:txBody>
                    <a:bodyPr/>
                    <a:lstStyle/>
                    <a:p>
                      <a:pPr lvl="0" algn="ctr" defTabSz="457200">
                        <a:defRPr sz="1800">
                          <a:solidFill>
                            <a:srgbClr val="000000"/>
                          </a:solidFill>
                        </a:defRPr>
                      </a:pPr>
                      <a:r>
                        <a:rPr sz="3300" b="1">
                          <a:solidFill>
                            <a:srgbClr val="444444"/>
                          </a:solidFill>
                        </a:rPr>
                        <a:t>Ages Less Than 15</a:t>
                      </a:r>
                    </a:p>
                  </a:txBody>
                  <a:tcPr marL="50800" marR="50800" marT="50800" marB="50800" anchor="ctr" horzOverflow="overflow"/>
                </a:tc>
                <a:tc>
                  <a:txBody>
                    <a:bodyPr/>
                    <a:lstStyle/>
                    <a:p>
                      <a:pPr lvl="0" algn="ctr" defTabSz="457200">
                        <a:defRPr sz="1800">
                          <a:solidFill>
                            <a:srgbClr val="000000"/>
                          </a:solidFill>
                        </a:defRPr>
                      </a:pPr>
                      <a:r>
                        <a:rPr sz="3300" b="1">
                          <a:solidFill>
                            <a:srgbClr val="444444"/>
                          </a:solidFill>
                        </a:rPr>
                        <a:t>13</a:t>
                      </a:r>
                    </a:p>
                  </a:txBody>
                  <a:tcPr marL="50800" marR="50800" marT="50800" marB="50800" anchor="ctr" horzOverflow="overflow">
                    <a:lnR w="12700">
                      <a:solidFill>
                        <a:srgbClr val="000000"/>
                      </a:solidFill>
                      <a:miter lim="400000"/>
                    </a:lnR>
                  </a:tcPr>
                </a:tc>
              </a:tr>
              <a:tr h="606775">
                <a:tc>
                  <a:txBody>
                    <a:bodyPr/>
                    <a:lstStyle/>
                    <a:p>
                      <a:pPr lvl="0" algn="ctr" defTabSz="457200">
                        <a:defRPr sz="1800">
                          <a:solidFill>
                            <a:srgbClr val="000000"/>
                          </a:solidFill>
                        </a:defRPr>
                      </a:pPr>
                      <a:r>
                        <a:rPr sz="3300" b="1">
                          <a:solidFill>
                            <a:srgbClr val="444444"/>
                          </a:solidFill>
                        </a:rPr>
                        <a:t>Ages Greater Than 65</a:t>
                      </a:r>
                    </a:p>
                  </a:txBody>
                  <a:tcPr marL="50800" marR="50800" marT="50800" marB="50800" anchor="ctr" horzOverflow="overflow">
                    <a:lnB w="12700">
                      <a:solidFill>
                        <a:srgbClr val="000000"/>
                      </a:solidFill>
                      <a:miter lim="400000"/>
                    </a:lnB>
                  </a:tcPr>
                </a:tc>
                <a:tc>
                  <a:txBody>
                    <a:bodyPr/>
                    <a:lstStyle/>
                    <a:p>
                      <a:pPr lvl="0" algn="ctr" defTabSz="457200">
                        <a:defRPr sz="1800">
                          <a:solidFill>
                            <a:srgbClr val="000000"/>
                          </a:solidFill>
                        </a:defRPr>
                      </a:pPr>
                      <a:r>
                        <a:rPr sz="3300" b="1">
                          <a:solidFill>
                            <a:srgbClr val="444444"/>
                          </a:solidFill>
                        </a:rPr>
                        <a:t>26</a:t>
                      </a:r>
                    </a:p>
                  </a:txBody>
                  <a:tcPr marL="50800" marR="50800" marT="50800" marB="50800" anchor="ctr" horzOverflow="overflow">
                    <a:lnR w="12700">
                      <a:solidFill>
                        <a:srgbClr val="000000"/>
                      </a:solidFill>
                      <a:miter lim="400000"/>
                    </a:lnR>
                    <a:lnB w="12700">
                      <a:solidFill>
                        <a:srgbClr val="000000"/>
                      </a:solidFill>
                      <a:miter lim="400000"/>
                    </a:lnB>
                  </a:tcPr>
                </a:tc>
              </a:tr>
            </a:tbl>
          </a:graphicData>
        </a:graphic>
      </p:graphicFrame>
      <p:sp>
        <p:nvSpPr>
          <p:cNvPr id="824" name="Shape 824"/>
          <p:cNvSpPr/>
          <p:nvPr/>
        </p:nvSpPr>
        <p:spPr>
          <a:xfrm>
            <a:off x="121620" y="368837"/>
            <a:ext cx="5732276" cy="34853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400" b="1">
                <a:latin typeface="Helvetica Neue"/>
                <a:ea typeface="Helvetica Neue"/>
                <a:cs typeface="Helvetica Neue"/>
                <a:sym typeface="Helvetica Neue"/>
              </a:defRPr>
            </a:lvl1pPr>
          </a:lstStyle>
          <a:p>
            <a:pPr lvl="0">
              <a:defRPr sz="1800" b="0"/>
            </a:pPr>
            <a:r>
              <a:rPr sz="5400" b="1"/>
              <a:t>What country has the following demographic statistics?</a:t>
            </a:r>
          </a:p>
        </p:txBody>
      </p:sp>
      <p:sp>
        <p:nvSpPr>
          <p:cNvPr id="825" name="Shape 825"/>
          <p:cNvSpPr/>
          <p:nvPr/>
        </p:nvSpPr>
        <p:spPr>
          <a:xfrm>
            <a:off x="3719157" y="4292900"/>
            <a:ext cx="9216976"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What is Indonesia’s birth rate?</a:t>
            </a:r>
          </a:p>
        </p:txBody>
      </p:sp>
      <p:sp>
        <p:nvSpPr>
          <p:cNvPr id="826" name="Shape 826"/>
          <p:cNvSpPr/>
          <p:nvPr/>
        </p:nvSpPr>
        <p:spPr>
          <a:xfrm>
            <a:off x="3350851" y="5285442"/>
            <a:ext cx="9585282"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Do people emigrate from Ireland?</a:t>
            </a:r>
          </a:p>
        </p:txBody>
      </p:sp>
      <p:sp>
        <p:nvSpPr>
          <p:cNvPr id="827" name="Shape 827"/>
          <p:cNvSpPr/>
          <p:nvPr/>
        </p:nvSpPr>
        <p:spPr>
          <a:xfrm>
            <a:off x="3719157" y="7428571"/>
            <a:ext cx="9216976"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Who migrates to U.A.E.?</a:t>
            </a:r>
          </a:p>
        </p:txBody>
      </p:sp>
      <p:sp>
        <p:nvSpPr>
          <p:cNvPr id="828" name="Shape 828"/>
          <p:cNvSpPr/>
          <p:nvPr/>
        </p:nvSpPr>
        <p:spPr>
          <a:xfrm>
            <a:off x="2167259" y="8454545"/>
            <a:ext cx="10768874"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Does the US have many immigrants?</a:t>
            </a:r>
          </a:p>
        </p:txBody>
      </p:sp>
      <p:sp>
        <p:nvSpPr>
          <p:cNvPr id="829" name="Shape 829"/>
          <p:cNvSpPr/>
          <p:nvPr/>
        </p:nvSpPr>
        <p:spPr>
          <a:xfrm>
            <a:off x="-133131" y="6368449"/>
            <a:ext cx="3308301" cy="89524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52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5200" b="1">
                <a:solidFill>
                  <a:srgbClr val="941100"/>
                </a:solidFill>
              </a:rPr>
              <a:t>C) Japan</a:t>
            </a:r>
          </a:p>
        </p:txBody>
      </p:sp>
      <p:sp>
        <p:nvSpPr>
          <p:cNvPr id="830" name="Shape 830"/>
          <p:cNvSpPr/>
          <p:nvPr/>
        </p:nvSpPr>
        <p:spPr>
          <a:xfrm>
            <a:off x="5392555" y="1685980"/>
            <a:ext cx="5870179" cy="2861470"/>
          </a:xfrm>
          <a:custGeom>
            <a:avLst/>
            <a:gdLst/>
            <a:ahLst/>
            <a:cxnLst>
              <a:cxn ang="0">
                <a:pos x="wd2" y="hd2"/>
              </a:cxn>
              <a:cxn ang="5400000">
                <a:pos x="wd2" y="hd2"/>
              </a:cxn>
              <a:cxn ang="10800000">
                <a:pos x="wd2" y="hd2"/>
              </a:cxn>
              <a:cxn ang="16200000">
                <a:pos x="wd2" y="hd2"/>
              </a:cxn>
            </a:cxnLst>
            <a:rect l="0" t="0" r="r" b="b"/>
            <a:pathLst>
              <a:path w="21600" h="21600" extrusionOk="0">
                <a:moveTo>
                  <a:pt x="253" y="0"/>
                </a:moveTo>
                <a:cubicBezTo>
                  <a:pt x="113" y="0"/>
                  <a:pt x="0" y="232"/>
                  <a:pt x="0" y="518"/>
                </a:cubicBezTo>
                <a:lnTo>
                  <a:pt x="0" y="15216"/>
                </a:lnTo>
                <a:cubicBezTo>
                  <a:pt x="0" y="15502"/>
                  <a:pt x="113" y="15734"/>
                  <a:pt x="253" y="15734"/>
                </a:cubicBezTo>
                <a:lnTo>
                  <a:pt x="9698" y="15734"/>
                </a:lnTo>
                <a:lnTo>
                  <a:pt x="10203" y="21600"/>
                </a:lnTo>
                <a:lnTo>
                  <a:pt x="10707" y="15734"/>
                </a:lnTo>
                <a:lnTo>
                  <a:pt x="21347" y="15734"/>
                </a:lnTo>
                <a:cubicBezTo>
                  <a:pt x="21487" y="15734"/>
                  <a:pt x="21600" y="15502"/>
                  <a:pt x="21600" y="15216"/>
                </a:cubicBezTo>
                <a:lnTo>
                  <a:pt x="21600" y="518"/>
                </a:lnTo>
                <a:cubicBezTo>
                  <a:pt x="21600" y="232"/>
                  <a:pt x="21487" y="0"/>
                  <a:pt x="21347" y="0"/>
                </a:cubicBezTo>
                <a:lnTo>
                  <a:pt x="253"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Ask questions as to why the other four choices cannot be correct.</a:t>
            </a:r>
          </a:p>
        </p:txBody>
      </p:sp>
      <p:sp>
        <p:nvSpPr>
          <p:cNvPr id="831" name="Shape 831"/>
          <p:cNvSpPr/>
          <p:nvPr/>
        </p:nvSpPr>
        <p:spPr>
          <a:xfrm>
            <a:off x="549953" y="529413"/>
            <a:ext cx="4875610" cy="2753123"/>
          </a:xfrm>
          <a:custGeom>
            <a:avLst/>
            <a:gdLst/>
            <a:ahLst/>
            <a:cxnLst>
              <a:cxn ang="0">
                <a:pos x="wd2" y="hd2"/>
              </a:cxn>
              <a:cxn ang="5400000">
                <a:pos x="wd2" y="hd2"/>
              </a:cxn>
              <a:cxn ang="10800000">
                <a:pos x="wd2" y="hd2"/>
              </a:cxn>
              <a:cxn ang="16200000">
                <a:pos x="wd2" y="hd2"/>
              </a:cxn>
            </a:cxnLst>
            <a:rect l="0" t="0" r="r" b="b"/>
            <a:pathLst>
              <a:path w="21600" h="21600" extrusionOk="0">
                <a:moveTo>
                  <a:pt x="304" y="0"/>
                </a:moveTo>
                <a:cubicBezTo>
                  <a:pt x="136" y="0"/>
                  <a:pt x="0" y="241"/>
                  <a:pt x="0" y="539"/>
                </a:cubicBezTo>
                <a:lnTo>
                  <a:pt x="0" y="21061"/>
                </a:lnTo>
                <a:cubicBezTo>
                  <a:pt x="0" y="21359"/>
                  <a:pt x="136" y="21600"/>
                  <a:pt x="304" y="21600"/>
                </a:cubicBezTo>
                <a:lnTo>
                  <a:pt x="19866" y="21600"/>
                </a:lnTo>
                <a:cubicBezTo>
                  <a:pt x="20034" y="21600"/>
                  <a:pt x="20171" y="21359"/>
                  <a:pt x="20171" y="21061"/>
                </a:cubicBezTo>
                <a:lnTo>
                  <a:pt x="20171" y="18209"/>
                </a:lnTo>
                <a:lnTo>
                  <a:pt x="21600" y="17135"/>
                </a:lnTo>
                <a:lnTo>
                  <a:pt x="20171" y="16058"/>
                </a:lnTo>
                <a:lnTo>
                  <a:pt x="20171" y="539"/>
                </a:lnTo>
                <a:cubicBezTo>
                  <a:pt x="20171" y="241"/>
                  <a:pt x="20034" y="0"/>
                  <a:pt x="19866" y="0"/>
                </a:cubicBezTo>
                <a:lnTo>
                  <a:pt x="30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Questioning</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Thinking</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Academic Feedback</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Problem Solving</a:t>
            </a:r>
          </a:p>
        </p:txBody>
      </p:sp>
      <p:sp>
        <p:nvSpPr>
          <p:cNvPr id="832" name="Shape 832"/>
          <p:cNvSpPr/>
          <p:nvPr/>
        </p:nvSpPr>
        <p:spPr>
          <a:xfrm>
            <a:off x="3163418" y="6421362"/>
            <a:ext cx="9216975" cy="7958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Why is Japan correct?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4" animBg="1" advAuto="0"/>
      <p:bldP spid="826" grpId="5" animBg="1" advAuto="0"/>
      <p:bldP spid="827" grpId="6" animBg="1" advAuto="0"/>
      <p:bldP spid="828" grpId="7" animBg="1" advAuto="0"/>
      <p:bldP spid="829" grpId="1" animBg="1" advAuto="0"/>
      <p:bldP spid="830" grpId="3" animBg="1" advAuto="0"/>
      <p:bldP spid="831" grpId="8" animBg="1" advAuto="0"/>
      <p:bldP spid="832" grpId="2" animBg="1" advAuto="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Shape 834"/>
          <p:cNvSpPr>
            <a:spLocks noGrp="1"/>
          </p:cNvSpPr>
          <p:nvPr>
            <p:ph type="title"/>
          </p:nvPr>
        </p:nvSpPr>
        <p:spPr>
          <a:prstGeom prst="rect">
            <a:avLst/>
          </a:prstGeom>
        </p:spPr>
        <p:txBody>
          <a:bodyPr/>
          <a:lstStyle>
            <a:lvl1pPr>
              <a:defRPr sz="5600" b="1">
                <a:latin typeface="Helvetica Neue"/>
                <a:ea typeface="Helvetica Neue"/>
                <a:cs typeface="Helvetica Neue"/>
                <a:sym typeface="Helvetica Neue"/>
              </a:defRPr>
            </a:lvl1pPr>
          </a:lstStyle>
          <a:p>
            <a:pPr lvl="0">
              <a:defRPr sz="1800" b="0"/>
            </a:pPr>
            <a:r>
              <a:rPr sz="5600" b="1"/>
              <a:t>Key Question (Objective) for Today</a:t>
            </a:r>
          </a:p>
        </p:txBody>
      </p:sp>
      <p:sp>
        <p:nvSpPr>
          <p:cNvPr id="835" name="Shape 835"/>
          <p:cNvSpPr>
            <a:spLocks noGrp="1"/>
          </p:cNvSpPr>
          <p:nvPr>
            <p:ph type="body" idx="1"/>
          </p:nvPr>
        </p:nvSpPr>
        <p:spPr>
          <a:xfrm>
            <a:off x="571500" y="2209928"/>
            <a:ext cx="11861800" cy="7033618"/>
          </a:xfrm>
          <a:prstGeom prst="rect">
            <a:avLst/>
          </a:prstGeom>
        </p:spPr>
        <p:txBody>
          <a:bodyPr/>
          <a:lstStyle/>
          <a:p>
            <a:pPr marL="0" lvl="0" indent="0" defTabSz="572516">
              <a:spcBef>
                <a:spcPts val="4100"/>
              </a:spcBef>
              <a:buSzTx/>
              <a:buFontTx/>
              <a:buNone/>
              <a:defRPr sz="1800">
                <a:solidFill>
                  <a:srgbClr val="000000"/>
                </a:solidFill>
              </a:defRPr>
            </a:pPr>
            <a:r>
              <a:rPr sz="4704" b="1">
                <a:latin typeface="Helvetica Neue"/>
                <a:ea typeface="Helvetica Neue"/>
                <a:cs typeface="Helvetica Neue"/>
                <a:sym typeface="Helvetica Neue"/>
              </a:rPr>
              <a:t>What are the consequences for countries like Japan that have a declining population?</a:t>
            </a:r>
          </a:p>
          <a:p>
            <a:pPr marL="1941576" lvl="3" indent="-597408" defTabSz="572516">
              <a:spcBef>
                <a:spcPts val="4100"/>
              </a:spcBef>
              <a:defRPr sz="1800">
                <a:solidFill>
                  <a:srgbClr val="000000"/>
                </a:solidFill>
              </a:defRPr>
            </a:pPr>
            <a:r>
              <a:rPr sz="4704" b="1">
                <a:latin typeface="Helvetica Neue"/>
                <a:ea typeface="Helvetica Neue"/>
                <a:cs typeface="Helvetica Neue"/>
                <a:sym typeface="Helvetica Neue"/>
              </a:rPr>
              <a:t>Short Video</a:t>
            </a:r>
          </a:p>
          <a:p>
            <a:pPr marL="1941576" lvl="3" indent="-597408" defTabSz="572516">
              <a:spcBef>
                <a:spcPts val="4100"/>
              </a:spcBef>
              <a:defRPr sz="1800">
                <a:solidFill>
                  <a:srgbClr val="000000"/>
                </a:solidFill>
              </a:defRPr>
            </a:pPr>
            <a:r>
              <a:rPr sz="4704" b="1">
                <a:latin typeface="Helvetica Neue"/>
                <a:ea typeface="Helvetica Neue"/>
                <a:cs typeface="Helvetica Neue"/>
                <a:sym typeface="Helvetica Neue"/>
              </a:rPr>
              <a:t>Small Group and Class Discussion</a:t>
            </a:r>
          </a:p>
          <a:p>
            <a:pPr marL="1941576" lvl="3" indent="-597408" defTabSz="572516">
              <a:spcBef>
                <a:spcPts val="4100"/>
              </a:spcBef>
              <a:defRPr sz="1800">
                <a:solidFill>
                  <a:srgbClr val="000000"/>
                </a:solidFill>
              </a:defRPr>
            </a:pPr>
            <a:r>
              <a:rPr sz="4704" b="1">
                <a:latin typeface="Helvetica Neue"/>
                <a:ea typeface="Helvetica Neue"/>
                <a:cs typeface="Helvetica Neue"/>
                <a:sym typeface="Helvetica Neue"/>
              </a:rPr>
              <a:t>Homework: Article with Writing Assignment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35">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8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8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83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8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p:nvPr/>
        </p:nvSpPr>
        <p:spPr>
          <a:xfrm>
            <a:off x="113006" y="4301490"/>
            <a:ext cx="12778788" cy="5029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150000"/>
              </a:lnSpc>
              <a:defRPr sz="1800"/>
            </a:pPr>
            <a:r>
              <a:rPr sz="4600" b="1">
                <a:latin typeface="Helvetica Neue"/>
                <a:ea typeface="Helvetica Neue"/>
                <a:cs typeface="Helvetica Neue"/>
                <a:sym typeface="Helvetica Neue"/>
              </a:rPr>
              <a:t>A) Indonesia</a:t>
            </a:r>
          </a:p>
          <a:p>
            <a:pPr lvl="0" algn="l">
              <a:lnSpc>
                <a:spcPct val="150000"/>
              </a:lnSpc>
              <a:defRPr sz="1800"/>
            </a:pPr>
            <a:r>
              <a:rPr sz="4600" b="1">
                <a:latin typeface="Helvetica Neue"/>
                <a:ea typeface="Helvetica Neue"/>
                <a:cs typeface="Helvetica Neue"/>
                <a:sym typeface="Helvetica Neue"/>
              </a:rPr>
              <a:t>B) Ireland</a:t>
            </a:r>
          </a:p>
          <a:p>
            <a:pPr lvl="0" algn="l">
              <a:lnSpc>
                <a:spcPct val="150000"/>
              </a:lnSpc>
              <a:defRPr sz="1800"/>
            </a:pPr>
            <a:r>
              <a:rPr sz="4600" b="1">
                <a:latin typeface="Helvetica Neue"/>
                <a:ea typeface="Helvetica Neue"/>
                <a:cs typeface="Helvetica Neue"/>
                <a:sym typeface="Helvetica Neue"/>
              </a:rPr>
              <a:t>C) Japan</a:t>
            </a:r>
          </a:p>
          <a:p>
            <a:pPr lvl="0" algn="l">
              <a:lnSpc>
                <a:spcPct val="150000"/>
              </a:lnSpc>
              <a:defRPr sz="1800"/>
            </a:pPr>
            <a:r>
              <a:rPr sz="4600" b="1">
                <a:latin typeface="Helvetica Neue"/>
                <a:ea typeface="Helvetica Neue"/>
                <a:cs typeface="Helvetica Neue"/>
                <a:sym typeface="Helvetica Neue"/>
              </a:rPr>
              <a:t>D) U.A.E.</a:t>
            </a:r>
          </a:p>
          <a:p>
            <a:pPr lvl="0" algn="l">
              <a:lnSpc>
                <a:spcPct val="150000"/>
              </a:lnSpc>
              <a:defRPr sz="1800"/>
            </a:pPr>
            <a:r>
              <a:rPr sz="4600" b="1">
                <a:latin typeface="Helvetica Neue"/>
                <a:ea typeface="Helvetica Neue"/>
                <a:cs typeface="Helvetica Neue"/>
                <a:sym typeface="Helvetica Neue"/>
              </a:rPr>
              <a:t>E) USA</a:t>
            </a:r>
          </a:p>
        </p:txBody>
      </p:sp>
      <p:graphicFrame>
        <p:nvGraphicFramePr>
          <p:cNvPr id="141" name="Table 141"/>
          <p:cNvGraphicFramePr/>
          <p:nvPr/>
        </p:nvGraphicFramePr>
        <p:xfrm>
          <a:off x="5973304" y="291164"/>
          <a:ext cx="6718573" cy="3640650"/>
        </p:xfrm>
        <a:graphic>
          <a:graphicData uri="http://schemas.openxmlformats.org/drawingml/2006/table">
            <a:tbl>
              <a:tblPr firstCol="1">
                <a:tableStyleId>{4C3C2611-4C71-4FC5-86AE-919BDF0F9419}</a:tableStyleId>
              </a:tblPr>
              <a:tblGrid>
                <a:gridCol w="4958740"/>
                <a:gridCol w="1759833"/>
              </a:tblGrid>
              <a:tr h="606775">
                <a:tc>
                  <a:txBody>
                    <a:bodyPr/>
                    <a:lstStyle/>
                    <a:p>
                      <a:pPr lvl="0" algn="ctr" defTabSz="457200">
                        <a:defRPr sz="1800">
                          <a:solidFill>
                            <a:srgbClr val="000000"/>
                          </a:solidFill>
                        </a:defRPr>
                      </a:pPr>
                      <a:r>
                        <a:rPr sz="3300" b="1">
                          <a:solidFill>
                            <a:srgbClr val="444444"/>
                          </a:solidFill>
                        </a:rPr>
                        <a:t>Crude Birth Rates</a:t>
                      </a:r>
                    </a:p>
                  </a:txBody>
                  <a:tcPr marL="50800" marR="50800" marT="50800" marB="50800" anchor="ctr" horzOverflow="overflow">
                    <a:lnT w="12700">
                      <a:solidFill>
                        <a:srgbClr val="000000"/>
                      </a:solidFill>
                      <a:miter lim="400000"/>
                    </a:lnT>
                  </a:tcPr>
                </a:tc>
                <a:tc>
                  <a:txBody>
                    <a:bodyPr/>
                    <a:lstStyle/>
                    <a:p>
                      <a:pPr lvl="0" algn="ctr" defTabSz="457200">
                        <a:defRPr sz="1800">
                          <a:solidFill>
                            <a:srgbClr val="000000"/>
                          </a:solidFill>
                        </a:defRPr>
                      </a:pPr>
                      <a:r>
                        <a:rPr sz="3300" b="1">
                          <a:solidFill>
                            <a:srgbClr val="444444"/>
                          </a:solidFill>
                        </a:rPr>
                        <a:t>8</a:t>
                      </a:r>
                    </a:p>
                  </a:txBody>
                  <a:tcPr marL="50800" marR="50800" marT="50800" marB="50800" anchor="ctr" horzOverflow="overflow">
                    <a:lnR w="12700">
                      <a:solidFill>
                        <a:srgbClr val="000000"/>
                      </a:solidFill>
                      <a:miter lim="400000"/>
                    </a:lnR>
                    <a:lnT w="12700">
                      <a:solidFill>
                        <a:srgbClr val="000000"/>
                      </a:solidFill>
                      <a:miter lim="400000"/>
                    </a:lnT>
                  </a:tcPr>
                </a:tc>
              </a:tr>
              <a:tr h="606775">
                <a:tc>
                  <a:txBody>
                    <a:bodyPr/>
                    <a:lstStyle/>
                    <a:p>
                      <a:pPr lvl="0" algn="ctr" defTabSz="457200">
                        <a:defRPr sz="1800">
                          <a:solidFill>
                            <a:srgbClr val="000000"/>
                          </a:solidFill>
                        </a:defRPr>
                      </a:pPr>
                      <a:r>
                        <a:rPr sz="3300" b="1">
                          <a:solidFill>
                            <a:srgbClr val="444444"/>
                          </a:solidFill>
                        </a:rPr>
                        <a:t>Crude Death Rates</a:t>
                      </a:r>
                    </a:p>
                  </a:txBody>
                  <a:tcPr marL="50800" marR="50800" marT="50800" marB="50800" anchor="ctr" horzOverflow="overflow"/>
                </a:tc>
                <a:tc>
                  <a:txBody>
                    <a:bodyPr/>
                    <a:lstStyle/>
                    <a:p>
                      <a:pPr lvl="0" algn="ctr" defTabSz="457200">
                        <a:defRPr sz="1800">
                          <a:solidFill>
                            <a:srgbClr val="000000"/>
                          </a:solidFill>
                        </a:defRPr>
                      </a:pPr>
                      <a:r>
                        <a:rPr sz="3300" b="1">
                          <a:solidFill>
                            <a:srgbClr val="444444"/>
                          </a:solidFill>
                        </a:rPr>
                        <a:t>10</a:t>
                      </a:r>
                    </a:p>
                  </a:txBody>
                  <a:tcPr marL="50800" marR="50800" marT="50800" marB="50800" anchor="ctr" horzOverflow="overflow">
                    <a:lnR w="12700">
                      <a:solidFill>
                        <a:srgbClr val="000000"/>
                      </a:solidFill>
                      <a:miter lim="400000"/>
                    </a:lnR>
                  </a:tcPr>
                </a:tc>
              </a:tr>
              <a:tr h="606775">
                <a:tc>
                  <a:txBody>
                    <a:bodyPr/>
                    <a:lstStyle/>
                    <a:p>
                      <a:pPr lvl="0" algn="ctr" defTabSz="457200">
                        <a:defRPr sz="1800">
                          <a:solidFill>
                            <a:srgbClr val="000000"/>
                          </a:solidFill>
                        </a:defRPr>
                      </a:pPr>
                      <a:r>
                        <a:rPr sz="3300" b="1">
                          <a:solidFill>
                            <a:srgbClr val="444444"/>
                          </a:solidFill>
                        </a:rPr>
                        <a:t>Net Migration Rate</a:t>
                      </a:r>
                    </a:p>
                  </a:txBody>
                  <a:tcPr marL="50800" marR="50800" marT="50800" marB="50800" anchor="ctr" horzOverflow="overflow"/>
                </a:tc>
                <a:tc>
                  <a:txBody>
                    <a:bodyPr/>
                    <a:lstStyle/>
                    <a:p>
                      <a:pPr lvl="0" algn="ctr" defTabSz="457200">
                        <a:defRPr sz="1800">
                          <a:solidFill>
                            <a:srgbClr val="000000"/>
                          </a:solidFill>
                        </a:defRPr>
                      </a:pPr>
                      <a:r>
                        <a:rPr sz="3300" b="1">
                          <a:solidFill>
                            <a:srgbClr val="444444"/>
                          </a:solidFill>
                        </a:rPr>
                        <a:t>1</a:t>
                      </a:r>
                    </a:p>
                  </a:txBody>
                  <a:tcPr marL="50800" marR="50800" marT="50800" marB="50800" anchor="ctr" horzOverflow="overflow">
                    <a:lnR w="12700">
                      <a:solidFill>
                        <a:srgbClr val="000000"/>
                      </a:solidFill>
                      <a:miter lim="400000"/>
                    </a:lnR>
                  </a:tcPr>
                </a:tc>
              </a:tr>
              <a:tr h="606775">
                <a:tc>
                  <a:txBody>
                    <a:bodyPr/>
                    <a:lstStyle/>
                    <a:p>
                      <a:pPr lvl="0" algn="ctr" defTabSz="457200">
                        <a:defRPr sz="1800">
                          <a:solidFill>
                            <a:srgbClr val="000000"/>
                          </a:solidFill>
                        </a:defRPr>
                      </a:pPr>
                      <a:r>
                        <a:rPr sz="3300" b="1">
                          <a:solidFill>
                            <a:srgbClr val="444444"/>
                          </a:solidFill>
                        </a:rPr>
                        <a:t>Fertility Rate</a:t>
                      </a:r>
                    </a:p>
                  </a:txBody>
                  <a:tcPr marL="50800" marR="50800" marT="50800" marB="50800" anchor="ctr" horzOverflow="overflow"/>
                </a:tc>
                <a:tc>
                  <a:txBody>
                    <a:bodyPr/>
                    <a:lstStyle/>
                    <a:p>
                      <a:pPr lvl="0" algn="ctr" defTabSz="457200">
                        <a:defRPr sz="1800">
                          <a:solidFill>
                            <a:srgbClr val="000000"/>
                          </a:solidFill>
                        </a:defRPr>
                      </a:pPr>
                      <a:r>
                        <a:rPr sz="3300" b="1">
                          <a:solidFill>
                            <a:srgbClr val="444444"/>
                          </a:solidFill>
                        </a:rPr>
                        <a:t>1.4</a:t>
                      </a:r>
                    </a:p>
                  </a:txBody>
                  <a:tcPr marL="50800" marR="50800" marT="50800" marB="50800" anchor="ctr" horzOverflow="overflow">
                    <a:lnR w="12700">
                      <a:solidFill>
                        <a:srgbClr val="000000"/>
                      </a:solidFill>
                      <a:miter lim="400000"/>
                    </a:lnR>
                  </a:tcPr>
                </a:tc>
              </a:tr>
              <a:tr h="606775">
                <a:tc>
                  <a:txBody>
                    <a:bodyPr/>
                    <a:lstStyle/>
                    <a:p>
                      <a:pPr lvl="0" algn="ctr" defTabSz="457200">
                        <a:defRPr sz="1800">
                          <a:solidFill>
                            <a:srgbClr val="000000"/>
                          </a:solidFill>
                        </a:defRPr>
                      </a:pPr>
                      <a:r>
                        <a:rPr sz="3300" b="1">
                          <a:solidFill>
                            <a:srgbClr val="444444"/>
                          </a:solidFill>
                        </a:rPr>
                        <a:t>Ages Less Than 15</a:t>
                      </a:r>
                    </a:p>
                  </a:txBody>
                  <a:tcPr marL="50800" marR="50800" marT="50800" marB="50800" anchor="ctr" horzOverflow="overflow"/>
                </a:tc>
                <a:tc>
                  <a:txBody>
                    <a:bodyPr/>
                    <a:lstStyle/>
                    <a:p>
                      <a:pPr lvl="0" algn="ctr" defTabSz="457200">
                        <a:defRPr sz="1800">
                          <a:solidFill>
                            <a:srgbClr val="000000"/>
                          </a:solidFill>
                        </a:defRPr>
                      </a:pPr>
                      <a:r>
                        <a:rPr sz="3300" b="1">
                          <a:solidFill>
                            <a:srgbClr val="444444"/>
                          </a:solidFill>
                        </a:rPr>
                        <a:t>13</a:t>
                      </a:r>
                    </a:p>
                  </a:txBody>
                  <a:tcPr marL="50800" marR="50800" marT="50800" marB="50800" anchor="ctr" horzOverflow="overflow">
                    <a:lnR w="12700">
                      <a:solidFill>
                        <a:srgbClr val="000000"/>
                      </a:solidFill>
                      <a:miter lim="400000"/>
                    </a:lnR>
                  </a:tcPr>
                </a:tc>
              </a:tr>
              <a:tr h="606775">
                <a:tc>
                  <a:txBody>
                    <a:bodyPr/>
                    <a:lstStyle/>
                    <a:p>
                      <a:pPr lvl="0" algn="ctr" defTabSz="457200">
                        <a:defRPr sz="1800">
                          <a:solidFill>
                            <a:srgbClr val="000000"/>
                          </a:solidFill>
                        </a:defRPr>
                      </a:pPr>
                      <a:r>
                        <a:rPr sz="3300" b="1">
                          <a:solidFill>
                            <a:srgbClr val="444444"/>
                          </a:solidFill>
                        </a:rPr>
                        <a:t>Ages Greater Than 65</a:t>
                      </a:r>
                    </a:p>
                  </a:txBody>
                  <a:tcPr marL="50800" marR="50800" marT="50800" marB="50800" anchor="ctr" horzOverflow="overflow">
                    <a:lnB w="12700">
                      <a:solidFill>
                        <a:srgbClr val="000000"/>
                      </a:solidFill>
                      <a:miter lim="400000"/>
                    </a:lnB>
                  </a:tcPr>
                </a:tc>
                <a:tc>
                  <a:txBody>
                    <a:bodyPr/>
                    <a:lstStyle/>
                    <a:p>
                      <a:pPr lvl="0" algn="ctr" defTabSz="457200">
                        <a:defRPr sz="1800">
                          <a:solidFill>
                            <a:srgbClr val="000000"/>
                          </a:solidFill>
                        </a:defRPr>
                      </a:pPr>
                      <a:r>
                        <a:rPr sz="3300" b="1" dirty="0">
                          <a:solidFill>
                            <a:srgbClr val="444444"/>
                          </a:solidFill>
                        </a:rPr>
                        <a:t>26</a:t>
                      </a:r>
                    </a:p>
                  </a:txBody>
                  <a:tcPr marL="50800" marR="50800" marT="50800" marB="50800" anchor="ctr" horzOverflow="overflow">
                    <a:lnR w="12700">
                      <a:solidFill>
                        <a:srgbClr val="000000"/>
                      </a:solidFill>
                      <a:miter lim="400000"/>
                    </a:lnR>
                    <a:lnB w="12700">
                      <a:solidFill>
                        <a:srgbClr val="000000"/>
                      </a:solidFill>
                      <a:miter lim="400000"/>
                    </a:lnB>
                  </a:tcPr>
                </a:tc>
              </a:tr>
            </a:tbl>
          </a:graphicData>
        </a:graphic>
      </p:graphicFrame>
      <p:sp>
        <p:nvSpPr>
          <p:cNvPr id="142" name="Shape 142"/>
          <p:cNvSpPr/>
          <p:nvPr/>
        </p:nvSpPr>
        <p:spPr>
          <a:xfrm>
            <a:off x="121620" y="368837"/>
            <a:ext cx="5732276" cy="34853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400" b="1">
                <a:latin typeface="Helvetica Neue"/>
                <a:ea typeface="Helvetica Neue"/>
                <a:cs typeface="Helvetica Neue"/>
                <a:sym typeface="Helvetica Neue"/>
              </a:defRPr>
            </a:lvl1pPr>
          </a:lstStyle>
          <a:p>
            <a:pPr lvl="0">
              <a:defRPr sz="1800" b="0"/>
            </a:pPr>
            <a:r>
              <a:rPr sz="5400" b="1"/>
              <a:t>What country has the following demographic statistics?</a:t>
            </a:r>
          </a:p>
        </p:txBody>
      </p:sp>
      <p:sp>
        <p:nvSpPr>
          <p:cNvPr id="143" name="Shape 143"/>
          <p:cNvSpPr/>
          <p:nvPr/>
        </p:nvSpPr>
        <p:spPr>
          <a:xfrm>
            <a:off x="3719157" y="4292900"/>
            <a:ext cx="9216976"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What is Indonesia’s birth rate?</a:t>
            </a:r>
          </a:p>
        </p:txBody>
      </p:sp>
      <p:sp>
        <p:nvSpPr>
          <p:cNvPr id="144" name="Shape 144"/>
          <p:cNvSpPr/>
          <p:nvPr/>
        </p:nvSpPr>
        <p:spPr>
          <a:xfrm>
            <a:off x="3350851" y="5285442"/>
            <a:ext cx="9585282"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Do people emigrate from Ireland?</a:t>
            </a:r>
          </a:p>
        </p:txBody>
      </p:sp>
      <p:sp>
        <p:nvSpPr>
          <p:cNvPr id="145" name="Shape 145"/>
          <p:cNvSpPr/>
          <p:nvPr/>
        </p:nvSpPr>
        <p:spPr>
          <a:xfrm>
            <a:off x="3719157" y="7428571"/>
            <a:ext cx="9216976"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Who migrates to U.A.E.?</a:t>
            </a:r>
          </a:p>
        </p:txBody>
      </p:sp>
      <p:sp>
        <p:nvSpPr>
          <p:cNvPr id="146" name="Shape 146"/>
          <p:cNvSpPr/>
          <p:nvPr/>
        </p:nvSpPr>
        <p:spPr>
          <a:xfrm>
            <a:off x="2167259" y="8454545"/>
            <a:ext cx="10768874"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Does the US have many immigrants?</a:t>
            </a:r>
          </a:p>
        </p:txBody>
      </p:sp>
      <p:sp>
        <p:nvSpPr>
          <p:cNvPr id="147" name="Shape 147"/>
          <p:cNvSpPr/>
          <p:nvPr/>
        </p:nvSpPr>
        <p:spPr>
          <a:xfrm>
            <a:off x="-133131" y="6456025"/>
            <a:ext cx="3308301" cy="89524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52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5200" b="1" dirty="0">
                <a:solidFill>
                  <a:srgbClr val="941100"/>
                </a:solidFill>
              </a:rPr>
              <a:t>C) Japan</a:t>
            </a:r>
          </a:p>
        </p:txBody>
      </p:sp>
      <p:sp>
        <p:nvSpPr>
          <p:cNvPr id="148" name="Shape 148"/>
          <p:cNvSpPr/>
          <p:nvPr/>
        </p:nvSpPr>
        <p:spPr>
          <a:xfrm>
            <a:off x="5392555" y="1707701"/>
            <a:ext cx="5870179" cy="3381053"/>
          </a:xfrm>
          <a:custGeom>
            <a:avLst/>
            <a:gdLst/>
            <a:ahLst/>
            <a:cxnLst>
              <a:cxn ang="0">
                <a:pos x="wd2" y="hd2"/>
              </a:cxn>
              <a:cxn ang="5400000">
                <a:pos x="wd2" y="hd2"/>
              </a:cxn>
              <a:cxn ang="10800000">
                <a:pos x="wd2" y="hd2"/>
              </a:cxn>
              <a:cxn ang="16200000">
                <a:pos x="wd2" y="hd2"/>
              </a:cxn>
            </a:cxnLst>
            <a:rect l="0" t="0" r="r" b="b"/>
            <a:pathLst>
              <a:path w="21600" h="21600" extrusionOk="0">
                <a:moveTo>
                  <a:pt x="253" y="0"/>
                </a:moveTo>
                <a:cubicBezTo>
                  <a:pt x="113" y="0"/>
                  <a:pt x="0" y="232"/>
                  <a:pt x="0" y="518"/>
                </a:cubicBezTo>
                <a:lnTo>
                  <a:pt x="0" y="15216"/>
                </a:lnTo>
                <a:cubicBezTo>
                  <a:pt x="0" y="15502"/>
                  <a:pt x="113" y="15734"/>
                  <a:pt x="253" y="15734"/>
                </a:cubicBezTo>
                <a:lnTo>
                  <a:pt x="9698" y="15734"/>
                </a:lnTo>
                <a:lnTo>
                  <a:pt x="10203" y="21600"/>
                </a:lnTo>
                <a:lnTo>
                  <a:pt x="10707" y="15734"/>
                </a:lnTo>
                <a:lnTo>
                  <a:pt x="21347" y="15734"/>
                </a:lnTo>
                <a:cubicBezTo>
                  <a:pt x="21487" y="15734"/>
                  <a:pt x="21600" y="15502"/>
                  <a:pt x="21600" y="15216"/>
                </a:cubicBezTo>
                <a:lnTo>
                  <a:pt x="21600" y="518"/>
                </a:lnTo>
                <a:cubicBezTo>
                  <a:pt x="21600" y="232"/>
                  <a:pt x="21487" y="0"/>
                  <a:pt x="21347" y="0"/>
                </a:cubicBezTo>
                <a:lnTo>
                  <a:pt x="253"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dirty="0">
                <a:solidFill>
                  <a:srgbClr val="FFFFFF"/>
                </a:solidFill>
                <a:effectLst>
                  <a:outerShdw blurRad="12700" dist="63500" dir="1800000" rotWithShape="0">
                    <a:srgbClr val="000000"/>
                  </a:outerShdw>
                </a:effectLst>
              </a:rPr>
              <a:t>Ask questions as to why the other four choices cannot be correct.</a:t>
            </a:r>
          </a:p>
        </p:txBody>
      </p:sp>
      <p:sp>
        <p:nvSpPr>
          <p:cNvPr id="149" name="Shape 149"/>
          <p:cNvSpPr/>
          <p:nvPr/>
        </p:nvSpPr>
        <p:spPr>
          <a:xfrm>
            <a:off x="372270" y="529413"/>
            <a:ext cx="5255569" cy="2753123"/>
          </a:xfrm>
          <a:custGeom>
            <a:avLst/>
            <a:gdLst/>
            <a:ahLst/>
            <a:cxnLst>
              <a:cxn ang="0">
                <a:pos x="wd2" y="hd2"/>
              </a:cxn>
              <a:cxn ang="5400000">
                <a:pos x="wd2" y="hd2"/>
              </a:cxn>
              <a:cxn ang="10800000">
                <a:pos x="wd2" y="hd2"/>
              </a:cxn>
              <a:cxn ang="16200000">
                <a:pos x="wd2" y="hd2"/>
              </a:cxn>
            </a:cxnLst>
            <a:rect l="0" t="0" r="r" b="b"/>
            <a:pathLst>
              <a:path w="21600" h="21600" extrusionOk="0">
                <a:moveTo>
                  <a:pt x="304" y="0"/>
                </a:moveTo>
                <a:cubicBezTo>
                  <a:pt x="136" y="0"/>
                  <a:pt x="0" y="241"/>
                  <a:pt x="0" y="539"/>
                </a:cubicBezTo>
                <a:lnTo>
                  <a:pt x="0" y="21061"/>
                </a:lnTo>
                <a:cubicBezTo>
                  <a:pt x="0" y="21359"/>
                  <a:pt x="136" y="21600"/>
                  <a:pt x="304" y="21600"/>
                </a:cubicBezTo>
                <a:lnTo>
                  <a:pt x="19866" y="21600"/>
                </a:lnTo>
                <a:cubicBezTo>
                  <a:pt x="20034" y="21600"/>
                  <a:pt x="20171" y="21359"/>
                  <a:pt x="20171" y="21061"/>
                </a:cubicBezTo>
                <a:lnTo>
                  <a:pt x="20171" y="18209"/>
                </a:lnTo>
                <a:lnTo>
                  <a:pt x="21600" y="17135"/>
                </a:lnTo>
                <a:lnTo>
                  <a:pt x="20171" y="16058"/>
                </a:lnTo>
                <a:lnTo>
                  <a:pt x="20171" y="539"/>
                </a:lnTo>
                <a:cubicBezTo>
                  <a:pt x="20171" y="241"/>
                  <a:pt x="20034" y="0"/>
                  <a:pt x="19866" y="0"/>
                </a:cubicBezTo>
                <a:lnTo>
                  <a:pt x="30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dirty="0">
                <a:solidFill>
                  <a:srgbClr val="FFFFFF"/>
                </a:solidFill>
                <a:effectLst>
                  <a:outerShdw blurRad="12700" dist="63500" dir="1800000" rotWithShape="0">
                    <a:srgbClr val="000000"/>
                  </a:outerShdw>
                </a:effectLst>
                <a:latin typeface="Helvetica Neue"/>
                <a:ea typeface="Helvetica Neue"/>
                <a:cs typeface="Helvetica Neue"/>
                <a:sym typeface="Helvetica Neue"/>
              </a:rPr>
              <a:t>Questioning</a:t>
            </a:r>
          </a:p>
          <a:p>
            <a:pPr lvl="0">
              <a:defRPr sz="1800"/>
            </a:pPr>
            <a:r>
              <a:rPr sz="3600" b="1" dirty="0">
                <a:solidFill>
                  <a:srgbClr val="FFFFFF"/>
                </a:solidFill>
                <a:effectLst>
                  <a:outerShdw blurRad="12700" dist="63500" dir="1800000" rotWithShape="0">
                    <a:srgbClr val="000000"/>
                  </a:outerShdw>
                </a:effectLst>
                <a:latin typeface="Helvetica Neue"/>
                <a:ea typeface="Helvetica Neue"/>
                <a:cs typeface="Helvetica Neue"/>
                <a:sym typeface="Helvetica Neue"/>
              </a:rPr>
              <a:t>Thinking</a:t>
            </a:r>
          </a:p>
          <a:p>
            <a:pPr lvl="0">
              <a:defRPr sz="1800"/>
            </a:pPr>
            <a:r>
              <a:rPr sz="3600" b="1" dirty="0">
                <a:solidFill>
                  <a:srgbClr val="FFFFFF"/>
                </a:solidFill>
                <a:effectLst>
                  <a:outerShdw blurRad="12700" dist="63500" dir="1800000" rotWithShape="0">
                    <a:srgbClr val="000000"/>
                  </a:outerShdw>
                </a:effectLst>
                <a:latin typeface="Helvetica Neue"/>
                <a:ea typeface="Helvetica Neue"/>
                <a:cs typeface="Helvetica Neue"/>
                <a:sym typeface="Helvetica Neue"/>
              </a:rPr>
              <a:t>Academic Feedback</a:t>
            </a:r>
          </a:p>
          <a:p>
            <a:pPr lvl="0">
              <a:defRPr sz="1800"/>
            </a:pPr>
            <a:r>
              <a:rPr sz="3600" b="1" dirty="0">
                <a:solidFill>
                  <a:srgbClr val="FFFFFF"/>
                </a:solidFill>
                <a:effectLst>
                  <a:outerShdw blurRad="12700" dist="63500" dir="1800000" rotWithShape="0">
                    <a:srgbClr val="000000"/>
                  </a:outerShdw>
                </a:effectLst>
                <a:latin typeface="Helvetica Neue"/>
                <a:ea typeface="Helvetica Neue"/>
                <a:cs typeface="Helvetica Neue"/>
                <a:sym typeface="Helvetica Neue"/>
              </a:rPr>
              <a:t>Problem Solving</a:t>
            </a:r>
          </a:p>
        </p:txBody>
      </p:sp>
      <p:sp>
        <p:nvSpPr>
          <p:cNvPr id="150" name="Shape 150"/>
          <p:cNvSpPr/>
          <p:nvPr/>
        </p:nvSpPr>
        <p:spPr>
          <a:xfrm>
            <a:off x="3163418" y="6421362"/>
            <a:ext cx="9216975" cy="7958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Why is Japan correct?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4" animBg="1" advAuto="0"/>
      <p:bldP spid="144" grpId="5" animBg="1" advAuto="0"/>
      <p:bldP spid="145" grpId="6" animBg="1" advAuto="0"/>
      <p:bldP spid="146" grpId="7" animBg="1" advAuto="0"/>
      <p:bldP spid="147" grpId="1" animBg="1" advAuto="0"/>
      <p:bldP spid="148" grpId="3" animBg="1" advAuto="0"/>
      <p:bldP spid="149" grpId="8" animBg="1" advAuto="0"/>
      <p:bldP spid="150" grpId="2" animBg="1" advAuto="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7" name="Table 837"/>
          <p:cNvGraphicFramePr/>
          <p:nvPr/>
        </p:nvGraphicFramePr>
        <p:xfrm>
          <a:off x="178759" y="3430308"/>
          <a:ext cx="4172503" cy="1871242"/>
        </p:xfrm>
        <a:graphic>
          <a:graphicData uri="http://schemas.openxmlformats.org/drawingml/2006/table">
            <a:tbl>
              <a:tblPr>
                <a:tableStyleId>{4C3C2611-4C71-4FC5-86AE-919BDF0F9419}</a:tableStyleId>
              </a:tblPr>
              <a:tblGrid>
                <a:gridCol w="4159802"/>
              </a:tblGrid>
              <a:tr h="1004280">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Lesson Structure and Pacing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beginning
different learning rates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38" name="Table 838"/>
          <p:cNvGraphicFramePr/>
          <p:nvPr/>
        </p:nvGraphicFramePr>
        <p:xfrm>
          <a:off x="178759" y="5543353"/>
          <a:ext cx="4172503" cy="1880271"/>
        </p:xfrm>
        <a:graphic>
          <a:graphicData uri="http://schemas.openxmlformats.org/drawingml/2006/table">
            <a:tbl>
              <a:tblPr>
                <a:tableStyleId>{4C3C2611-4C71-4FC5-86AE-919BDF0F9419}</a:tableStyleId>
              </a:tblPr>
              <a:tblGrid>
                <a:gridCol w="4159802"/>
              </a:tblGrid>
              <a:tr h="1013309">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Academic Feedback</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8885A"/>
                    </a:solidFill>
                  </a:tcPr>
                </a:tc>
              </a:tr>
              <a:tr h="854261">
                <a:tc>
                  <a:txBody>
                    <a:bodyPr/>
                    <a:lstStyle/>
                    <a:p>
                      <a:pPr lvl="0" algn="ctr" defTabSz="457200">
                        <a:defRPr sz="1800">
                          <a:solidFill>
                            <a:srgbClr val="000000"/>
                          </a:solidFill>
                        </a:defRPr>
                      </a:pPr>
                      <a:r>
                        <a:rPr sz="2400" b="1">
                          <a:solidFill>
                            <a:srgbClr val="444444"/>
                          </a:solidFill>
                        </a:rPr>
                        <a:t>students giving specific feedback to one another</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39" name="Table 839"/>
          <p:cNvGraphicFramePr/>
          <p:nvPr/>
        </p:nvGraphicFramePr>
        <p:xfrm>
          <a:off x="178759" y="7635265"/>
          <a:ext cx="4172503" cy="1873624"/>
        </p:xfrm>
        <a:graphic>
          <a:graphicData uri="http://schemas.openxmlformats.org/drawingml/2006/table">
            <a:tbl>
              <a:tblPr>
                <a:tableStyleId>{4C3C2611-4C71-4FC5-86AE-919BDF0F9419}</a:tableStyleId>
              </a:tblPr>
              <a:tblGrid>
                <a:gridCol w="4159802"/>
              </a:tblGrid>
              <a:tr h="1006661">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Teacher Knowledge of Students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anticipated learning difficulties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40" name="Table 840"/>
          <p:cNvGraphicFramePr/>
          <p:nvPr/>
        </p:nvGraphicFramePr>
        <p:xfrm>
          <a:off x="4425674" y="1323015"/>
          <a:ext cx="4172502" cy="1871143"/>
        </p:xfrm>
        <a:graphic>
          <a:graphicData uri="http://schemas.openxmlformats.org/drawingml/2006/table">
            <a:tbl>
              <a:tblPr>
                <a:tableStyleId>{4C3C2611-4C71-4FC5-86AE-919BDF0F9419}</a:tableStyleId>
              </a:tblPr>
              <a:tblGrid>
                <a:gridCol w="4159802"/>
              </a:tblGrid>
              <a:tr h="1004180">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Motivating Students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inquiry, curiosity</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41" name="Table 841"/>
          <p:cNvGraphicFramePr/>
          <p:nvPr/>
        </p:nvGraphicFramePr>
        <p:xfrm>
          <a:off x="4425674" y="3430308"/>
          <a:ext cx="4172502" cy="1876401"/>
        </p:xfrm>
        <a:graphic>
          <a:graphicData uri="http://schemas.openxmlformats.org/drawingml/2006/table">
            <a:tbl>
              <a:tblPr>
                <a:tableStyleId>{4C3C2611-4C71-4FC5-86AE-919BDF0F9419}</a:tableStyleId>
              </a:tblPr>
              <a:tblGrid>
                <a:gridCol w="4159802"/>
              </a:tblGrid>
              <a:tr h="1009439">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Activities and Materials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opportunities for student-to-student interaction</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42" name="Table 842"/>
          <p:cNvGraphicFramePr/>
          <p:nvPr/>
        </p:nvGraphicFramePr>
        <p:xfrm>
          <a:off x="4425674" y="5543353"/>
          <a:ext cx="4172502" cy="1865190"/>
        </p:xfrm>
        <a:graphic>
          <a:graphicData uri="http://schemas.openxmlformats.org/drawingml/2006/table">
            <a:tbl>
              <a:tblPr>
                <a:tableStyleId>{4C3C2611-4C71-4FC5-86AE-919BDF0F9419}</a:tableStyleId>
              </a:tblPr>
              <a:tblGrid>
                <a:gridCol w="4159802"/>
              </a:tblGrid>
              <a:tr h="998227">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Grouping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students know their roles and responsibilities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43" name="Table 843"/>
          <p:cNvGraphicFramePr/>
          <p:nvPr/>
        </p:nvGraphicFramePr>
        <p:xfrm>
          <a:off x="4425674" y="7635265"/>
          <a:ext cx="4172502" cy="1873624"/>
        </p:xfrm>
        <a:graphic>
          <a:graphicData uri="http://schemas.openxmlformats.org/drawingml/2006/table">
            <a:tbl>
              <a:tblPr>
                <a:tableStyleId>{4C3C2611-4C71-4FC5-86AE-919BDF0F9419}</a:tableStyleId>
              </a:tblPr>
              <a:tblGrid>
                <a:gridCol w="4159802"/>
              </a:tblGrid>
              <a:tr h="1006661">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Thinking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8885A"/>
                    </a:solidFill>
                  </a:tcPr>
                </a:tc>
              </a:tr>
              <a:tr h="854261">
                <a:tc>
                  <a:txBody>
                    <a:bodyPr/>
                    <a:lstStyle/>
                    <a:p>
                      <a:pPr lvl="0" algn="ctr" defTabSz="457200">
                        <a:defRPr sz="1800">
                          <a:solidFill>
                            <a:srgbClr val="000000"/>
                          </a:solidFill>
                        </a:defRPr>
                      </a:pPr>
                      <a:r>
                        <a:rPr sz="2400" b="1">
                          <a:solidFill>
                            <a:srgbClr val="444444"/>
                          </a:solidFill>
                        </a:rPr>
                        <a:t>analytical thinking
practical thinking</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44" name="Table 844"/>
          <p:cNvGraphicFramePr/>
          <p:nvPr/>
        </p:nvGraphicFramePr>
        <p:xfrm>
          <a:off x="8666239" y="1323015"/>
          <a:ext cx="4172503" cy="1871839"/>
        </p:xfrm>
        <a:graphic>
          <a:graphicData uri="http://schemas.openxmlformats.org/drawingml/2006/table">
            <a:tbl>
              <a:tblPr>
                <a:tableStyleId>{4C3C2611-4C71-4FC5-86AE-919BDF0F9419}</a:tableStyleId>
              </a:tblPr>
              <a:tblGrid>
                <a:gridCol w="4159802"/>
              </a:tblGrid>
              <a:tr h="1004876">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Presenting Instructional Content</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visuals that establish the purpose of the lesson.</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45" name="Table 845"/>
          <p:cNvGraphicFramePr/>
          <p:nvPr/>
        </p:nvGraphicFramePr>
        <p:xfrm>
          <a:off x="8666239" y="3430308"/>
          <a:ext cx="4172503" cy="1892673"/>
        </p:xfrm>
        <a:graphic>
          <a:graphicData uri="http://schemas.openxmlformats.org/drawingml/2006/table">
            <a:tbl>
              <a:tblPr>
                <a:tableStyleId>{4C3C2611-4C71-4FC5-86AE-919BDF0F9419}</a:tableStyleId>
              </a:tblPr>
              <a:tblGrid>
                <a:gridCol w="4159802"/>
              </a:tblGrid>
              <a:tr h="1025711">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Questioning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8885A"/>
                    </a:solidFill>
                  </a:tcPr>
                </a:tc>
              </a:tr>
              <a:tr h="854261">
                <a:tc>
                  <a:txBody>
                    <a:bodyPr/>
                    <a:lstStyle/>
                    <a:p>
                      <a:pPr lvl="0" algn="ctr" defTabSz="457200">
                        <a:defRPr sz="1800">
                          <a:solidFill>
                            <a:srgbClr val="000000"/>
                          </a:solidFill>
                        </a:defRPr>
                      </a:pPr>
                      <a:r>
                        <a:rPr sz="2200" b="1">
                          <a:solidFill>
                            <a:srgbClr val="444444"/>
                          </a:solidFill>
                        </a:rPr>
                        <a:t>knowledge &amp; comprehension</a:t>
                      </a:r>
                      <a:r>
                        <a:rPr sz="2400" b="1">
                          <a:solidFill>
                            <a:srgbClr val="444444"/>
                          </a:solidFill>
                        </a:rPr>
                        <a:t> analysis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46" name="Table 846"/>
          <p:cNvGraphicFramePr/>
          <p:nvPr/>
        </p:nvGraphicFramePr>
        <p:xfrm>
          <a:off x="8666239" y="5543353"/>
          <a:ext cx="4172503" cy="1865929"/>
        </p:xfrm>
        <a:graphic>
          <a:graphicData uri="http://schemas.openxmlformats.org/drawingml/2006/table">
            <a:tbl>
              <a:tblPr>
                <a:tableStyleId>{4C3C2611-4C71-4FC5-86AE-919BDF0F9419}</a:tableStyleId>
              </a:tblPr>
              <a:tblGrid>
                <a:gridCol w="4159802"/>
              </a:tblGrid>
              <a:tr h="998966">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Teacher Content Knowledge</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displays extensive content knowledge</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47" name="Table 847"/>
          <p:cNvGraphicFramePr/>
          <p:nvPr/>
        </p:nvGraphicFramePr>
        <p:xfrm>
          <a:off x="8666239" y="7635265"/>
          <a:ext cx="4172503" cy="1873624"/>
        </p:xfrm>
        <a:graphic>
          <a:graphicData uri="http://schemas.openxmlformats.org/drawingml/2006/table">
            <a:tbl>
              <a:tblPr>
                <a:tableStyleId>{4C3C2611-4C71-4FC5-86AE-919BDF0F9419}</a:tableStyleId>
              </a:tblPr>
              <a:tblGrid>
                <a:gridCol w="4159802"/>
              </a:tblGrid>
              <a:tr h="1006661">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Problem-Solving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8885A"/>
                    </a:solidFill>
                  </a:tcPr>
                </a:tc>
              </a:tr>
              <a:tr h="854261">
                <a:tc>
                  <a:txBody>
                    <a:bodyPr/>
                    <a:lstStyle/>
                    <a:p>
                      <a:pPr lvl="0" algn="ctr" defTabSz="457200">
                        <a:defRPr sz="1800">
                          <a:solidFill>
                            <a:srgbClr val="000000"/>
                          </a:solidFill>
                        </a:defRPr>
                      </a:pPr>
                      <a:r>
                        <a:rPr sz="2400" b="1">
                          <a:solidFill>
                            <a:srgbClr val="444444"/>
                          </a:solidFill>
                        </a:rPr>
                        <a:t>Abstraction
Categorization</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48" name="Table 848"/>
          <p:cNvGraphicFramePr/>
          <p:nvPr/>
        </p:nvGraphicFramePr>
        <p:xfrm>
          <a:off x="178758" y="257411"/>
          <a:ext cx="12659984" cy="866963"/>
        </p:xfrm>
        <a:graphic>
          <a:graphicData uri="http://schemas.openxmlformats.org/drawingml/2006/table">
            <a:tbl>
              <a:tblPr>
                <a:tableStyleId>{4C3C2611-4C71-4FC5-86AE-919BDF0F9419}</a:tableStyleId>
              </a:tblPr>
              <a:tblGrid>
                <a:gridCol w="12647282"/>
              </a:tblGrid>
              <a:tr h="854261">
                <a:tc>
                  <a:txBody>
                    <a:bodyPr/>
                    <a:lstStyle/>
                    <a:p>
                      <a:pPr lvl="0" algn="ctr" defTabSz="457200">
                        <a:defRPr sz="1800">
                          <a:solidFill>
                            <a:srgbClr val="000000"/>
                          </a:solidFill>
                        </a:defRPr>
                      </a:pPr>
                      <a:r>
                        <a:rPr sz="4800" b="1">
                          <a:solidFill>
                            <a:srgbClr val="FFFFFF"/>
                          </a:solidFill>
                          <a:effectLst>
                            <a:outerShdw blurRad="12700" dist="63500" dir="1200000" rotWithShape="0">
                              <a:srgbClr val="000000"/>
                            </a:outerShdw>
                          </a:effectLst>
                        </a:rPr>
                        <a:t>General Educator Rubric: INSTRUCTION</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82A1AB"/>
                    </a:solidFill>
                  </a:tcPr>
                </a:tc>
              </a:tr>
            </a:tbl>
          </a:graphicData>
        </a:graphic>
      </p:graphicFrame>
      <p:graphicFrame>
        <p:nvGraphicFramePr>
          <p:cNvPr id="849" name="Table 849"/>
          <p:cNvGraphicFramePr/>
          <p:nvPr/>
        </p:nvGraphicFramePr>
        <p:xfrm>
          <a:off x="178759" y="1310315"/>
          <a:ext cx="4172503" cy="1865929"/>
        </p:xfrm>
        <a:graphic>
          <a:graphicData uri="http://schemas.openxmlformats.org/drawingml/2006/table">
            <a:tbl>
              <a:tblPr>
                <a:tableStyleId>{4C3C2611-4C71-4FC5-86AE-919BDF0F9419}</a:tableStyleId>
              </a:tblPr>
              <a:tblGrid>
                <a:gridCol w="4159802"/>
              </a:tblGrid>
              <a:tr h="998966">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Standards and Objectives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learning objectives are clearly communicated</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8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8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8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8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8" animBg="1" advAuto="0"/>
      <p:bldP spid="838" grpId="3" animBg="1" advAuto="0"/>
      <p:bldP spid="839" grpId="12" animBg="1" advAuto="0"/>
      <p:bldP spid="840" grpId="6" animBg="1" advAuto="0"/>
      <p:bldP spid="841" grpId="9" animBg="1" advAuto="0"/>
      <p:bldP spid="842" grpId="10" animBg="1" advAuto="0"/>
      <p:bldP spid="843" grpId="4" animBg="1" advAuto="0"/>
      <p:bldP spid="844" grpId="7" animBg="1" advAuto="0"/>
      <p:bldP spid="845" grpId="2" animBg="1" advAuto="0"/>
      <p:bldP spid="846" grpId="11" animBg="1" advAuto="0"/>
      <p:bldP spid="847" grpId="5" animBg="1" advAuto="0"/>
      <p:bldP spid="849" grpId="1" animBg="1" advAuto="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1" name="Table 851"/>
          <p:cNvGraphicFramePr/>
          <p:nvPr/>
        </p:nvGraphicFramePr>
        <p:xfrm>
          <a:off x="4420048" y="1493592"/>
          <a:ext cx="4172503" cy="2794397"/>
        </p:xfrm>
        <a:graphic>
          <a:graphicData uri="http://schemas.openxmlformats.org/drawingml/2006/table">
            <a:tbl>
              <a:tblPr>
                <a:tableStyleId>{4C3C2611-4C71-4FC5-86AE-919BDF0F9419}</a:tableStyleId>
              </a:tblPr>
              <a:tblGrid>
                <a:gridCol w="4159802"/>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Student Work</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1664095">
                <a:tc>
                  <a:txBody>
                    <a:bodyPr/>
                    <a:lstStyle/>
                    <a:p>
                      <a:pPr lvl="0" algn="ctr" defTabSz="457200">
                        <a:defRPr sz="1800">
                          <a:solidFill>
                            <a:srgbClr val="000000"/>
                          </a:solidFill>
                        </a:defRPr>
                      </a:pPr>
                      <a:r>
                        <a:rPr sz="2400" b="1">
                          <a:solidFill>
                            <a:srgbClr val="444444"/>
                          </a:solidFill>
                        </a:rPr>
                        <a:t>organize, interpret, analyze, synthesize, and evaluate information rather than reproduce it.</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52" name="Table 852"/>
          <p:cNvGraphicFramePr/>
          <p:nvPr/>
        </p:nvGraphicFramePr>
        <p:xfrm>
          <a:off x="8660613" y="1493592"/>
          <a:ext cx="4172503" cy="2808971"/>
        </p:xfrm>
        <a:graphic>
          <a:graphicData uri="http://schemas.openxmlformats.org/drawingml/2006/table">
            <a:tbl>
              <a:tblPr>
                <a:tableStyleId>{4C3C2611-4C71-4FC5-86AE-919BDF0F9419}</a:tableStyleId>
              </a:tblPr>
              <a:tblGrid>
                <a:gridCol w="4159802"/>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Assessment</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1678670">
                <a:tc>
                  <a:txBody>
                    <a:bodyPr/>
                    <a:lstStyle/>
                    <a:p>
                      <a:pPr lvl="0" algn="ctr" defTabSz="457200">
                        <a:defRPr sz="1800">
                          <a:solidFill>
                            <a:srgbClr val="000000"/>
                          </a:solidFill>
                        </a:defRPr>
                      </a:pPr>
                      <a:r>
                        <a:rPr sz="2400" b="1">
                          <a:solidFill>
                            <a:srgbClr val="444444"/>
                          </a:solidFill>
                        </a:rPr>
                        <a:t>have clear measurement criteria.</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53" name="Table 853"/>
          <p:cNvGraphicFramePr/>
          <p:nvPr/>
        </p:nvGraphicFramePr>
        <p:xfrm>
          <a:off x="173133" y="5721886"/>
          <a:ext cx="2977192" cy="3464917"/>
        </p:xfrm>
        <a:graphic>
          <a:graphicData uri="http://schemas.openxmlformats.org/drawingml/2006/table">
            <a:tbl>
              <a:tblPr>
                <a:tableStyleId>{4C3C2611-4C71-4FC5-86AE-919BDF0F9419}</a:tableStyleId>
              </a:tblPr>
              <a:tblGrid>
                <a:gridCol w="2964491"/>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Expectations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2334615">
                <a:tc>
                  <a:txBody>
                    <a:bodyPr/>
                    <a:lstStyle/>
                    <a:p>
                      <a:pPr lvl="0" algn="ctr" defTabSz="457200">
                        <a:defRPr sz="1800">
                          <a:solidFill>
                            <a:srgbClr val="000000"/>
                          </a:solidFill>
                        </a:defRPr>
                      </a:pPr>
                      <a:r>
                        <a:rPr sz="2400" b="1">
                          <a:solidFill>
                            <a:srgbClr val="444444"/>
                          </a:solidFill>
                        </a:rPr>
                        <a:t>Teacher encourages students to learn from mistakes.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54" name="Table 854"/>
          <p:cNvGraphicFramePr/>
          <p:nvPr/>
        </p:nvGraphicFramePr>
        <p:xfrm>
          <a:off x="3390822" y="5723820"/>
          <a:ext cx="2971801" cy="3461049"/>
        </p:xfrm>
        <a:graphic>
          <a:graphicData uri="http://schemas.openxmlformats.org/drawingml/2006/table">
            <a:tbl>
              <a:tblPr>
                <a:tableStyleId>{4C3C2611-4C71-4FC5-86AE-919BDF0F9419}</a:tableStyleId>
              </a:tblPr>
              <a:tblGrid>
                <a:gridCol w="2959100"/>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Managing Student Behavior</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2330747">
                <a:tc>
                  <a:txBody>
                    <a:bodyPr/>
                    <a:lstStyle/>
                    <a:p>
                      <a:pPr lvl="0" algn="ctr" defTabSz="457200">
                        <a:defRPr sz="1800">
                          <a:solidFill>
                            <a:srgbClr val="000000"/>
                          </a:solidFill>
                        </a:defRPr>
                      </a:pPr>
                      <a:r>
                        <a:rPr sz="2400" b="1">
                          <a:solidFill>
                            <a:srgbClr val="444444"/>
                          </a:solidFill>
                        </a:rPr>
                        <a:t>Teacher and student establish clear rules for learning and behavior.</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55" name="Table 855"/>
          <p:cNvGraphicFramePr/>
          <p:nvPr/>
        </p:nvGraphicFramePr>
        <p:xfrm>
          <a:off x="6634869" y="5720794"/>
          <a:ext cx="2971801" cy="3467101"/>
        </p:xfrm>
        <a:graphic>
          <a:graphicData uri="http://schemas.openxmlformats.org/drawingml/2006/table">
            <a:tbl>
              <a:tblPr>
                <a:tableStyleId>{4C3C2611-4C71-4FC5-86AE-919BDF0F9419}</a:tableStyleId>
              </a:tblPr>
              <a:tblGrid>
                <a:gridCol w="2959100"/>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Environment</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2336800">
                <a:tc>
                  <a:txBody>
                    <a:bodyPr/>
                    <a:lstStyle/>
                    <a:p>
                      <a:pPr lvl="0" algn="ctr" defTabSz="457200">
                        <a:defRPr sz="1800">
                          <a:solidFill>
                            <a:srgbClr val="000000"/>
                          </a:solidFill>
                        </a:defRPr>
                      </a:pPr>
                      <a:r>
                        <a:rPr sz="2400" b="1">
                          <a:solidFill>
                            <a:srgbClr val="444444"/>
                          </a:solidFill>
                        </a:rPr>
                        <a:t>is organized and understandable to all students.
is arranged to promote individual and group learning.</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56" name="Table 856"/>
          <p:cNvGraphicFramePr/>
          <p:nvPr/>
        </p:nvGraphicFramePr>
        <p:xfrm>
          <a:off x="173133" y="4796304"/>
          <a:ext cx="12659983" cy="866962"/>
        </p:xfrm>
        <a:graphic>
          <a:graphicData uri="http://schemas.openxmlformats.org/drawingml/2006/table">
            <a:tbl>
              <a:tblPr>
                <a:tableStyleId>{4C3C2611-4C71-4FC5-86AE-919BDF0F9419}</a:tableStyleId>
              </a:tblPr>
              <a:tblGrid>
                <a:gridCol w="12647282"/>
              </a:tblGrid>
              <a:tr h="854261">
                <a:tc>
                  <a:txBody>
                    <a:bodyPr/>
                    <a:lstStyle/>
                    <a:p>
                      <a:pPr lvl="0" algn="ctr" defTabSz="457200">
                        <a:defRPr sz="1800">
                          <a:solidFill>
                            <a:srgbClr val="000000"/>
                          </a:solidFill>
                        </a:defRPr>
                      </a:pPr>
                      <a:r>
                        <a:rPr sz="4800" b="1">
                          <a:solidFill>
                            <a:srgbClr val="FFFFFF"/>
                          </a:solidFill>
                          <a:effectLst>
                            <a:outerShdw blurRad="12700" dist="63500" dir="1200000" rotWithShape="0">
                              <a:srgbClr val="000000"/>
                            </a:outerShdw>
                          </a:effectLst>
                        </a:rPr>
                        <a:t>General Educator Rubric: ENVIRONMENT </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82A1AB"/>
                    </a:solidFill>
                  </a:tcPr>
                </a:tc>
              </a:tr>
            </a:tbl>
          </a:graphicData>
        </a:graphic>
      </p:graphicFrame>
      <p:graphicFrame>
        <p:nvGraphicFramePr>
          <p:cNvPr id="857" name="Table 857"/>
          <p:cNvGraphicFramePr/>
          <p:nvPr/>
        </p:nvGraphicFramePr>
        <p:xfrm>
          <a:off x="173133" y="578405"/>
          <a:ext cx="12659983" cy="866962"/>
        </p:xfrm>
        <a:graphic>
          <a:graphicData uri="http://schemas.openxmlformats.org/drawingml/2006/table">
            <a:tbl>
              <a:tblPr>
                <a:tableStyleId>{4C3C2611-4C71-4FC5-86AE-919BDF0F9419}</a:tableStyleId>
              </a:tblPr>
              <a:tblGrid>
                <a:gridCol w="12647282"/>
              </a:tblGrid>
              <a:tr h="854261">
                <a:tc>
                  <a:txBody>
                    <a:bodyPr/>
                    <a:lstStyle/>
                    <a:p>
                      <a:pPr lvl="0" algn="ctr" defTabSz="457200">
                        <a:defRPr sz="1800">
                          <a:solidFill>
                            <a:srgbClr val="000000"/>
                          </a:solidFill>
                        </a:defRPr>
                      </a:pPr>
                      <a:r>
                        <a:rPr sz="4800" b="1">
                          <a:solidFill>
                            <a:srgbClr val="FFFFFF"/>
                          </a:solidFill>
                          <a:effectLst>
                            <a:outerShdw blurRad="12700" dist="63500" dir="1200000" rotWithShape="0">
                              <a:srgbClr val="000000"/>
                            </a:outerShdw>
                          </a:effectLst>
                        </a:rPr>
                        <a:t>General Educator Rubric: PLANNING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82A1AB"/>
                    </a:solidFill>
                  </a:tcPr>
                </a:tc>
              </a:tr>
            </a:tbl>
          </a:graphicData>
        </a:graphic>
      </p:graphicFrame>
      <p:graphicFrame>
        <p:nvGraphicFramePr>
          <p:cNvPr id="858" name="Table 858"/>
          <p:cNvGraphicFramePr/>
          <p:nvPr/>
        </p:nvGraphicFramePr>
        <p:xfrm>
          <a:off x="173133" y="1493592"/>
          <a:ext cx="4172503" cy="2781300"/>
        </p:xfrm>
        <a:graphic>
          <a:graphicData uri="http://schemas.openxmlformats.org/drawingml/2006/table">
            <a:tbl>
              <a:tblPr>
                <a:tableStyleId>{4C3C2611-4C71-4FC5-86AE-919BDF0F9419}</a:tableStyleId>
              </a:tblPr>
              <a:tblGrid>
                <a:gridCol w="4159802"/>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Instructional Plans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1650998">
                <a:tc>
                  <a:txBody>
                    <a:bodyPr/>
                    <a:lstStyle/>
                    <a:p>
                      <a:pPr lvl="0" algn="ctr" defTabSz="457200">
                        <a:defRPr sz="1800">
                          <a:solidFill>
                            <a:srgbClr val="000000"/>
                          </a:solidFill>
                        </a:defRPr>
                      </a:pPr>
                      <a:r>
                        <a:rPr sz="2400" b="1">
                          <a:solidFill>
                            <a:srgbClr val="444444"/>
                          </a:solidFill>
                        </a:rPr>
                        <a:t>measurable and explicit goals aligned to state content standards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859" name="Table 859"/>
          <p:cNvGraphicFramePr/>
          <p:nvPr/>
        </p:nvGraphicFramePr>
        <p:xfrm>
          <a:off x="9872567" y="5720794"/>
          <a:ext cx="2971801" cy="3467101"/>
        </p:xfrm>
        <a:graphic>
          <a:graphicData uri="http://schemas.openxmlformats.org/drawingml/2006/table">
            <a:tbl>
              <a:tblPr>
                <a:tableStyleId>{4C3C2611-4C71-4FC5-86AE-919BDF0F9419}</a:tableStyleId>
              </a:tblPr>
              <a:tblGrid>
                <a:gridCol w="2959100"/>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Respectful Culture</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2336800">
                <a:tc>
                  <a:txBody>
                    <a:bodyPr/>
                    <a:lstStyle/>
                    <a:p>
                      <a:pPr lvl="0" algn="ctr" defTabSz="457200">
                        <a:defRPr sz="1800">
                          <a:solidFill>
                            <a:srgbClr val="000000"/>
                          </a:solidFill>
                        </a:defRPr>
                      </a:pPr>
                      <a:r>
                        <a:rPr sz="2400" b="1">
                          <a:solidFill>
                            <a:srgbClr val="444444"/>
                          </a:solidFill>
                        </a:rPr>
                        <a:t>Teacher-student interactions demonstrate caring and respect for one another.</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 grpId="2" animBg="1" advAuto="0"/>
      <p:bldP spid="852" grpId="3" animBg="1" advAuto="0"/>
      <p:bldP spid="853" grpId="4" animBg="1" advAuto="0"/>
      <p:bldP spid="854" grpId="5" animBg="1" advAuto="0"/>
      <p:bldP spid="855" grpId="6" animBg="1" advAuto="0"/>
      <p:bldP spid="858" grpId="1" animBg="1" advAuto="0"/>
      <p:bldP spid="859" grpId="7" animBg="1" advAuto="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 name="pasted-image.tif"/>
          <p:cNvPicPr/>
          <p:nvPr/>
        </p:nvPicPr>
        <p:blipFill>
          <a:blip r:embed="rId2">
            <a:alphaModFix amt="61106"/>
            <a:extLst/>
          </a:blip>
          <a:stretch>
            <a:fillRect/>
          </a:stretch>
        </p:blipFill>
        <p:spPr>
          <a:xfrm>
            <a:off x="126280" y="980905"/>
            <a:ext cx="12752240" cy="5167378"/>
          </a:xfrm>
          <a:prstGeom prst="rect">
            <a:avLst/>
          </a:prstGeom>
          <a:ln w="12700">
            <a:miter lim="400000"/>
          </a:ln>
          <a:effectLst>
            <a:outerShdw blurRad="63500" dist="25400" dir="5400000" rotWithShape="0">
              <a:srgbClr val="000000">
                <a:alpha val="5979"/>
              </a:srgbClr>
            </a:outerShdw>
          </a:effectLst>
        </p:spPr>
      </p:pic>
      <p:graphicFrame>
        <p:nvGraphicFramePr>
          <p:cNvPr id="862" name="Table 862"/>
          <p:cNvGraphicFramePr/>
          <p:nvPr/>
        </p:nvGraphicFramePr>
        <p:xfrm>
          <a:off x="127959" y="5234111"/>
          <a:ext cx="12748882" cy="1193653"/>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Suggestions</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Shape 864"/>
          <p:cNvSpPr>
            <a:spLocks noGrp="1"/>
          </p:cNvSpPr>
          <p:nvPr>
            <p:ph type="title"/>
          </p:nvPr>
        </p:nvSpPr>
        <p:spPr>
          <a:prstGeom prst="rect">
            <a:avLst/>
          </a:prstGeom>
        </p:spPr>
        <p:txBody>
          <a:bodyPr/>
          <a:lstStyle>
            <a:lvl1pPr algn="ctr">
              <a:defRPr sz="5600" b="1">
                <a:latin typeface="Helvetica Neue"/>
                <a:ea typeface="Helvetica Neue"/>
                <a:cs typeface="Helvetica Neue"/>
                <a:sym typeface="Helvetica Neue"/>
              </a:defRPr>
            </a:lvl1pPr>
          </a:lstStyle>
          <a:p>
            <a:pPr lvl="0">
              <a:defRPr sz="1800" b="0"/>
            </a:pPr>
            <a:r>
              <a:rPr sz="5600" b="1"/>
              <a:t>A Few Suggestions</a:t>
            </a:r>
          </a:p>
        </p:txBody>
      </p:sp>
      <p:sp>
        <p:nvSpPr>
          <p:cNvPr id="865" name="Shape 865"/>
          <p:cNvSpPr>
            <a:spLocks noGrp="1"/>
          </p:cNvSpPr>
          <p:nvPr>
            <p:ph type="body" idx="1"/>
          </p:nvPr>
        </p:nvSpPr>
        <p:spPr>
          <a:xfrm>
            <a:off x="571500" y="2045791"/>
            <a:ext cx="11861800" cy="7419282"/>
          </a:xfrm>
          <a:prstGeom prst="rect">
            <a:avLst/>
          </a:prstGeom>
        </p:spPr>
        <p:txBody>
          <a:bodyPr/>
          <a:lstStyle/>
          <a:p>
            <a:pPr marL="659638" lvl="0" indent="-659638" defTabSz="572516">
              <a:spcBef>
                <a:spcPts val="300"/>
              </a:spcBef>
              <a:buSzPct val="100000"/>
              <a:buFontTx/>
              <a:buAutoNum type="arabicPeriod"/>
              <a:defRPr sz="1800">
                <a:solidFill>
                  <a:srgbClr val="000000"/>
                </a:solidFill>
              </a:defRPr>
            </a:pPr>
            <a:r>
              <a:rPr sz="3528" b="1">
                <a:latin typeface="Helvetica Neue"/>
                <a:ea typeface="Helvetica Neue"/>
                <a:cs typeface="Helvetica Neue"/>
                <a:sym typeface="Helvetica Neue"/>
              </a:rPr>
              <a:t>Make sure it is clear what the objective(s) is for the lesson and check for understanding during and at the end of the lesson.</a:t>
            </a:r>
          </a:p>
          <a:p>
            <a:pPr marL="659638" lvl="0" indent="-659638" defTabSz="572516">
              <a:spcBef>
                <a:spcPts val="300"/>
              </a:spcBef>
              <a:buSzPct val="100000"/>
              <a:buFontTx/>
              <a:buAutoNum type="arabicPeriod"/>
              <a:defRPr sz="1800">
                <a:solidFill>
                  <a:srgbClr val="000000"/>
                </a:solidFill>
              </a:defRPr>
            </a:pPr>
            <a:r>
              <a:rPr sz="3528" b="1">
                <a:latin typeface="Helvetica Neue"/>
                <a:ea typeface="Helvetica Neue"/>
                <a:cs typeface="Helvetica Neue"/>
                <a:sym typeface="Helvetica Neue"/>
              </a:rPr>
              <a:t>Ask follow-up questions…“</a:t>
            </a:r>
            <a:r>
              <a:rPr sz="3528" b="1" i="1">
                <a:latin typeface="Helvetica Neue"/>
                <a:ea typeface="Helvetica Neue"/>
                <a:cs typeface="Helvetica Neue"/>
                <a:sym typeface="Helvetica Neue"/>
              </a:rPr>
              <a:t>Why do you think that is the correct answer?”</a:t>
            </a:r>
          </a:p>
          <a:p>
            <a:pPr marL="659638" lvl="0" indent="-659638" defTabSz="572516">
              <a:spcBef>
                <a:spcPts val="300"/>
              </a:spcBef>
              <a:buSzPct val="100000"/>
              <a:buFontTx/>
              <a:buAutoNum type="arabicPeriod"/>
              <a:defRPr sz="1800">
                <a:solidFill>
                  <a:srgbClr val="000000"/>
                </a:solidFill>
              </a:defRPr>
            </a:pPr>
            <a:r>
              <a:rPr sz="3528" b="1">
                <a:latin typeface="Helvetica Neue"/>
                <a:ea typeface="Helvetica Neue"/>
                <a:cs typeface="Helvetica Neue"/>
                <a:sym typeface="Helvetica Neue"/>
              </a:rPr>
              <a:t>Consider using 10-15 minute activities.</a:t>
            </a:r>
          </a:p>
          <a:p>
            <a:pPr marL="659638" lvl="0" indent="-659638" defTabSz="572516">
              <a:spcBef>
                <a:spcPts val="300"/>
              </a:spcBef>
              <a:buSzPct val="100000"/>
              <a:buFontTx/>
              <a:buAutoNum type="arabicPeriod"/>
              <a:defRPr sz="1800">
                <a:solidFill>
                  <a:srgbClr val="000000"/>
                </a:solidFill>
              </a:defRPr>
            </a:pPr>
            <a:r>
              <a:rPr sz="3528" b="1">
                <a:latin typeface="Helvetica Neue"/>
                <a:ea typeface="Helvetica Neue"/>
                <a:cs typeface="Helvetica Neue"/>
                <a:sym typeface="Helvetica Neue"/>
              </a:rPr>
              <a:t>Do not plan something special for the observation; a solid, thorough, and well-structured lesson is what you need to do…if you normally don’t use exit slips then don’t use them for the observation.</a:t>
            </a:r>
          </a:p>
          <a:p>
            <a:pPr marL="659638" lvl="0" indent="-659638" defTabSz="572516">
              <a:spcBef>
                <a:spcPts val="300"/>
              </a:spcBef>
              <a:buSzPct val="100000"/>
              <a:buFontTx/>
              <a:buAutoNum type="arabicPeriod"/>
              <a:defRPr sz="1800">
                <a:solidFill>
                  <a:srgbClr val="000000"/>
                </a:solidFill>
              </a:defRPr>
            </a:pPr>
            <a:r>
              <a:rPr sz="3528" b="1">
                <a:latin typeface="Helvetica Neue"/>
                <a:ea typeface="Helvetica Neue"/>
                <a:cs typeface="Helvetica Neue"/>
                <a:sym typeface="Helvetica Neue"/>
              </a:rPr>
              <a:t>Appropriately deal with students who misbehave or are off task…ignore what needs to be ignored and address what needs to be addressed.</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65">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8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8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86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86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8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lvl1pPr>
              <a:defRPr sz="5600" b="1">
                <a:latin typeface="Helvetica Neue"/>
                <a:ea typeface="Helvetica Neue"/>
                <a:cs typeface="Helvetica Neue"/>
                <a:sym typeface="Helvetica Neue"/>
              </a:defRPr>
            </a:lvl1pPr>
          </a:lstStyle>
          <a:p>
            <a:pPr lvl="0">
              <a:defRPr sz="1800" b="0"/>
            </a:pPr>
            <a:r>
              <a:rPr sz="5600" b="1"/>
              <a:t>Key Question (Objective) for Today</a:t>
            </a:r>
          </a:p>
        </p:txBody>
      </p:sp>
      <p:sp>
        <p:nvSpPr>
          <p:cNvPr id="153" name="Shape 153"/>
          <p:cNvSpPr>
            <a:spLocks noGrp="1"/>
          </p:cNvSpPr>
          <p:nvPr>
            <p:ph type="body" idx="1"/>
          </p:nvPr>
        </p:nvSpPr>
        <p:spPr>
          <a:xfrm>
            <a:off x="571500" y="2209928"/>
            <a:ext cx="11861800" cy="7033618"/>
          </a:xfrm>
          <a:prstGeom prst="rect">
            <a:avLst/>
          </a:prstGeom>
        </p:spPr>
        <p:txBody>
          <a:bodyPr/>
          <a:lstStyle/>
          <a:p>
            <a:pPr marL="0" lvl="0" indent="0" defTabSz="572516">
              <a:spcBef>
                <a:spcPts val="4100"/>
              </a:spcBef>
              <a:buSzTx/>
              <a:buFontTx/>
              <a:buNone/>
              <a:defRPr sz="1800">
                <a:solidFill>
                  <a:srgbClr val="000000"/>
                </a:solidFill>
              </a:defRPr>
            </a:pPr>
            <a:r>
              <a:rPr sz="4704" b="1">
                <a:latin typeface="Helvetica Neue"/>
                <a:ea typeface="Helvetica Neue"/>
                <a:cs typeface="Helvetica Neue"/>
                <a:sym typeface="Helvetica Neue"/>
              </a:rPr>
              <a:t>What are the consequences for countries like Japan that have a declining population?</a:t>
            </a:r>
          </a:p>
          <a:p>
            <a:pPr marL="1941576" lvl="3" indent="-597408" defTabSz="572516">
              <a:spcBef>
                <a:spcPts val="4100"/>
              </a:spcBef>
              <a:defRPr sz="1800">
                <a:solidFill>
                  <a:srgbClr val="000000"/>
                </a:solidFill>
              </a:defRPr>
            </a:pPr>
            <a:r>
              <a:rPr sz="4704" b="1">
                <a:latin typeface="Helvetica Neue"/>
                <a:ea typeface="Helvetica Neue"/>
                <a:cs typeface="Helvetica Neue"/>
                <a:sym typeface="Helvetica Neue"/>
              </a:rPr>
              <a:t>Short Video</a:t>
            </a:r>
          </a:p>
          <a:p>
            <a:pPr marL="1941576" lvl="3" indent="-597408" defTabSz="572516">
              <a:spcBef>
                <a:spcPts val="4100"/>
              </a:spcBef>
              <a:defRPr sz="1800">
                <a:solidFill>
                  <a:srgbClr val="000000"/>
                </a:solidFill>
              </a:defRPr>
            </a:pPr>
            <a:r>
              <a:rPr sz="4704" b="1">
                <a:latin typeface="Helvetica Neue"/>
                <a:ea typeface="Helvetica Neue"/>
                <a:cs typeface="Helvetica Neue"/>
                <a:sym typeface="Helvetica Neue"/>
              </a:rPr>
              <a:t>Small Group and Class Discussion</a:t>
            </a:r>
          </a:p>
          <a:p>
            <a:pPr marL="1941576" lvl="3" indent="-597408" defTabSz="572516">
              <a:spcBef>
                <a:spcPts val="4100"/>
              </a:spcBef>
              <a:defRPr sz="1800">
                <a:solidFill>
                  <a:srgbClr val="000000"/>
                </a:solidFill>
              </a:defRPr>
            </a:pPr>
            <a:r>
              <a:rPr sz="4704" b="1">
                <a:latin typeface="Helvetica Neue"/>
                <a:ea typeface="Helvetica Neue"/>
                <a:cs typeface="Helvetica Neue"/>
                <a:sym typeface="Helvetica Neue"/>
              </a:rPr>
              <a:t>Homework: Article with Writing Assignment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 name="Table 155"/>
          <p:cNvGraphicFramePr/>
          <p:nvPr/>
        </p:nvGraphicFramePr>
        <p:xfrm>
          <a:off x="178759" y="3430308"/>
          <a:ext cx="4159802" cy="1858541"/>
        </p:xfrm>
        <a:graphic>
          <a:graphicData uri="http://schemas.openxmlformats.org/drawingml/2006/table">
            <a:tbl>
              <a:tblPr>
                <a:tableStyleId>{4C3C2611-4C71-4FC5-86AE-919BDF0F9419}</a:tableStyleId>
              </a:tblPr>
              <a:tblGrid>
                <a:gridCol w="4159802"/>
              </a:tblGrid>
              <a:tr h="1004280">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Lesson Structure and Pacing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beginning
different learning rates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56" name="Table 156"/>
          <p:cNvGraphicFramePr/>
          <p:nvPr/>
        </p:nvGraphicFramePr>
        <p:xfrm>
          <a:off x="178759" y="5543353"/>
          <a:ext cx="4159802" cy="1867570"/>
        </p:xfrm>
        <a:graphic>
          <a:graphicData uri="http://schemas.openxmlformats.org/drawingml/2006/table">
            <a:tbl>
              <a:tblPr>
                <a:tableStyleId>{4C3C2611-4C71-4FC5-86AE-919BDF0F9419}</a:tableStyleId>
              </a:tblPr>
              <a:tblGrid>
                <a:gridCol w="4159802"/>
              </a:tblGrid>
              <a:tr h="1013309">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Academic Feedback</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8885A"/>
                    </a:solidFill>
                  </a:tcPr>
                </a:tc>
              </a:tr>
              <a:tr h="854261">
                <a:tc>
                  <a:txBody>
                    <a:bodyPr/>
                    <a:lstStyle/>
                    <a:p>
                      <a:pPr lvl="0" algn="ctr" defTabSz="457200">
                        <a:defRPr sz="1800">
                          <a:solidFill>
                            <a:srgbClr val="000000"/>
                          </a:solidFill>
                        </a:defRPr>
                      </a:pPr>
                      <a:r>
                        <a:rPr sz="2400" b="1">
                          <a:solidFill>
                            <a:srgbClr val="444444"/>
                          </a:solidFill>
                        </a:rPr>
                        <a:t>students giving specific feedback to one another</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57" name="Table 157"/>
          <p:cNvGraphicFramePr/>
          <p:nvPr/>
        </p:nvGraphicFramePr>
        <p:xfrm>
          <a:off x="178759" y="7635265"/>
          <a:ext cx="4159802" cy="1860922"/>
        </p:xfrm>
        <a:graphic>
          <a:graphicData uri="http://schemas.openxmlformats.org/drawingml/2006/table">
            <a:tbl>
              <a:tblPr>
                <a:tableStyleId>{4C3C2611-4C71-4FC5-86AE-919BDF0F9419}</a:tableStyleId>
              </a:tblPr>
              <a:tblGrid>
                <a:gridCol w="4159802"/>
              </a:tblGrid>
              <a:tr h="1006661">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Teacher Knowledge of Students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anticipated learning difficulties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58" name="Table 158"/>
          <p:cNvGraphicFramePr/>
          <p:nvPr/>
        </p:nvGraphicFramePr>
        <p:xfrm>
          <a:off x="4425674" y="1323015"/>
          <a:ext cx="4159802" cy="1858441"/>
        </p:xfrm>
        <a:graphic>
          <a:graphicData uri="http://schemas.openxmlformats.org/drawingml/2006/table">
            <a:tbl>
              <a:tblPr>
                <a:tableStyleId>{4C3C2611-4C71-4FC5-86AE-919BDF0F9419}</a:tableStyleId>
              </a:tblPr>
              <a:tblGrid>
                <a:gridCol w="4159802"/>
              </a:tblGrid>
              <a:tr h="1004180">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Motivating Students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inquiry, curiosity</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59" name="Table 159"/>
          <p:cNvGraphicFramePr/>
          <p:nvPr/>
        </p:nvGraphicFramePr>
        <p:xfrm>
          <a:off x="4425674" y="3430308"/>
          <a:ext cx="4159802" cy="1863700"/>
        </p:xfrm>
        <a:graphic>
          <a:graphicData uri="http://schemas.openxmlformats.org/drawingml/2006/table">
            <a:tbl>
              <a:tblPr>
                <a:tableStyleId>{4C3C2611-4C71-4FC5-86AE-919BDF0F9419}</a:tableStyleId>
              </a:tblPr>
              <a:tblGrid>
                <a:gridCol w="4159802"/>
              </a:tblGrid>
              <a:tr h="1009439">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Activities and Materials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opportunities for student-to-student interaction</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60" name="Table 160"/>
          <p:cNvGraphicFramePr/>
          <p:nvPr/>
        </p:nvGraphicFramePr>
        <p:xfrm>
          <a:off x="4425674" y="5543353"/>
          <a:ext cx="4159802" cy="1852488"/>
        </p:xfrm>
        <a:graphic>
          <a:graphicData uri="http://schemas.openxmlformats.org/drawingml/2006/table">
            <a:tbl>
              <a:tblPr>
                <a:tableStyleId>{4C3C2611-4C71-4FC5-86AE-919BDF0F9419}</a:tableStyleId>
              </a:tblPr>
              <a:tblGrid>
                <a:gridCol w="4159802"/>
              </a:tblGrid>
              <a:tr h="998227">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Grouping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students know their roles and responsibilities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61" name="Table 161"/>
          <p:cNvGraphicFramePr/>
          <p:nvPr/>
        </p:nvGraphicFramePr>
        <p:xfrm>
          <a:off x="4425674" y="7635265"/>
          <a:ext cx="4159802" cy="1860922"/>
        </p:xfrm>
        <a:graphic>
          <a:graphicData uri="http://schemas.openxmlformats.org/drawingml/2006/table">
            <a:tbl>
              <a:tblPr>
                <a:tableStyleId>{4C3C2611-4C71-4FC5-86AE-919BDF0F9419}</a:tableStyleId>
              </a:tblPr>
              <a:tblGrid>
                <a:gridCol w="4159802"/>
              </a:tblGrid>
              <a:tr h="1006661">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Thinking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8885A"/>
                    </a:solidFill>
                  </a:tcPr>
                </a:tc>
              </a:tr>
              <a:tr h="854261">
                <a:tc>
                  <a:txBody>
                    <a:bodyPr/>
                    <a:lstStyle/>
                    <a:p>
                      <a:pPr lvl="0" algn="ctr" defTabSz="457200">
                        <a:defRPr sz="1800">
                          <a:solidFill>
                            <a:srgbClr val="000000"/>
                          </a:solidFill>
                        </a:defRPr>
                      </a:pPr>
                      <a:r>
                        <a:rPr sz="2400" b="1">
                          <a:solidFill>
                            <a:srgbClr val="444444"/>
                          </a:solidFill>
                        </a:rPr>
                        <a:t>analytical thinking
practical thinking</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62" name="Table 162"/>
          <p:cNvGraphicFramePr/>
          <p:nvPr/>
        </p:nvGraphicFramePr>
        <p:xfrm>
          <a:off x="8666239" y="1323015"/>
          <a:ext cx="4159802" cy="1859137"/>
        </p:xfrm>
        <a:graphic>
          <a:graphicData uri="http://schemas.openxmlformats.org/drawingml/2006/table">
            <a:tbl>
              <a:tblPr>
                <a:tableStyleId>{4C3C2611-4C71-4FC5-86AE-919BDF0F9419}</a:tableStyleId>
              </a:tblPr>
              <a:tblGrid>
                <a:gridCol w="4159802"/>
              </a:tblGrid>
              <a:tr h="1004876">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Presenting Instructional Content</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visuals that establish the purpose of the lesson.</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63" name="Table 163"/>
          <p:cNvGraphicFramePr/>
          <p:nvPr/>
        </p:nvGraphicFramePr>
        <p:xfrm>
          <a:off x="8666239" y="3430308"/>
          <a:ext cx="4159802" cy="1879972"/>
        </p:xfrm>
        <a:graphic>
          <a:graphicData uri="http://schemas.openxmlformats.org/drawingml/2006/table">
            <a:tbl>
              <a:tblPr>
                <a:tableStyleId>{4C3C2611-4C71-4FC5-86AE-919BDF0F9419}</a:tableStyleId>
              </a:tblPr>
              <a:tblGrid>
                <a:gridCol w="4159802"/>
              </a:tblGrid>
              <a:tr h="1025711">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Questioning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8885A"/>
                    </a:solidFill>
                  </a:tcPr>
                </a:tc>
              </a:tr>
              <a:tr h="854261">
                <a:tc>
                  <a:txBody>
                    <a:bodyPr/>
                    <a:lstStyle/>
                    <a:p>
                      <a:pPr lvl="0" algn="ctr" defTabSz="457200">
                        <a:defRPr sz="1800">
                          <a:solidFill>
                            <a:srgbClr val="000000"/>
                          </a:solidFill>
                        </a:defRPr>
                      </a:pPr>
                      <a:r>
                        <a:rPr sz="2200" b="1">
                          <a:solidFill>
                            <a:srgbClr val="444444"/>
                          </a:solidFill>
                        </a:rPr>
                        <a:t>knowledge &amp; comprehension</a:t>
                      </a:r>
                      <a:r>
                        <a:rPr sz="2400" b="1">
                          <a:solidFill>
                            <a:srgbClr val="444444"/>
                          </a:solidFill>
                        </a:rPr>
                        <a:t> analysis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64" name="Table 164"/>
          <p:cNvGraphicFramePr/>
          <p:nvPr/>
        </p:nvGraphicFramePr>
        <p:xfrm>
          <a:off x="8666239" y="5543353"/>
          <a:ext cx="4159802" cy="1853227"/>
        </p:xfrm>
        <a:graphic>
          <a:graphicData uri="http://schemas.openxmlformats.org/drawingml/2006/table">
            <a:tbl>
              <a:tblPr>
                <a:tableStyleId>{4C3C2611-4C71-4FC5-86AE-919BDF0F9419}</a:tableStyleId>
              </a:tblPr>
              <a:tblGrid>
                <a:gridCol w="4159802"/>
              </a:tblGrid>
              <a:tr h="998966">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Teacher Content Knowledge</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displays extensive content knowledge</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65" name="Table 165"/>
          <p:cNvGraphicFramePr/>
          <p:nvPr/>
        </p:nvGraphicFramePr>
        <p:xfrm>
          <a:off x="8666239" y="7635265"/>
          <a:ext cx="4159802" cy="1860922"/>
        </p:xfrm>
        <a:graphic>
          <a:graphicData uri="http://schemas.openxmlformats.org/drawingml/2006/table">
            <a:tbl>
              <a:tblPr>
                <a:tableStyleId>{4C3C2611-4C71-4FC5-86AE-919BDF0F9419}</a:tableStyleId>
              </a:tblPr>
              <a:tblGrid>
                <a:gridCol w="4159802"/>
              </a:tblGrid>
              <a:tr h="1006661">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Problem-Solving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8885A"/>
                    </a:solidFill>
                  </a:tcPr>
                </a:tc>
              </a:tr>
              <a:tr h="854261">
                <a:tc>
                  <a:txBody>
                    <a:bodyPr/>
                    <a:lstStyle/>
                    <a:p>
                      <a:pPr lvl="0" algn="ctr" defTabSz="457200">
                        <a:defRPr sz="1800">
                          <a:solidFill>
                            <a:srgbClr val="000000"/>
                          </a:solidFill>
                        </a:defRPr>
                      </a:pPr>
                      <a:r>
                        <a:rPr sz="2400" b="1">
                          <a:solidFill>
                            <a:srgbClr val="444444"/>
                          </a:solidFill>
                        </a:rPr>
                        <a:t>Abstraction
Categorization</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66" name="Table 166"/>
          <p:cNvGraphicFramePr/>
          <p:nvPr/>
        </p:nvGraphicFramePr>
        <p:xfrm>
          <a:off x="178758" y="257411"/>
          <a:ext cx="12647282" cy="854261"/>
        </p:xfrm>
        <a:graphic>
          <a:graphicData uri="http://schemas.openxmlformats.org/drawingml/2006/table">
            <a:tbl>
              <a:tblPr>
                <a:tableStyleId>{4C3C2611-4C71-4FC5-86AE-919BDF0F9419}</a:tableStyleId>
              </a:tblPr>
              <a:tblGrid>
                <a:gridCol w="12647282"/>
              </a:tblGrid>
              <a:tr h="854261">
                <a:tc>
                  <a:txBody>
                    <a:bodyPr/>
                    <a:lstStyle/>
                    <a:p>
                      <a:pPr lvl="0" algn="ctr" defTabSz="457200">
                        <a:defRPr sz="1800">
                          <a:solidFill>
                            <a:srgbClr val="000000"/>
                          </a:solidFill>
                        </a:defRPr>
                      </a:pPr>
                      <a:r>
                        <a:rPr sz="4800" b="1">
                          <a:solidFill>
                            <a:srgbClr val="FFFFFF"/>
                          </a:solidFill>
                          <a:effectLst>
                            <a:outerShdw blurRad="12700" dist="63500" dir="1200000" rotWithShape="0">
                              <a:srgbClr val="000000"/>
                            </a:outerShdw>
                          </a:effectLst>
                        </a:rPr>
                        <a:t>General Educator Rubric: INSTRUCTION</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82A1AB"/>
                    </a:solidFill>
                  </a:tcPr>
                </a:tc>
              </a:tr>
            </a:tbl>
          </a:graphicData>
        </a:graphic>
      </p:graphicFrame>
      <p:graphicFrame>
        <p:nvGraphicFramePr>
          <p:cNvPr id="167" name="Table 167"/>
          <p:cNvGraphicFramePr/>
          <p:nvPr/>
        </p:nvGraphicFramePr>
        <p:xfrm>
          <a:off x="178759" y="1310315"/>
          <a:ext cx="4159802" cy="1853227"/>
        </p:xfrm>
        <a:graphic>
          <a:graphicData uri="http://schemas.openxmlformats.org/drawingml/2006/table">
            <a:tbl>
              <a:tblPr>
                <a:tableStyleId>{4C3C2611-4C71-4FC5-86AE-919BDF0F9419}</a:tableStyleId>
              </a:tblPr>
              <a:tblGrid>
                <a:gridCol w="4159802"/>
              </a:tblGrid>
              <a:tr h="998966">
                <a:tc>
                  <a:txBody>
                    <a:bodyPr/>
                    <a:lstStyle/>
                    <a:p>
                      <a:pPr lvl="0" algn="ctr" defTabSz="457200">
                        <a:defRPr sz="1800">
                          <a:solidFill>
                            <a:srgbClr val="000000"/>
                          </a:solidFill>
                        </a:defRPr>
                      </a:pPr>
                      <a:r>
                        <a:rPr sz="2900" b="1">
                          <a:solidFill>
                            <a:srgbClr val="FFFFFF"/>
                          </a:solidFill>
                          <a:effectLst>
                            <a:outerShdw blurRad="12700" dist="63500" dir="1200000" rotWithShape="0">
                              <a:srgbClr val="000000"/>
                            </a:outerShdw>
                          </a:effectLst>
                        </a:rPr>
                        <a:t>Standards and Objectives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854261">
                <a:tc>
                  <a:txBody>
                    <a:bodyPr/>
                    <a:lstStyle/>
                    <a:p>
                      <a:pPr lvl="0" algn="ctr" defTabSz="457200">
                        <a:defRPr sz="1800">
                          <a:solidFill>
                            <a:srgbClr val="000000"/>
                          </a:solidFill>
                        </a:defRPr>
                      </a:pPr>
                      <a:r>
                        <a:rPr sz="2400" b="1">
                          <a:solidFill>
                            <a:srgbClr val="444444"/>
                          </a:solidFill>
                        </a:rPr>
                        <a:t>learning objectives are clearly communicated</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1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1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1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8" animBg="1" advAuto="0"/>
      <p:bldP spid="156" grpId="3" animBg="1" advAuto="0"/>
      <p:bldP spid="157" grpId="12" animBg="1" advAuto="0"/>
      <p:bldP spid="158" grpId="6" animBg="1" advAuto="0"/>
      <p:bldP spid="159" grpId="9" animBg="1" advAuto="0"/>
      <p:bldP spid="160" grpId="10" animBg="1" advAuto="0"/>
      <p:bldP spid="161" grpId="4" animBg="1" advAuto="0"/>
      <p:bldP spid="162" grpId="7" animBg="1" advAuto="0"/>
      <p:bldP spid="163" grpId="2" animBg="1" advAuto="0"/>
      <p:bldP spid="164" grpId="11" animBg="1" advAuto="0"/>
      <p:bldP spid="165" grpId="5" animBg="1" advAuto="0"/>
      <p:bldP spid="167"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DSC_0753.jpg"/>
          <p:cNvPicPr/>
          <p:nvPr/>
        </p:nvPicPr>
        <p:blipFill>
          <a:blip r:embed="rId2">
            <a:alphaModFix amt="15000"/>
            <a:extLst/>
          </a:blip>
          <a:stretch>
            <a:fillRect/>
          </a:stretch>
        </p:blipFill>
        <p:spPr>
          <a:xfrm>
            <a:off x="-3397250" y="-2750945"/>
            <a:ext cx="22779748" cy="15252701"/>
          </a:xfrm>
          <a:prstGeom prst="rect">
            <a:avLst/>
          </a:prstGeom>
          <a:ln w="12700">
            <a:miter lim="400000"/>
          </a:ln>
        </p:spPr>
      </p:pic>
      <p:sp>
        <p:nvSpPr>
          <p:cNvPr id="94" name="Shape 94"/>
          <p:cNvSpPr>
            <a:spLocks noGrp="1"/>
          </p:cNvSpPr>
          <p:nvPr>
            <p:ph type="title"/>
          </p:nvPr>
        </p:nvSpPr>
        <p:spPr>
          <a:xfrm>
            <a:off x="381000" y="431800"/>
            <a:ext cx="12230100" cy="8877300"/>
          </a:xfrm>
          <a:prstGeom prst="rect">
            <a:avLst/>
          </a:prstGeom>
        </p:spPr>
        <p:txBody>
          <a:bodyPr/>
          <a:lstStyle/>
          <a:p>
            <a:pPr lvl="0" algn="ctr">
              <a:defRPr sz="1800"/>
            </a:pPr>
            <a:r>
              <a:rPr sz="10100" b="1">
                <a:latin typeface="Century Gothic"/>
                <a:ea typeface="Century Gothic"/>
                <a:cs typeface="Century Gothic"/>
                <a:sym typeface="Century Gothic"/>
              </a:rPr>
              <a:t>How</a:t>
            </a:r>
            <a:r>
              <a:rPr sz="7100">
                <a:latin typeface="Century Gothic"/>
                <a:ea typeface="Century Gothic"/>
                <a:cs typeface="Century Gothic"/>
                <a:sym typeface="Century Gothic"/>
              </a:rPr>
              <a:t> </a:t>
            </a:r>
            <a:r>
              <a:rPr sz="9000">
                <a:latin typeface="Century Gothic"/>
                <a:ea typeface="Century Gothic"/>
                <a:cs typeface="Century Gothic"/>
                <a:sym typeface="Century Gothic"/>
              </a:rPr>
              <a:t>exactly does a </a:t>
            </a:r>
            <a:r>
              <a:rPr sz="11400" b="1">
                <a:latin typeface="Century Gothic"/>
                <a:ea typeface="Century Gothic"/>
                <a:cs typeface="Century Gothic"/>
                <a:sym typeface="Century Gothic"/>
              </a:rPr>
              <a:t>pineapple</a:t>
            </a:r>
            <a:r>
              <a:rPr sz="6000">
                <a:latin typeface="Century Gothic"/>
                <a:ea typeface="Century Gothic"/>
                <a:cs typeface="Century Gothic"/>
                <a:sym typeface="Century Gothic"/>
              </a:rPr>
              <a:t> </a:t>
            </a:r>
            <a:r>
              <a:rPr sz="9000">
                <a:latin typeface="Century Gothic"/>
                <a:ea typeface="Century Gothic"/>
                <a:cs typeface="Century Gothic"/>
                <a:sym typeface="Century Gothic"/>
              </a:rPr>
              <a:t>grow</a:t>
            </a:r>
            <a:r>
              <a:rPr sz="14400" b="1">
                <a:latin typeface="Century Gothic"/>
                <a:ea typeface="Century Gothic"/>
                <a:cs typeface="Century Gothic"/>
                <a:sym typeface="Century Gothic"/>
              </a:rPr>
              <a:t>?</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 name="Table 169"/>
          <p:cNvGraphicFramePr/>
          <p:nvPr/>
        </p:nvGraphicFramePr>
        <p:xfrm>
          <a:off x="4420048" y="1493592"/>
          <a:ext cx="4159802" cy="2781695"/>
        </p:xfrm>
        <a:graphic>
          <a:graphicData uri="http://schemas.openxmlformats.org/drawingml/2006/table">
            <a:tbl>
              <a:tblPr>
                <a:tableStyleId>{4C3C2611-4C71-4FC5-86AE-919BDF0F9419}</a:tableStyleId>
              </a:tblPr>
              <a:tblGrid>
                <a:gridCol w="4159802"/>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Student Work</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1664095">
                <a:tc>
                  <a:txBody>
                    <a:bodyPr/>
                    <a:lstStyle/>
                    <a:p>
                      <a:pPr lvl="0" algn="ctr" defTabSz="457200">
                        <a:defRPr sz="1800">
                          <a:solidFill>
                            <a:srgbClr val="000000"/>
                          </a:solidFill>
                        </a:defRPr>
                      </a:pPr>
                      <a:r>
                        <a:rPr sz="2400" b="1">
                          <a:solidFill>
                            <a:srgbClr val="444444"/>
                          </a:solidFill>
                        </a:rPr>
                        <a:t>organize, interpret, analyze, synthesize, and evaluate information rather than reproduce it.</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70" name="Table 170"/>
          <p:cNvGraphicFramePr/>
          <p:nvPr/>
        </p:nvGraphicFramePr>
        <p:xfrm>
          <a:off x="8660613" y="1493592"/>
          <a:ext cx="4159802" cy="2796270"/>
        </p:xfrm>
        <a:graphic>
          <a:graphicData uri="http://schemas.openxmlformats.org/drawingml/2006/table">
            <a:tbl>
              <a:tblPr>
                <a:tableStyleId>{4C3C2611-4C71-4FC5-86AE-919BDF0F9419}</a:tableStyleId>
              </a:tblPr>
              <a:tblGrid>
                <a:gridCol w="4159802"/>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Assessment</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1678670">
                <a:tc>
                  <a:txBody>
                    <a:bodyPr/>
                    <a:lstStyle/>
                    <a:p>
                      <a:pPr lvl="0" algn="ctr" defTabSz="457200">
                        <a:defRPr sz="1800">
                          <a:solidFill>
                            <a:srgbClr val="000000"/>
                          </a:solidFill>
                        </a:defRPr>
                      </a:pPr>
                      <a:r>
                        <a:rPr sz="2400" b="1">
                          <a:solidFill>
                            <a:srgbClr val="444444"/>
                          </a:solidFill>
                        </a:rPr>
                        <a:t>have clear measurement criteria.</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71" name="Table 171"/>
          <p:cNvGraphicFramePr/>
          <p:nvPr/>
        </p:nvGraphicFramePr>
        <p:xfrm>
          <a:off x="173133" y="5721886"/>
          <a:ext cx="2964491" cy="3452215"/>
        </p:xfrm>
        <a:graphic>
          <a:graphicData uri="http://schemas.openxmlformats.org/drawingml/2006/table">
            <a:tbl>
              <a:tblPr>
                <a:tableStyleId>{4C3C2611-4C71-4FC5-86AE-919BDF0F9419}</a:tableStyleId>
              </a:tblPr>
              <a:tblGrid>
                <a:gridCol w="2964491"/>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Expectations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2334615">
                <a:tc>
                  <a:txBody>
                    <a:bodyPr/>
                    <a:lstStyle/>
                    <a:p>
                      <a:pPr lvl="0" algn="ctr" defTabSz="457200">
                        <a:defRPr sz="1800">
                          <a:solidFill>
                            <a:srgbClr val="000000"/>
                          </a:solidFill>
                        </a:defRPr>
                      </a:pPr>
                      <a:r>
                        <a:rPr sz="2400" b="1">
                          <a:solidFill>
                            <a:srgbClr val="444444"/>
                          </a:solidFill>
                        </a:rPr>
                        <a:t>Teacher encourages students to learn from mistakes.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72" name="Table 172"/>
          <p:cNvGraphicFramePr/>
          <p:nvPr/>
        </p:nvGraphicFramePr>
        <p:xfrm>
          <a:off x="3390822" y="5723820"/>
          <a:ext cx="2959100" cy="3986827"/>
        </p:xfrm>
        <a:graphic>
          <a:graphicData uri="http://schemas.openxmlformats.org/drawingml/2006/table">
            <a:tbl>
              <a:tblPr>
                <a:tableStyleId>{4C3C2611-4C71-4FC5-86AE-919BDF0F9419}</a:tableStyleId>
              </a:tblPr>
              <a:tblGrid>
                <a:gridCol w="2959100"/>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Managing Student Behavior</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2330747">
                <a:tc>
                  <a:txBody>
                    <a:bodyPr/>
                    <a:lstStyle/>
                    <a:p>
                      <a:pPr lvl="0" algn="ctr" defTabSz="457200">
                        <a:defRPr sz="1800">
                          <a:solidFill>
                            <a:srgbClr val="000000"/>
                          </a:solidFill>
                        </a:defRPr>
                      </a:pPr>
                      <a:r>
                        <a:rPr sz="2400" b="1">
                          <a:solidFill>
                            <a:srgbClr val="444444"/>
                          </a:solidFill>
                        </a:rPr>
                        <a:t>Teacher and student establish clear rules for learning and behavior.</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73" name="Table 173"/>
          <p:cNvGraphicFramePr/>
          <p:nvPr/>
        </p:nvGraphicFramePr>
        <p:xfrm>
          <a:off x="6634869" y="5720794"/>
          <a:ext cx="2959100" cy="3454400"/>
        </p:xfrm>
        <a:graphic>
          <a:graphicData uri="http://schemas.openxmlformats.org/drawingml/2006/table">
            <a:tbl>
              <a:tblPr>
                <a:tableStyleId>{4C3C2611-4C71-4FC5-86AE-919BDF0F9419}</a:tableStyleId>
              </a:tblPr>
              <a:tblGrid>
                <a:gridCol w="2959100"/>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Environment</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2336800">
                <a:tc>
                  <a:txBody>
                    <a:bodyPr/>
                    <a:lstStyle/>
                    <a:p>
                      <a:pPr lvl="0" algn="ctr" defTabSz="457200">
                        <a:defRPr sz="1800">
                          <a:solidFill>
                            <a:srgbClr val="000000"/>
                          </a:solidFill>
                        </a:defRPr>
                      </a:pPr>
                      <a:r>
                        <a:rPr sz="2400" b="1">
                          <a:solidFill>
                            <a:srgbClr val="444444"/>
                          </a:solidFill>
                        </a:rPr>
                        <a:t>is organized and understandable to all students.
is arranged to promote individual and group learning.</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74" name="Table 174"/>
          <p:cNvGraphicFramePr/>
          <p:nvPr/>
        </p:nvGraphicFramePr>
        <p:xfrm>
          <a:off x="173133" y="4796304"/>
          <a:ext cx="12647282" cy="854261"/>
        </p:xfrm>
        <a:graphic>
          <a:graphicData uri="http://schemas.openxmlformats.org/drawingml/2006/table">
            <a:tbl>
              <a:tblPr>
                <a:tableStyleId>{4C3C2611-4C71-4FC5-86AE-919BDF0F9419}</a:tableStyleId>
              </a:tblPr>
              <a:tblGrid>
                <a:gridCol w="12647282"/>
              </a:tblGrid>
              <a:tr h="854261">
                <a:tc>
                  <a:txBody>
                    <a:bodyPr/>
                    <a:lstStyle/>
                    <a:p>
                      <a:pPr lvl="0" algn="ctr" defTabSz="457200">
                        <a:defRPr sz="1800">
                          <a:solidFill>
                            <a:srgbClr val="000000"/>
                          </a:solidFill>
                        </a:defRPr>
                      </a:pPr>
                      <a:r>
                        <a:rPr sz="4800" b="1">
                          <a:solidFill>
                            <a:srgbClr val="FFFFFF"/>
                          </a:solidFill>
                          <a:effectLst>
                            <a:outerShdw blurRad="12700" dist="63500" dir="1200000" rotWithShape="0">
                              <a:srgbClr val="000000"/>
                            </a:outerShdw>
                          </a:effectLst>
                        </a:rPr>
                        <a:t>General Educator Rubric: ENVIRONMENT </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82A1AB"/>
                    </a:solidFill>
                  </a:tcPr>
                </a:tc>
              </a:tr>
            </a:tbl>
          </a:graphicData>
        </a:graphic>
      </p:graphicFrame>
      <p:graphicFrame>
        <p:nvGraphicFramePr>
          <p:cNvPr id="175" name="Table 175"/>
          <p:cNvGraphicFramePr/>
          <p:nvPr/>
        </p:nvGraphicFramePr>
        <p:xfrm>
          <a:off x="173133" y="578405"/>
          <a:ext cx="12647282" cy="854261"/>
        </p:xfrm>
        <a:graphic>
          <a:graphicData uri="http://schemas.openxmlformats.org/drawingml/2006/table">
            <a:tbl>
              <a:tblPr>
                <a:tableStyleId>{4C3C2611-4C71-4FC5-86AE-919BDF0F9419}</a:tableStyleId>
              </a:tblPr>
              <a:tblGrid>
                <a:gridCol w="12647282"/>
              </a:tblGrid>
              <a:tr h="854261">
                <a:tc>
                  <a:txBody>
                    <a:bodyPr/>
                    <a:lstStyle/>
                    <a:p>
                      <a:pPr lvl="0" algn="ctr" defTabSz="457200">
                        <a:defRPr sz="1800">
                          <a:solidFill>
                            <a:srgbClr val="000000"/>
                          </a:solidFill>
                        </a:defRPr>
                      </a:pPr>
                      <a:r>
                        <a:rPr sz="4800" b="1">
                          <a:solidFill>
                            <a:srgbClr val="FFFFFF"/>
                          </a:solidFill>
                          <a:effectLst>
                            <a:outerShdw blurRad="12700" dist="63500" dir="1200000" rotWithShape="0">
                              <a:srgbClr val="000000"/>
                            </a:outerShdw>
                          </a:effectLst>
                        </a:rPr>
                        <a:t>General Educator Rubric: PLANNING</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82A1AB"/>
                    </a:solidFill>
                  </a:tcPr>
                </a:tc>
              </a:tr>
            </a:tbl>
          </a:graphicData>
        </a:graphic>
      </p:graphicFrame>
      <p:graphicFrame>
        <p:nvGraphicFramePr>
          <p:cNvPr id="176" name="Table 176"/>
          <p:cNvGraphicFramePr/>
          <p:nvPr/>
        </p:nvGraphicFramePr>
        <p:xfrm>
          <a:off x="173133" y="1493592"/>
          <a:ext cx="4159802" cy="2768598"/>
        </p:xfrm>
        <a:graphic>
          <a:graphicData uri="http://schemas.openxmlformats.org/drawingml/2006/table">
            <a:tbl>
              <a:tblPr>
                <a:tableStyleId>{4C3C2611-4C71-4FC5-86AE-919BDF0F9419}</a:tableStyleId>
              </a:tblPr>
              <a:tblGrid>
                <a:gridCol w="4159802"/>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Instructional Plans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1650998">
                <a:tc>
                  <a:txBody>
                    <a:bodyPr/>
                    <a:lstStyle/>
                    <a:p>
                      <a:pPr lvl="0" algn="ctr" defTabSz="457200">
                        <a:defRPr sz="1800">
                          <a:solidFill>
                            <a:srgbClr val="000000"/>
                          </a:solidFill>
                        </a:defRPr>
                      </a:pPr>
                      <a:r>
                        <a:rPr sz="2400" b="1">
                          <a:solidFill>
                            <a:srgbClr val="444444"/>
                          </a:solidFill>
                        </a:rPr>
                        <a:t>measurable and explicit goals aligned to state content standards</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graphicFrame>
        <p:nvGraphicFramePr>
          <p:cNvPr id="177" name="Table 177"/>
          <p:cNvGraphicFramePr/>
          <p:nvPr/>
        </p:nvGraphicFramePr>
        <p:xfrm>
          <a:off x="9872567" y="5720794"/>
          <a:ext cx="2959100" cy="3474720"/>
        </p:xfrm>
        <a:graphic>
          <a:graphicData uri="http://schemas.openxmlformats.org/drawingml/2006/table">
            <a:tbl>
              <a:tblPr>
                <a:tableStyleId>{4C3C2611-4C71-4FC5-86AE-919BDF0F9419}</a:tableStyleId>
              </a:tblPr>
              <a:tblGrid>
                <a:gridCol w="2959100"/>
              </a:tblGrid>
              <a:tr h="1117600">
                <a:tc>
                  <a:txBody>
                    <a:bodyPr/>
                    <a:lstStyle/>
                    <a:p>
                      <a:pPr lvl="0" algn="ctr" defTabSz="457200">
                        <a:defRPr sz="1800">
                          <a:solidFill>
                            <a:srgbClr val="000000"/>
                          </a:solidFill>
                        </a:defRPr>
                      </a:pPr>
                      <a:r>
                        <a:rPr sz="3400" b="1">
                          <a:solidFill>
                            <a:srgbClr val="FFFFFF"/>
                          </a:solidFill>
                          <a:effectLst>
                            <a:outerShdw blurRad="12700" dist="63500" dir="1200000" rotWithShape="0">
                              <a:srgbClr val="000000"/>
                            </a:outerShdw>
                          </a:effectLst>
                        </a:rPr>
                        <a:t>Respectful Culture</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82A1AB"/>
                    </a:solidFill>
                  </a:tcPr>
                </a:tc>
              </a:tr>
              <a:tr h="2336800">
                <a:tc>
                  <a:txBody>
                    <a:bodyPr/>
                    <a:lstStyle/>
                    <a:p>
                      <a:pPr lvl="0" algn="ctr" defTabSz="457200">
                        <a:defRPr sz="1800">
                          <a:solidFill>
                            <a:srgbClr val="000000"/>
                          </a:solidFill>
                        </a:defRPr>
                      </a:pPr>
                      <a:r>
                        <a:rPr sz="2400" b="1">
                          <a:solidFill>
                            <a:srgbClr val="444444"/>
                          </a:solidFill>
                        </a:rPr>
                        <a:t>Teacher-student interactions demonstrate caring and respect for one another.</a:t>
                      </a:r>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2" animBg="1" advAuto="0"/>
      <p:bldP spid="170" grpId="3" animBg="1" advAuto="0"/>
      <p:bldP spid="171" grpId="4" animBg="1" advAuto="0"/>
      <p:bldP spid="172" grpId="5" animBg="1" advAuto="0"/>
      <p:bldP spid="173" grpId="6" animBg="1" advAuto="0"/>
      <p:bldP spid="176" grpId="1" animBg="1" advAuto="0"/>
      <p:bldP spid="177" grpId="7"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p:nvPr/>
        </p:nvSpPr>
        <p:spPr>
          <a:xfrm>
            <a:off x="113006" y="4301490"/>
            <a:ext cx="12778788" cy="5029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150000"/>
              </a:lnSpc>
              <a:defRPr sz="1800"/>
            </a:pPr>
            <a:r>
              <a:rPr sz="4600" b="1">
                <a:latin typeface="Helvetica Neue"/>
                <a:ea typeface="Helvetica Neue"/>
                <a:cs typeface="Helvetica Neue"/>
                <a:sym typeface="Helvetica Neue"/>
              </a:rPr>
              <a:t>A) Tennessee</a:t>
            </a:r>
          </a:p>
          <a:p>
            <a:pPr lvl="0" algn="l">
              <a:lnSpc>
                <a:spcPct val="150000"/>
              </a:lnSpc>
              <a:defRPr sz="1800"/>
            </a:pPr>
            <a:r>
              <a:rPr sz="4600" b="1">
                <a:latin typeface="Helvetica Neue"/>
                <a:ea typeface="Helvetica Neue"/>
                <a:cs typeface="Helvetica Neue"/>
                <a:sym typeface="Helvetica Neue"/>
              </a:rPr>
              <a:t>B) Minnesota</a:t>
            </a:r>
          </a:p>
          <a:p>
            <a:pPr lvl="0" algn="l">
              <a:lnSpc>
                <a:spcPct val="150000"/>
              </a:lnSpc>
              <a:defRPr sz="1800"/>
            </a:pPr>
            <a:r>
              <a:rPr sz="4600" b="1">
                <a:latin typeface="Helvetica Neue"/>
                <a:ea typeface="Helvetica Neue"/>
                <a:cs typeface="Helvetica Neue"/>
                <a:sym typeface="Helvetica Neue"/>
              </a:rPr>
              <a:t>C) Florida</a:t>
            </a:r>
          </a:p>
          <a:p>
            <a:pPr lvl="0" algn="l">
              <a:lnSpc>
                <a:spcPct val="150000"/>
              </a:lnSpc>
              <a:defRPr sz="1800"/>
            </a:pPr>
            <a:r>
              <a:rPr sz="4600" b="1">
                <a:latin typeface="Helvetica Neue"/>
                <a:ea typeface="Helvetica Neue"/>
                <a:cs typeface="Helvetica Neue"/>
                <a:sym typeface="Helvetica Neue"/>
              </a:rPr>
              <a:t>D) Kansas</a:t>
            </a:r>
          </a:p>
          <a:p>
            <a:pPr lvl="0" algn="l">
              <a:lnSpc>
                <a:spcPct val="150000"/>
              </a:lnSpc>
              <a:defRPr sz="1800"/>
            </a:pPr>
            <a:r>
              <a:rPr sz="4600" b="1">
                <a:latin typeface="Helvetica Neue"/>
                <a:ea typeface="Helvetica Neue"/>
                <a:cs typeface="Helvetica Neue"/>
                <a:sym typeface="Helvetica Neue"/>
              </a:rPr>
              <a:t>E) Alabama</a:t>
            </a:r>
          </a:p>
        </p:txBody>
      </p:sp>
      <p:sp>
        <p:nvSpPr>
          <p:cNvPr id="180" name="Shape 180"/>
          <p:cNvSpPr/>
          <p:nvPr/>
        </p:nvSpPr>
        <p:spPr>
          <a:xfrm>
            <a:off x="370292" y="532543"/>
            <a:ext cx="12264216" cy="34278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b="1">
                <a:latin typeface="Helvetica Neue"/>
                <a:ea typeface="Helvetica Neue"/>
                <a:cs typeface="Helvetica Neue"/>
                <a:sym typeface="Helvetica Neue"/>
              </a:defRPr>
            </a:lvl1pPr>
          </a:lstStyle>
          <a:p>
            <a:pPr lvl="0">
              <a:defRPr sz="1800" b="0"/>
            </a:pPr>
            <a:r>
              <a:rPr sz="7200" b="1"/>
              <a:t>Which state in the US can grow the most fruits and vegetables in the winter?</a:t>
            </a:r>
          </a:p>
        </p:txBody>
      </p:sp>
      <p:sp>
        <p:nvSpPr>
          <p:cNvPr id="181" name="Shape 181"/>
          <p:cNvSpPr/>
          <p:nvPr/>
        </p:nvSpPr>
        <p:spPr>
          <a:xfrm>
            <a:off x="3719157" y="4292900"/>
            <a:ext cx="9216976"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How many months is it warm?</a:t>
            </a:r>
          </a:p>
        </p:txBody>
      </p:sp>
      <p:sp>
        <p:nvSpPr>
          <p:cNvPr id="182" name="Shape 182"/>
          <p:cNvSpPr/>
          <p:nvPr/>
        </p:nvSpPr>
        <p:spPr>
          <a:xfrm>
            <a:off x="3350851" y="5390518"/>
            <a:ext cx="9585282" cy="7214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1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100" b="1">
                <a:solidFill>
                  <a:srgbClr val="941100"/>
                </a:solidFill>
              </a:rPr>
              <a:t>Why is Minnesota worst answer?</a:t>
            </a:r>
          </a:p>
        </p:txBody>
      </p:sp>
      <p:sp>
        <p:nvSpPr>
          <p:cNvPr id="183" name="Shape 183"/>
          <p:cNvSpPr/>
          <p:nvPr/>
        </p:nvSpPr>
        <p:spPr>
          <a:xfrm>
            <a:off x="3719157" y="7542113"/>
            <a:ext cx="9216976"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What does Kansas grow? Why?</a:t>
            </a:r>
          </a:p>
        </p:txBody>
      </p:sp>
      <p:sp>
        <p:nvSpPr>
          <p:cNvPr id="184" name="Shape 184"/>
          <p:cNvSpPr/>
          <p:nvPr/>
        </p:nvSpPr>
        <p:spPr>
          <a:xfrm>
            <a:off x="2943208" y="8666081"/>
            <a:ext cx="10768874" cy="6348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5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3500" b="1">
                <a:solidFill>
                  <a:srgbClr val="941100"/>
                </a:solidFill>
              </a:rPr>
              <a:t>Why is Alabama the second best answer?</a:t>
            </a:r>
          </a:p>
        </p:txBody>
      </p:sp>
      <p:sp>
        <p:nvSpPr>
          <p:cNvPr id="185" name="Shape 185"/>
          <p:cNvSpPr/>
          <p:nvPr/>
        </p:nvSpPr>
        <p:spPr>
          <a:xfrm>
            <a:off x="2287" y="6368449"/>
            <a:ext cx="3308301" cy="89524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52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5200" b="1">
                <a:solidFill>
                  <a:srgbClr val="941100"/>
                </a:solidFill>
              </a:rPr>
              <a:t>C) Florida</a:t>
            </a:r>
          </a:p>
        </p:txBody>
      </p:sp>
      <p:sp>
        <p:nvSpPr>
          <p:cNvPr id="186" name="Shape 186"/>
          <p:cNvSpPr/>
          <p:nvPr/>
        </p:nvSpPr>
        <p:spPr>
          <a:xfrm>
            <a:off x="3535004" y="6413778"/>
            <a:ext cx="9216976"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b="1">
                <a:solidFill>
                  <a:srgbClr val="941100"/>
                </a:solidFill>
                <a:latin typeface="Helvetica Neue"/>
                <a:ea typeface="Helvetica Neue"/>
                <a:cs typeface="Helvetica Neue"/>
                <a:sym typeface="Helvetica Neue"/>
              </a:defRPr>
            </a:lvl1pPr>
          </a:lstStyle>
          <a:p>
            <a:pPr lvl="0">
              <a:defRPr sz="1800" b="0">
                <a:solidFill>
                  <a:srgbClr val="000000"/>
                </a:solidFill>
              </a:defRPr>
            </a:pPr>
            <a:r>
              <a:rPr sz="4600" b="1">
                <a:solidFill>
                  <a:srgbClr val="941100"/>
                </a:solidFill>
              </a:rPr>
              <a:t>Why is Florida the best answer?</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3" animBg="1" advAuto="0"/>
      <p:bldP spid="182" grpId="4" animBg="1" advAuto="0"/>
      <p:bldP spid="183" grpId="5" animBg="1" advAuto="0"/>
      <p:bldP spid="184" grpId="6" animBg="1" advAuto="0"/>
      <p:bldP spid="185" grpId="1" animBg="1" advAuto="0"/>
      <p:bldP spid="186"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asted-image.tif"/>
          <p:cNvPicPr/>
          <p:nvPr/>
        </p:nvPicPr>
        <p:blipFill>
          <a:blip r:embed="rId2">
            <a:alphaModFix amt="61106"/>
            <a:extLst/>
          </a:blip>
          <a:stretch>
            <a:fillRect/>
          </a:stretch>
        </p:blipFill>
        <p:spPr>
          <a:xfrm>
            <a:off x="126280" y="980905"/>
            <a:ext cx="12752240" cy="5167378"/>
          </a:xfrm>
          <a:prstGeom prst="rect">
            <a:avLst/>
          </a:prstGeom>
          <a:ln w="12700">
            <a:miter lim="400000"/>
          </a:ln>
          <a:effectLst>
            <a:outerShdw blurRad="63500" dist="25400" dir="5400000" rotWithShape="0">
              <a:srgbClr val="000000">
                <a:alpha val="5979"/>
              </a:srgbClr>
            </a:outerShdw>
          </a:effectLst>
        </p:spPr>
      </p:pic>
      <p:graphicFrame>
        <p:nvGraphicFramePr>
          <p:cNvPr id="189" name="Table 189"/>
          <p:cNvGraphicFramePr/>
          <p:nvPr/>
        </p:nvGraphicFramePr>
        <p:xfrm>
          <a:off x="127959" y="5167671"/>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Rubric Highlights and Examples</a:t>
                      </a:r>
                    </a:p>
                  </a:txBody>
                  <a:tcPr marL="50800" marR="50800" marT="50800" marB="50800" anchor="ctr" horzOverflow="overflow">
                    <a:lnT w="12700">
                      <a:miter lim="400000"/>
                    </a:lnT>
                    <a:lnB w="12700">
                      <a:miter lim="400000"/>
                    </a:lnB>
                    <a:solidFill>
                      <a:srgbClr val="82A1AB"/>
                    </a:solidFill>
                  </a:tcPr>
                </a:tc>
              </a:tr>
            </a:tbl>
          </a:graphicData>
        </a:graphic>
      </p:graphicFrame>
      <p:sp>
        <p:nvSpPr>
          <p:cNvPr id="190" name="Shape 190"/>
          <p:cNvSpPr/>
          <p:nvPr/>
        </p:nvSpPr>
        <p:spPr>
          <a:xfrm>
            <a:off x="3845382" y="6504340"/>
            <a:ext cx="5314036" cy="28823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Standards and Objectives</a:t>
            </a:r>
          </a:p>
          <a:p>
            <a:pPr lvl="0">
              <a:defRPr sz="1800"/>
            </a:pPr>
            <a:r>
              <a:rPr sz="3600"/>
              <a:t>Questioning</a:t>
            </a:r>
          </a:p>
          <a:p>
            <a:pPr lvl="0">
              <a:defRPr sz="1800"/>
            </a:pPr>
            <a:r>
              <a:rPr sz="3600"/>
              <a:t>Academic Feedback</a:t>
            </a:r>
          </a:p>
          <a:p>
            <a:pPr lvl="0">
              <a:defRPr sz="1800"/>
            </a:pPr>
            <a:r>
              <a:rPr sz="3600"/>
              <a:t>Problem Solving</a:t>
            </a:r>
          </a:p>
          <a:p>
            <a:pPr lvl="0">
              <a:defRPr sz="1800"/>
            </a:pPr>
            <a:r>
              <a:rPr sz="3600"/>
              <a:t>Activities and Materials</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2" name="Table 192"/>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Standards and Objectives</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193" name="pasted-image.png"/>
          <p:cNvPicPr/>
          <p:nvPr/>
        </p:nvPicPr>
        <p:blipFill>
          <a:blip r:embed="rId2">
            <a:extLst/>
          </a:blip>
          <a:stretch>
            <a:fillRect/>
          </a:stretch>
        </p:blipFill>
        <p:spPr>
          <a:xfrm>
            <a:off x="2495550" y="2082800"/>
            <a:ext cx="8013700" cy="6299200"/>
          </a:xfrm>
          <a:prstGeom prst="rect">
            <a:avLst/>
          </a:prstGeom>
          <a:ln w="12700">
            <a:miter lim="400000"/>
          </a:ln>
        </p:spPr>
      </p:pic>
      <p:sp>
        <p:nvSpPr>
          <p:cNvPr id="194" name="Shape 194"/>
          <p:cNvSpPr/>
          <p:nvPr/>
        </p:nvSpPr>
        <p:spPr>
          <a:xfrm>
            <a:off x="174632" y="1546430"/>
            <a:ext cx="3226992" cy="3505995"/>
          </a:xfrm>
          <a:custGeom>
            <a:avLst/>
            <a:gdLst/>
            <a:ahLst/>
            <a:cxnLst>
              <a:cxn ang="0">
                <a:pos x="wd2" y="hd2"/>
              </a:cxn>
              <a:cxn ang="5400000">
                <a:pos x="wd2" y="hd2"/>
              </a:cxn>
              <a:cxn ang="10800000">
                <a:pos x="wd2" y="hd2"/>
              </a:cxn>
              <a:cxn ang="16200000">
                <a:pos x="wd2" y="hd2"/>
              </a:cxn>
            </a:cxnLst>
            <a:rect l="0" t="0" r="r" b="b"/>
            <a:pathLst>
              <a:path w="21600" h="21600" extrusionOk="0">
                <a:moveTo>
                  <a:pt x="638" y="0"/>
                </a:moveTo>
                <a:cubicBezTo>
                  <a:pt x="285" y="0"/>
                  <a:pt x="0" y="262"/>
                  <a:pt x="0" y="587"/>
                </a:cubicBezTo>
                <a:lnTo>
                  <a:pt x="0" y="21013"/>
                </a:lnTo>
                <a:cubicBezTo>
                  <a:pt x="0" y="21338"/>
                  <a:pt x="285" y="21600"/>
                  <a:pt x="638" y="21600"/>
                </a:cubicBezTo>
                <a:lnTo>
                  <a:pt x="19281" y="21600"/>
                </a:lnTo>
                <a:cubicBezTo>
                  <a:pt x="19634" y="21600"/>
                  <a:pt x="19918" y="21338"/>
                  <a:pt x="19918" y="21013"/>
                </a:cubicBezTo>
                <a:lnTo>
                  <a:pt x="19918" y="7279"/>
                </a:lnTo>
                <a:lnTo>
                  <a:pt x="21600" y="6105"/>
                </a:lnTo>
                <a:lnTo>
                  <a:pt x="19918" y="4932"/>
                </a:lnTo>
                <a:lnTo>
                  <a:pt x="19918" y="587"/>
                </a:lnTo>
                <a:cubicBezTo>
                  <a:pt x="19918" y="262"/>
                  <a:pt x="19634" y="0"/>
                  <a:pt x="19281" y="0"/>
                </a:cubicBezTo>
                <a:lnTo>
                  <a:pt x="638"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Be sure to tell the students what they will be learning.</a:t>
            </a:r>
          </a:p>
        </p:txBody>
      </p:sp>
      <p:sp>
        <p:nvSpPr>
          <p:cNvPr id="195" name="Shape 195"/>
          <p:cNvSpPr/>
          <p:nvPr/>
        </p:nvSpPr>
        <p:spPr>
          <a:xfrm>
            <a:off x="5107424" y="7515826"/>
            <a:ext cx="6622257" cy="1839517"/>
          </a:xfrm>
          <a:custGeom>
            <a:avLst/>
            <a:gdLst/>
            <a:ahLst/>
            <a:cxnLst>
              <a:cxn ang="0">
                <a:pos x="wd2" y="hd2"/>
              </a:cxn>
              <a:cxn ang="5400000">
                <a:pos x="wd2" y="hd2"/>
              </a:cxn>
              <a:cxn ang="10800000">
                <a:pos x="wd2" y="hd2"/>
              </a:cxn>
              <a:cxn ang="16200000">
                <a:pos x="wd2" y="hd2"/>
              </a:cxn>
            </a:cxnLst>
            <a:rect l="0" t="0" r="r" b="b"/>
            <a:pathLst>
              <a:path w="21600" h="21600" extrusionOk="0">
                <a:moveTo>
                  <a:pt x="2409" y="0"/>
                </a:moveTo>
                <a:lnTo>
                  <a:pt x="1995" y="6986"/>
                </a:lnTo>
                <a:lnTo>
                  <a:pt x="207" y="6986"/>
                </a:lnTo>
                <a:cubicBezTo>
                  <a:pt x="93" y="6986"/>
                  <a:pt x="0" y="7319"/>
                  <a:pt x="0" y="7731"/>
                </a:cubicBezTo>
                <a:lnTo>
                  <a:pt x="0" y="20854"/>
                </a:lnTo>
                <a:cubicBezTo>
                  <a:pt x="0" y="21266"/>
                  <a:pt x="93" y="21600"/>
                  <a:pt x="207" y="21600"/>
                </a:cubicBezTo>
                <a:lnTo>
                  <a:pt x="21393" y="21600"/>
                </a:lnTo>
                <a:cubicBezTo>
                  <a:pt x="21507" y="21600"/>
                  <a:pt x="21600" y="21266"/>
                  <a:pt x="21600" y="20854"/>
                </a:cubicBezTo>
                <a:lnTo>
                  <a:pt x="21600" y="7731"/>
                </a:lnTo>
                <a:cubicBezTo>
                  <a:pt x="21600" y="7319"/>
                  <a:pt x="21507" y="6986"/>
                  <a:pt x="21393" y="6986"/>
                </a:cubicBezTo>
                <a:lnTo>
                  <a:pt x="2822" y="6986"/>
                </a:lnTo>
                <a:lnTo>
                  <a:pt x="240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Lesson Pacing and Structure</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Closure to the Lesson</a:t>
            </a:r>
          </a:p>
        </p:txBody>
      </p:sp>
      <p:sp>
        <p:nvSpPr>
          <p:cNvPr id="196" name="Shape 196"/>
          <p:cNvSpPr/>
          <p:nvPr/>
        </p:nvSpPr>
        <p:spPr>
          <a:xfrm>
            <a:off x="9078793" y="2835496"/>
            <a:ext cx="3419873" cy="2114154"/>
          </a:xfrm>
          <a:custGeom>
            <a:avLst/>
            <a:gdLst/>
            <a:ahLst/>
            <a:cxnLst>
              <a:cxn ang="0">
                <a:pos x="wd2" y="hd2"/>
              </a:cxn>
              <a:cxn ang="5400000">
                <a:pos x="wd2" y="hd2"/>
              </a:cxn>
              <a:cxn ang="10800000">
                <a:pos x="wd2" y="hd2"/>
              </a:cxn>
              <a:cxn ang="16200000">
                <a:pos x="wd2" y="hd2"/>
              </a:cxn>
            </a:cxnLst>
            <a:rect l="0" t="0" r="r" b="b"/>
            <a:pathLst>
              <a:path w="21600" h="21600" extrusionOk="0">
                <a:moveTo>
                  <a:pt x="3118" y="0"/>
                </a:moveTo>
                <a:lnTo>
                  <a:pt x="2316" y="2887"/>
                </a:lnTo>
                <a:lnTo>
                  <a:pt x="401" y="2887"/>
                </a:lnTo>
                <a:cubicBezTo>
                  <a:pt x="180" y="2887"/>
                  <a:pt x="0" y="3177"/>
                  <a:pt x="0" y="3536"/>
                </a:cubicBezTo>
                <a:lnTo>
                  <a:pt x="0" y="20951"/>
                </a:lnTo>
                <a:cubicBezTo>
                  <a:pt x="0" y="21310"/>
                  <a:pt x="180" y="21600"/>
                  <a:pt x="401" y="21600"/>
                </a:cubicBezTo>
                <a:lnTo>
                  <a:pt x="21199" y="21600"/>
                </a:lnTo>
                <a:cubicBezTo>
                  <a:pt x="21420" y="21600"/>
                  <a:pt x="21600" y="21310"/>
                  <a:pt x="21600" y="20951"/>
                </a:cubicBezTo>
                <a:lnTo>
                  <a:pt x="21600" y="3536"/>
                </a:lnTo>
                <a:cubicBezTo>
                  <a:pt x="21600" y="3177"/>
                  <a:pt x="21420" y="2887"/>
                  <a:pt x="21199" y="2887"/>
                </a:cubicBezTo>
                <a:lnTo>
                  <a:pt x="3920" y="2887"/>
                </a:lnTo>
                <a:lnTo>
                  <a:pt x="3118"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Planning: Instructional Plans</a:t>
            </a:r>
          </a:p>
        </p:txBody>
      </p:sp>
      <p:sp>
        <p:nvSpPr>
          <p:cNvPr id="197" name="Shape 197"/>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1" animBg="1" advAuto="0"/>
      <p:bldP spid="195" grpId="2" animBg="1" advAuto="0"/>
      <p:bldP spid="196" grpId="3"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a.pdf"/>
          <p:cNvPicPr/>
          <p:nvPr/>
        </p:nvPicPr>
        <p:blipFill>
          <a:blip r:embed="rId2">
            <a:extLst/>
          </a:blip>
          <a:srcRect r="3581" b="6386"/>
          <a:stretch>
            <a:fillRect/>
          </a:stretch>
        </p:blipFill>
        <p:spPr>
          <a:xfrm>
            <a:off x="2285900" y="-256685"/>
            <a:ext cx="8433206" cy="10596074"/>
          </a:xfrm>
          <a:prstGeom prst="rect">
            <a:avLst/>
          </a:prstGeom>
          <a:ln w="12700">
            <a:miter lim="400000"/>
          </a:ln>
        </p:spPr>
      </p:pic>
      <p:sp>
        <p:nvSpPr>
          <p:cNvPr id="200" name="Shape 200"/>
          <p:cNvSpPr/>
          <p:nvPr/>
        </p:nvSpPr>
        <p:spPr>
          <a:xfrm>
            <a:off x="2780244" y="7455930"/>
            <a:ext cx="481162"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H</a:t>
            </a:r>
          </a:p>
        </p:txBody>
      </p:sp>
      <p:sp>
        <p:nvSpPr>
          <p:cNvPr id="201" name="Shape 201"/>
          <p:cNvSpPr/>
          <p:nvPr/>
        </p:nvSpPr>
        <p:spPr>
          <a:xfrm>
            <a:off x="2780244" y="8280824"/>
            <a:ext cx="481162"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D</a:t>
            </a:r>
          </a:p>
        </p:txBody>
      </p:sp>
      <p:sp>
        <p:nvSpPr>
          <p:cNvPr id="202" name="Shape 202"/>
          <p:cNvSpPr/>
          <p:nvPr/>
        </p:nvSpPr>
        <p:spPr>
          <a:xfrm>
            <a:off x="2780244" y="6451533"/>
            <a:ext cx="481162"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C</a:t>
            </a:r>
          </a:p>
        </p:txBody>
      </p:sp>
      <p:sp>
        <p:nvSpPr>
          <p:cNvPr id="203" name="Shape 203"/>
          <p:cNvSpPr/>
          <p:nvPr/>
        </p:nvSpPr>
        <p:spPr>
          <a:xfrm>
            <a:off x="2780244" y="5403251"/>
            <a:ext cx="481162"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B</a:t>
            </a:r>
          </a:p>
        </p:txBody>
      </p:sp>
      <p:sp>
        <p:nvSpPr>
          <p:cNvPr id="204" name="Shape 204"/>
          <p:cNvSpPr/>
          <p:nvPr/>
        </p:nvSpPr>
        <p:spPr>
          <a:xfrm>
            <a:off x="2780244" y="4417896"/>
            <a:ext cx="509440"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G</a:t>
            </a:r>
          </a:p>
        </p:txBody>
      </p:sp>
      <p:sp>
        <p:nvSpPr>
          <p:cNvPr id="205" name="Shape 205"/>
          <p:cNvSpPr/>
          <p:nvPr/>
        </p:nvSpPr>
        <p:spPr>
          <a:xfrm>
            <a:off x="2780244" y="3778308"/>
            <a:ext cx="481162"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A</a:t>
            </a:r>
          </a:p>
        </p:txBody>
      </p:sp>
      <p:sp>
        <p:nvSpPr>
          <p:cNvPr id="206" name="Shape 206"/>
          <p:cNvSpPr/>
          <p:nvPr/>
        </p:nvSpPr>
        <p:spPr>
          <a:xfrm>
            <a:off x="2780244" y="2384258"/>
            <a:ext cx="424608"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F</a:t>
            </a:r>
          </a:p>
        </p:txBody>
      </p:sp>
      <p:sp>
        <p:nvSpPr>
          <p:cNvPr id="207" name="Shape 207"/>
          <p:cNvSpPr/>
          <p:nvPr/>
        </p:nvSpPr>
        <p:spPr>
          <a:xfrm>
            <a:off x="2780244" y="1151261"/>
            <a:ext cx="453133"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4000" b="1">
                <a:solidFill>
                  <a:srgbClr val="FF2600"/>
                </a:solidFill>
                <a:latin typeface="Helvetica"/>
                <a:ea typeface="Helvetica"/>
                <a:cs typeface="Helvetica"/>
                <a:sym typeface="Helvetica"/>
              </a:defRPr>
            </a:lvl1pPr>
          </a:lstStyle>
          <a:p>
            <a:pPr lvl="0">
              <a:defRPr sz="1800" b="0">
                <a:solidFill>
                  <a:srgbClr val="000000"/>
                </a:solidFill>
              </a:defRPr>
            </a:pPr>
            <a:r>
              <a:rPr sz="4000" b="1">
                <a:solidFill>
                  <a:srgbClr val="FF2600"/>
                </a:solidFill>
              </a:rPr>
              <a:t>E</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a.pdf"/>
          <p:cNvPicPr/>
          <p:nvPr/>
        </p:nvPicPr>
        <p:blipFill>
          <a:blip r:embed="rId2">
            <a:extLst/>
          </a:blip>
          <a:srcRect r="3581" b="6386"/>
          <a:stretch>
            <a:fillRect/>
          </a:stretch>
        </p:blipFill>
        <p:spPr>
          <a:xfrm>
            <a:off x="-393569" y="-41948"/>
            <a:ext cx="8433206" cy="10596074"/>
          </a:xfrm>
          <a:prstGeom prst="rect">
            <a:avLst/>
          </a:prstGeom>
          <a:ln w="12700">
            <a:miter lim="400000"/>
          </a:ln>
        </p:spPr>
      </p:pic>
      <p:sp>
        <p:nvSpPr>
          <p:cNvPr id="210" name="Shape 210"/>
          <p:cNvSpPr/>
          <p:nvPr/>
        </p:nvSpPr>
        <p:spPr>
          <a:xfrm>
            <a:off x="7901344" y="246647"/>
            <a:ext cx="4819034" cy="89966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lnSpc>
                <a:spcPct val="80000"/>
              </a:lnSpc>
              <a:defRPr sz="1800"/>
            </a:pPr>
            <a:r>
              <a:rPr sz="2800" b="1">
                <a:latin typeface="Helvetica"/>
                <a:ea typeface="Helvetica"/>
                <a:cs typeface="Helvetica"/>
                <a:sym typeface="Helvetica"/>
              </a:rPr>
              <a:t>Which would the following be an example of:</a:t>
            </a:r>
          </a:p>
          <a:p>
            <a:pPr lvl="0" algn="l" defTabSz="457200">
              <a:lnSpc>
                <a:spcPct val="120000"/>
              </a:lnSpc>
              <a:defRPr sz="1800"/>
            </a:pPr>
            <a:r>
              <a:rPr sz="2800" b="1">
                <a:latin typeface="Helvetica"/>
                <a:ea typeface="Helvetica"/>
                <a:cs typeface="Helvetica"/>
                <a:sym typeface="Helvetica"/>
              </a:rPr>
              <a:t>1. Aborigines </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2. United States</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3. Russians in Kazakhstan</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4. South Korea</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5. Chinatown in NYC</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6. Icelanders in Canada</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7. Argentina and Uruguay</a:t>
            </a:r>
          </a:p>
          <a:p>
            <a:pPr lvl="0" algn="l" defTabSz="457200">
              <a:lnSpc>
                <a:spcPct val="120000"/>
              </a:lnSpc>
              <a:defRPr sz="1800"/>
            </a:pPr>
            <a:endParaRPr sz="2800" b="1">
              <a:latin typeface="Helvetica"/>
              <a:ea typeface="Helvetica"/>
              <a:cs typeface="Helvetica"/>
              <a:sym typeface="Helvetica"/>
            </a:endParaRPr>
          </a:p>
          <a:p>
            <a:pPr lvl="0" algn="l" defTabSz="457200">
              <a:lnSpc>
                <a:spcPct val="120000"/>
              </a:lnSpc>
              <a:defRPr sz="1800"/>
            </a:pPr>
            <a:r>
              <a:rPr sz="2800" b="1">
                <a:latin typeface="Helvetica"/>
                <a:ea typeface="Helvetica"/>
                <a:cs typeface="Helvetica"/>
                <a:sym typeface="Helvetica"/>
              </a:rPr>
              <a:t>8. Potential Solution to Israel-Palestine Issue</a:t>
            </a:r>
          </a:p>
        </p:txBody>
      </p:sp>
      <p:sp>
        <p:nvSpPr>
          <p:cNvPr id="211" name="Shape 211"/>
          <p:cNvSpPr/>
          <p:nvPr/>
        </p:nvSpPr>
        <p:spPr>
          <a:xfrm>
            <a:off x="8870377" y="1458372"/>
            <a:ext cx="2880967"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Stateless Nation</a:t>
            </a:r>
          </a:p>
        </p:txBody>
      </p:sp>
      <p:sp>
        <p:nvSpPr>
          <p:cNvPr id="212" name="Shape 212"/>
          <p:cNvSpPr/>
          <p:nvPr/>
        </p:nvSpPr>
        <p:spPr>
          <a:xfrm>
            <a:off x="8594214" y="2508948"/>
            <a:ext cx="3433293"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Multi-National State</a:t>
            </a:r>
          </a:p>
        </p:txBody>
      </p:sp>
      <p:sp>
        <p:nvSpPr>
          <p:cNvPr id="213" name="Shape 213"/>
          <p:cNvSpPr/>
          <p:nvPr/>
        </p:nvSpPr>
        <p:spPr>
          <a:xfrm>
            <a:off x="9285360" y="3559524"/>
            <a:ext cx="2051001"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Irredentism</a:t>
            </a:r>
          </a:p>
        </p:txBody>
      </p:sp>
      <p:sp>
        <p:nvSpPr>
          <p:cNvPr id="214" name="Shape 214"/>
          <p:cNvSpPr/>
          <p:nvPr/>
        </p:nvSpPr>
        <p:spPr>
          <a:xfrm>
            <a:off x="8504446" y="4610099"/>
            <a:ext cx="3868590"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“Perfect” Nation-State</a:t>
            </a:r>
          </a:p>
        </p:txBody>
      </p:sp>
      <p:sp>
        <p:nvSpPr>
          <p:cNvPr id="215" name="Shape 215"/>
          <p:cNvSpPr/>
          <p:nvPr/>
        </p:nvSpPr>
        <p:spPr>
          <a:xfrm>
            <a:off x="8049876" y="5635276"/>
            <a:ext cx="4521970"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Ethnic Enclave or Exclave</a:t>
            </a:r>
          </a:p>
        </p:txBody>
      </p:sp>
      <p:sp>
        <p:nvSpPr>
          <p:cNvPr id="216" name="Shape 216"/>
          <p:cNvSpPr/>
          <p:nvPr/>
        </p:nvSpPr>
        <p:spPr>
          <a:xfrm>
            <a:off x="8326039" y="6711252"/>
            <a:ext cx="4521970"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Ethnic Exclave or Enclave</a:t>
            </a:r>
          </a:p>
        </p:txBody>
      </p:sp>
      <p:sp>
        <p:nvSpPr>
          <p:cNvPr id="217" name="Shape 217"/>
          <p:cNvSpPr/>
          <p:nvPr/>
        </p:nvSpPr>
        <p:spPr>
          <a:xfrm>
            <a:off x="8742497" y="7711028"/>
            <a:ext cx="3136727"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Multi-State Nation</a:t>
            </a:r>
          </a:p>
        </p:txBody>
      </p:sp>
      <p:sp>
        <p:nvSpPr>
          <p:cNvPr id="218" name="Shape 218"/>
          <p:cNvSpPr/>
          <p:nvPr/>
        </p:nvSpPr>
        <p:spPr>
          <a:xfrm>
            <a:off x="8831136" y="9157521"/>
            <a:ext cx="2959449"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2800" b="1">
                <a:solidFill>
                  <a:srgbClr val="FF2600"/>
                </a:solidFill>
                <a:latin typeface="Helvetica"/>
                <a:ea typeface="Helvetica"/>
                <a:cs typeface="Helvetica"/>
                <a:sym typeface="Helvetica"/>
              </a:defRPr>
            </a:lvl1pPr>
          </a:lstStyle>
          <a:p>
            <a:pPr lvl="0">
              <a:defRPr sz="1800" b="0">
                <a:solidFill>
                  <a:srgbClr val="000000"/>
                </a:solidFill>
              </a:defRPr>
            </a:pPr>
            <a:r>
              <a:rPr sz="2800" b="1">
                <a:solidFill>
                  <a:srgbClr val="FF2600"/>
                </a:solidFill>
              </a:rPr>
              <a:t>Bi-National State</a:t>
            </a:r>
          </a:p>
        </p:txBody>
      </p:sp>
      <p:sp>
        <p:nvSpPr>
          <p:cNvPr id="219" name="Shape 219"/>
          <p:cNvSpPr/>
          <p:nvPr/>
        </p:nvSpPr>
        <p:spPr>
          <a:xfrm>
            <a:off x="5743860" y="-52763"/>
            <a:ext cx="1517080"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lnSpc>
                <a:spcPct val="80000"/>
              </a:lnSpc>
              <a:defRPr sz="2800" b="1">
                <a:solidFill>
                  <a:srgbClr val="941100"/>
                </a:solidFill>
                <a:latin typeface="Helvetica"/>
                <a:ea typeface="Helvetica"/>
                <a:cs typeface="Helvetica"/>
                <a:sym typeface="Helvetica"/>
              </a:defRPr>
            </a:lvl1pPr>
          </a:lstStyle>
          <a:p>
            <a:pPr lvl="0">
              <a:defRPr sz="1800" b="0">
                <a:solidFill>
                  <a:srgbClr val="000000"/>
                </a:solidFill>
              </a:defRPr>
            </a:pPr>
            <a:r>
              <a:rPr sz="2800" b="1">
                <a:solidFill>
                  <a:srgbClr val="941100"/>
                </a:solidFill>
              </a:rPr>
              <a:t>REVIEW</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2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animBg="1" advAuto="0"/>
      <p:bldP spid="212" grpId="2" animBg="1" advAuto="0"/>
      <p:bldP spid="213" grpId="3" animBg="1" advAuto="0"/>
      <p:bldP spid="214" grpId="4" animBg="1" advAuto="0"/>
      <p:bldP spid="215" grpId="5" animBg="1" advAuto="0"/>
      <p:bldP spid="216" grpId="6" animBg="1" advAuto="0"/>
      <p:bldP spid="217" grpId="7" animBg="1" advAuto="0"/>
      <p:bldP spid="218" grpId="8"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prstGeom prst="rect">
            <a:avLst/>
          </a:prstGeom>
        </p:spPr>
        <p:txBody>
          <a:bodyPr/>
          <a:lstStyle>
            <a:lvl1pPr algn="ctr">
              <a:defRPr sz="6700" b="1">
                <a:latin typeface="Helvetica Neue"/>
                <a:ea typeface="Helvetica Neue"/>
                <a:cs typeface="Helvetica Neue"/>
                <a:sym typeface="Helvetica Neue"/>
              </a:defRPr>
            </a:lvl1pPr>
          </a:lstStyle>
          <a:p>
            <a:pPr lvl="0">
              <a:defRPr sz="1800" b="0"/>
            </a:pPr>
            <a:r>
              <a:rPr sz="6700" b="1"/>
              <a:t>Key Facts for Today</a:t>
            </a:r>
          </a:p>
        </p:txBody>
      </p:sp>
      <p:sp>
        <p:nvSpPr>
          <p:cNvPr id="222" name="Shape 222"/>
          <p:cNvSpPr/>
          <p:nvPr/>
        </p:nvSpPr>
        <p:spPr>
          <a:xfrm>
            <a:off x="3558854" y="415241"/>
            <a:ext cx="5888643" cy="46106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2400" b="1">
                <a:latin typeface="Helvetica Neue"/>
                <a:ea typeface="Helvetica Neue"/>
                <a:cs typeface="Helvetica Neue"/>
                <a:sym typeface="Helvetica Neue"/>
              </a:defRPr>
            </a:lvl1pPr>
          </a:lstStyle>
          <a:p>
            <a:pPr lvl="0">
              <a:defRPr sz="1800" b="0"/>
            </a:pPr>
            <a:r>
              <a:rPr sz="2400" b="1"/>
              <a:t>Standard: Political Geography</a:t>
            </a:r>
          </a:p>
        </p:txBody>
      </p:sp>
      <p:sp>
        <p:nvSpPr>
          <p:cNvPr id="223" name="Shape 223"/>
          <p:cNvSpPr>
            <a:spLocks noGrp="1"/>
          </p:cNvSpPr>
          <p:nvPr>
            <p:ph type="body" idx="1"/>
          </p:nvPr>
        </p:nvSpPr>
        <p:spPr>
          <a:xfrm>
            <a:off x="565150" y="1995731"/>
            <a:ext cx="11874500" cy="7632701"/>
          </a:xfrm>
          <a:prstGeom prst="rect">
            <a:avLst/>
          </a:prstGeom>
        </p:spPr>
        <p:txBody>
          <a:bodyPr/>
          <a:lstStyle/>
          <a:p>
            <a:pPr marL="379534" lvl="0" indent="-379534">
              <a:defRPr sz="1800">
                <a:solidFill>
                  <a:srgbClr val="000000"/>
                </a:solidFill>
              </a:defRPr>
            </a:pPr>
            <a:r>
              <a:rPr sz="3700" b="1"/>
              <a:t>What is the relationship between ethnicities and a country’s boundary?</a:t>
            </a:r>
          </a:p>
          <a:p>
            <a:pPr marL="1268534" lvl="2" indent="-379534">
              <a:defRPr sz="1800">
                <a:solidFill>
                  <a:srgbClr val="000000"/>
                </a:solidFill>
              </a:defRPr>
            </a:pPr>
            <a:r>
              <a:rPr sz="3700" b="1"/>
              <a:t>Matching assignment of ethnic distribution and country borders. (spatial relationship between them)</a:t>
            </a:r>
          </a:p>
          <a:p>
            <a:pPr marL="379534" lvl="0" indent="-379534">
              <a:defRPr sz="1800">
                <a:solidFill>
                  <a:srgbClr val="000000"/>
                </a:solidFill>
              </a:defRPr>
            </a:pPr>
            <a:r>
              <a:rPr sz="3700" b="1"/>
              <a:t>Chapter 7 and 8 Outlines Due BY FRIDAY</a:t>
            </a:r>
          </a:p>
          <a:p>
            <a:pPr marL="379534" lvl="0" indent="-379534">
              <a:defRPr sz="1800">
                <a:solidFill>
                  <a:srgbClr val="000000"/>
                </a:solidFill>
              </a:defRPr>
            </a:pPr>
            <a:r>
              <a:rPr sz="3700" b="1"/>
              <a:t>VOCABULARY QUIZ #8 will be on FRIDAY</a:t>
            </a:r>
          </a:p>
          <a:p>
            <a:pPr marL="379534" lvl="0" indent="-379534">
              <a:defRPr sz="1800">
                <a:solidFill>
                  <a:srgbClr val="000000"/>
                </a:solidFill>
              </a:defRPr>
            </a:pPr>
            <a:r>
              <a:rPr sz="3700" b="1">
                <a:solidFill>
                  <a:srgbClr val="941100"/>
                </a:solidFill>
              </a:rPr>
              <a:t>TONIGHT: STUDY maps on pages 262 and 279</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3">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2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2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 name="Table 225"/>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Questioning</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226" name="pasted-image.png"/>
          <p:cNvPicPr/>
          <p:nvPr/>
        </p:nvPicPr>
        <p:blipFill>
          <a:blip r:embed="rId2">
            <a:extLst/>
          </a:blip>
          <a:stretch>
            <a:fillRect/>
          </a:stretch>
        </p:blipFill>
        <p:spPr>
          <a:xfrm>
            <a:off x="15857" y="2441725"/>
            <a:ext cx="6692901" cy="4698112"/>
          </a:xfrm>
          <a:prstGeom prst="rect">
            <a:avLst/>
          </a:prstGeom>
          <a:ln w="12700">
            <a:miter lim="400000"/>
          </a:ln>
        </p:spPr>
      </p:pic>
      <p:pic>
        <p:nvPicPr>
          <p:cNvPr id="227" name="pasted-image.png"/>
          <p:cNvPicPr/>
          <p:nvPr/>
        </p:nvPicPr>
        <p:blipFill>
          <a:blip r:embed="rId3">
            <a:extLst/>
          </a:blip>
          <a:stretch>
            <a:fillRect/>
          </a:stretch>
        </p:blipFill>
        <p:spPr>
          <a:xfrm>
            <a:off x="47607" y="7169729"/>
            <a:ext cx="6692901" cy="1146119"/>
          </a:xfrm>
          <a:prstGeom prst="rect">
            <a:avLst/>
          </a:prstGeom>
          <a:ln w="12700">
            <a:miter lim="400000"/>
          </a:ln>
        </p:spPr>
      </p:pic>
      <p:pic>
        <p:nvPicPr>
          <p:cNvPr id="228" name="pasted-image.png"/>
          <p:cNvPicPr/>
          <p:nvPr/>
        </p:nvPicPr>
        <p:blipFill>
          <a:blip r:embed="rId4">
            <a:extLst/>
          </a:blip>
          <a:stretch>
            <a:fillRect/>
          </a:stretch>
        </p:blipFill>
        <p:spPr>
          <a:xfrm>
            <a:off x="6296042" y="2381295"/>
            <a:ext cx="6692901" cy="3730653"/>
          </a:xfrm>
          <a:prstGeom prst="rect">
            <a:avLst/>
          </a:prstGeom>
          <a:ln w="12700">
            <a:miter lim="400000"/>
          </a:ln>
        </p:spPr>
      </p:pic>
      <p:sp>
        <p:nvSpPr>
          <p:cNvPr id="229" name="Shape 229"/>
          <p:cNvSpPr/>
          <p:nvPr/>
        </p:nvSpPr>
        <p:spPr>
          <a:xfrm>
            <a:off x="5448668" y="4541302"/>
            <a:ext cx="6675835" cy="3376614"/>
          </a:xfrm>
          <a:custGeom>
            <a:avLst/>
            <a:gdLst/>
            <a:ahLst/>
            <a:cxnLst>
              <a:cxn ang="0">
                <a:pos x="wd2" y="hd2"/>
              </a:cxn>
              <a:cxn ang="5400000">
                <a:pos x="wd2" y="hd2"/>
              </a:cxn>
              <a:cxn ang="10800000">
                <a:pos x="wd2" y="hd2"/>
              </a:cxn>
              <a:cxn ang="16200000">
                <a:pos x="wd2" y="hd2"/>
              </a:cxn>
            </a:cxnLst>
            <a:rect l="0" t="0" r="r" b="b"/>
            <a:pathLst>
              <a:path w="21600" h="21600" extrusionOk="0">
                <a:moveTo>
                  <a:pt x="1844" y="0"/>
                </a:moveTo>
                <a:cubicBezTo>
                  <a:pt x="1731" y="0"/>
                  <a:pt x="1639" y="182"/>
                  <a:pt x="1639" y="406"/>
                </a:cubicBezTo>
                <a:lnTo>
                  <a:pt x="1639" y="7675"/>
                </a:lnTo>
                <a:lnTo>
                  <a:pt x="0" y="8487"/>
                </a:lnTo>
                <a:lnTo>
                  <a:pt x="1639" y="9300"/>
                </a:lnTo>
                <a:lnTo>
                  <a:pt x="1639" y="21194"/>
                </a:lnTo>
                <a:cubicBezTo>
                  <a:pt x="1639" y="21418"/>
                  <a:pt x="1731" y="21600"/>
                  <a:pt x="1844" y="21600"/>
                </a:cubicBezTo>
                <a:lnTo>
                  <a:pt x="21395" y="21600"/>
                </a:lnTo>
                <a:cubicBezTo>
                  <a:pt x="21508" y="21600"/>
                  <a:pt x="21600" y="21418"/>
                  <a:pt x="21600" y="21194"/>
                </a:cubicBezTo>
                <a:lnTo>
                  <a:pt x="21600" y="406"/>
                </a:lnTo>
                <a:cubicBezTo>
                  <a:pt x="21600" y="182"/>
                  <a:pt x="21508" y="0"/>
                  <a:pt x="21395" y="0"/>
                </a:cubicBezTo>
                <a:lnTo>
                  <a:pt x="184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Follow-Up Questions…</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How do you know…?</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Why is that…?</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ACADEMIC FEEDBACK</a:t>
            </a:r>
          </a:p>
        </p:txBody>
      </p:sp>
      <p:sp>
        <p:nvSpPr>
          <p:cNvPr id="230" name="Shape 230"/>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2" name="Shape 232"/>
          <p:cNvSpPr/>
          <p:nvPr/>
        </p:nvSpPr>
        <p:spPr>
          <a:xfrm>
            <a:off x="10393112" y="-178935"/>
            <a:ext cx="2834073" cy="10567103"/>
          </a:xfrm>
          <a:prstGeom prst="rect">
            <a:avLst/>
          </a:prstGeom>
          <a:solidFill>
            <a:srgbClr val="5E5E5E"/>
          </a:solidFill>
          <a:ln w="12700">
            <a:miter lim="400000"/>
          </a:ln>
        </p:spPr>
        <p:txBody>
          <a:bodyPr lIns="0" tIns="0" rIns="0" bIns="0" anchor="ctr"/>
          <a:lstStyle/>
          <a:p>
            <a:pPr lvl="0">
              <a:defRPr>
                <a:solidFill>
                  <a:srgbClr val="FFFFFF"/>
                </a:solidFill>
              </a:defRPr>
            </a:pPr>
            <a:endParaRPr/>
          </a:p>
        </p:txBody>
      </p:sp>
      <p:pic>
        <p:nvPicPr>
          <p:cNvPr id="233" name="4 Minute Countdown Timer.mp4"/>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237736" y="77386"/>
            <a:ext cx="5867055" cy="3300219"/>
          </a:xfrm>
          <a:prstGeom prst="rect">
            <a:avLst/>
          </a:prstGeom>
        </p:spPr>
      </p:pic>
      <p:sp>
        <p:nvSpPr>
          <p:cNvPr id="234" name="Shape 234"/>
          <p:cNvSpPr/>
          <p:nvPr/>
        </p:nvSpPr>
        <p:spPr>
          <a:xfrm>
            <a:off x="1183032" y="7962196"/>
            <a:ext cx="7976463" cy="1663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8700">
                <a:solidFill>
                  <a:srgbClr val="FFFB00"/>
                </a:solidFill>
                <a:latin typeface="Arial Black"/>
                <a:ea typeface="Arial Black"/>
                <a:cs typeface="Arial Black"/>
                <a:sym typeface="Arial Black"/>
              </a:defRPr>
            </a:lvl1pPr>
          </a:lstStyle>
          <a:p>
            <a:pPr lvl="0">
              <a:defRPr sz="1800">
                <a:solidFill>
                  <a:srgbClr val="000000"/>
                </a:solidFill>
              </a:defRPr>
            </a:pPr>
            <a:r>
              <a:rPr sz="8700">
                <a:solidFill>
                  <a:srgbClr val="FFFB00"/>
                </a:solidFill>
              </a:rPr>
              <a:t>Answer: 38</a:t>
            </a:r>
          </a:p>
        </p:txBody>
      </p:sp>
      <p:sp>
        <p:nvSpPr>
          <p:cNvPr id="235" name="Shape 235"/>
          <p:cNvSpPr/>
          <p:nvPr/>
        </p:nvSpPr>
        <p:spPr>
          <a:xfrm>
            <a:off x="415216" y="3273942"/>
            <a:ext cx="9512095" cy="4242519"/>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6700" b="1">
                <a:solidFill>
                  <a:srgbClr val="FFFFFF"/>
                </a:solidFill>
                <a:effectLst>
                  <a:outerShdw blurRad="12700" dist="63500" dir="27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6700" b="1">
                <a:solidFill>
                  <a:srgbClr val="FFFFFF"/>
                </a:solidFill>
                <a:effectLst>
                  <a:outerShdw blurRad="12700" dist="63500" dir="2700000" rotWithShape="0">
                    <a:srgbClr val="000000"/>
                  </a:outerShdw>
                </a:effectLst>
              </a:rPr>
              <a:t>How many countries in the world have a population that is over 90% one ethnic group?</a:t>
            </a:r>
          </a:p>
        </p:txBody>
      </p:sp>
      <p:sp>
        <p:nvSpPr>
          <p:cNvPr id="236" name="Shape 236"/>
          <p:cNvSpPr/>
          <p:nvPr/>
        </p:nvSpPr>
        <p:spPr>
          <a:xfrm>
            <a:off x="1351180" y="7612271"/>
            <a:ext cx="7640167"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a:solidFill>
                  <a:srgbClr val="FFFFFF"/>
                </a:solidFill>
                <a:latin typeface="Gill Sans Light"/>
                <a:ea typeface="Gill Sans Light"/>
                <a:cs typeface="Gill Sans Light"/>
                <a:sym typeface="Gill Sans Light"/>
              </a:defRPr>
            </a:lvl1pPr>
          </a:lstStyle>
          <a:p>
            <a:pPr lvl="0">
              <a:defRPr sz="1800">
                <a:solidFill>
                  <a:srgbClr val="000000"/>
                </a:solidFill>
              </a:defRPr>
            </a:pPr>
            <a:r>
              <a:rPr sz="3000">
                <a:solidFill>
                  <a:srgbClr val="FFFFFF"/>
                </a:solidFill>
              </a:rPr>
              <a:t>(The GROUP closest to the correct answer wins.)</a:t>
            </a:r>
          </a:p>
        </p:txBody>
      </p:sp>
      <p:sp>
        <p:nvSpPr>
          <p:cNvPr id="237" name="Shape 237"/>
          <p:cNvSpPr/>
          <p:nvPr/>
        </p:nvSpPr>
        <p:spPr>
          <a:xfrm>
            <a:off x="10419087" y="0"/>
            <a:ext cx="2357320" cy="9753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pPr>
            <a:r>
              <a:rPr sz="1700" b="1">
                <a:solidFill>
                  <a:srgbClr val="FFFFFF"/>
                </a:solidFill>
                <a:latin typeface="Helvetica"/>
                <a:ea typeface="Helvetica"/>
                <a:cs typeface="Helvetica"/>
                <a:sym typeface="Helvetica"/>
              </a:rPr>
              <a:t>Albania</a:t>
            </a:r>
          </a:p>
          <a:p>
            <a:pPr lvl="0" algn="l" defTabSz="457200">
              <a:defRPr sz="1800"/>
            </a:pPr>
            <a:r>
              <a:rPr sz="1700" b="1">
                <a:solidFill>
                  <a:srgbClr val="FFFFFF"/>
                </a:solidFill>
                <a:latin typeface="Helvetica"/>
                <a:ea typeface="Helvetica"/>
                <a:cs typeface="Helvetica"/>
                <a:sym typeface="Helvetica"/>
              </a:rPr>
              <a:t>Algeria</a:t>
            </a:r>
          </a:p>
          <a:p>
            <a:pPr lvl="0" algn="l" defTabSz="457200">
              <a:defRPr sz="1800"/>
            </a:pPr>
            <a:r>
              <a:rPr sz="1700" b="1">
                <a:solidFill>
                  <a:srgbClr val="FFFFFF"/>
                </a:solidFill>
                <a:latin typeface="Helvetica"/>
                <a:ea typeface="Helvetica"/>
                <a:cs typeface="Helvetica"/>
                <a:sym typeface="Helvetica"/>
              </a:rPr>
              <a:t>Anguilla</a:t>
            </a:r>
          </a:p>
          <a:p>
            <a:pPr lvl="0" algn="l" defTabSz="457200">
              <a:defRPr sz="1800"/>
            </a:pPr>
            <a:r>
              <a:rPr sz="1700" b="1">
                <a:solidFill>
                  <a:srgbClr val="FFFFFF"/>
                </a:solidFill>
                <a:latin typeface="Helvetica"/>
                <a:ea typeface="Helvetica"/>
                <a:cs typeface="Helvetica"/>
                <a:sym typeface="Helvetica"/>
              </a:rPr>
              <a:t>Antigua and Barbuda</a:t>
            </a:r>
          </a:p>
          <a:p>
            <a:pPr lvl="0" algn="l" defTabSz="457200">
              <a:defRPr sz="1800"/>
            </a:pPr>
            <a:r>
              <a:rPr sz="1700" b="1">
                <a:solidFill>
                  <a:srgbClr val="FFFFFF"/>
                </a:solidFill>
                <a:latin typeface="Helvetica"/>
                <a:ea typeface="Helvetica"/>
                <a:cs typeface="Helvetica"/>
                <a:sym typeface="Helvetica"/>
              </a:rPr>
              <a:t>Argentina</a:t>
            </a:r>
          </a:p>
          <a:p>
            <a:pPr lvl="0" algn="l" defTabSz="457200">
              <a:defRPr sz="1800"/>
            </a:pPr>
            <a:r>
              <a:rPr sz="1700" b="1">
                <a:solidFill>
                  <a:srgbClr val="FFFFFF"/>
                </a:solidFill>
                <a:latin typeface="Helvetica"/>
                <a:ea typeface="Helvetica"/>
                <a:cs typeface="Helvetica"/>
                <a:sym typeface="Helvetica"/>
              </a:rPr>
              <a:t>Armenia</a:t>
            </a:r>
          </a:p>
          <a:p>
            <a:pPr lvl="0" algn="l" defTabSz="457200">
              <a:defRPr sz="1800"/>
            </a:pPr>
            <a:r>
              <a:rPr sz="1700" b="1">
                <a:solidFill>
                  <a:srgbClr val="FFFFFF"/>
                </a:solidFill>
                <a:latin typeface="Helvetica"/>
                <a:ea typeface="Helvetica"/>
                <a:cs typeface="Helvetica"/>
                <a:sym typeface="Helvetica"/>
              </a:rPr>
              <a:t>Australia</a:t>
            </a:r>
          </a:p>
          <a:p>
            <a:pPr lvl="0" algn="l" defTabSz="457200">
              <a:defRPr sz="1800"/>
            </a:pPr>
            <a:r>
              <a:rPr sz="1700" b="1">
                <a:solidFill>
                  <a:srgbClr val="FFFFFF"/>
                </a:solidFill>
                <a:latin typeface="Helvetica"/>
                <a:ea typeface="Helvetica"/>
                <a:cs typeface="Helvetica"/>
                <a:sym typeface="Helvetica"/>
              </a:rPr>
              <a:t>Azerbaijan</a:t>
            </a:r>
          </a:p>
          <a:p>
            <a:pPr lvl="0" algn="l" defTabSz="457200">
              <a:defRPr sz="1800"/>
            </a:pPr>
            <a:r>
              <a:rPr sz="1700" b="1">
                <a:solidFill>
                  <a:srgbClr val="FFFFFF"/>
                </a:solidFill>
                <a:latin typeface="Helvetica"/>
                <a:ea typeface="Helvetica"/>
                <a:cs typeface="Helvetica"/>
                <a:sym typeface="Helvetica"/>
              </a:rPr>
              <a:t>Bangladesh</a:t>
            </a:r>
          </a:p>
          <a:p>
            <a:pPr lvl="0" algn="l" defTabSz="457200">
              <a:defRPr sz="1800"/>
            </a:pPr>
            <a:r>
              <a:rPr sz="1700" b="1">
                <a:solidFill>
                  <a:srgbClr val="FFFFFF"/>
                </a:solidFill>
                <a:latin typeface="Helvetica"/>
                <a:ea typeface="Helvetica"/>
                <a:cs typeface="Helvetica"/>
                <a:sym typeface="Helvetica"/>
              </a:rPr>
              <a:t>Barbados</a:t>
            </a:r>
          </a:p>
          <a:p>
            <a:pPr lvl="0" algn="l" defTabSz="457200">
              <a:defRPr sz="1800"/>
            </a:pPr>
            <a:r>
              <a:rPr sz="1700" b="1">
                <a:solidFill>
                  <a:srgbClr val="FFFFFF"/>
                </a:solidFill>
                <a:latin typeface="Helvetica"/>
                <a:ea typeface="Helvetica"/>
                <a:cs typeface="Helvetica"/>
                <a:sym typeface="Helvetica"/>
              </a:rPr>
              <a:t>Cambodia</a:t>
            </a:r>
          </a:p>
          <a:p>
            <a:pPr lvl="0" algn="l" defTabSz="457200">
              <a:defRPr sz="1800"/>
            </a:pPr>
            <a:r>
              <a:rPr sz="1700" b="1">
                <a:solidFill>
                  <a:srgbClr val="FFFFFF"/>
                </a:solidFill>
                <a:latin typeface="Helvetica"/>
                <a:ea typeface="Helvetica"/>
                <a:cs typeface="Helvetica"/>
                <a:sym typeface="Helvetica"/>
              </a:rPr>
              <a:t>Chile</a:t>
            </a:r>
          </a:p>
          <a:p>
            <a:pPr lvl="0" algn="l" defTabSz="457200">
              <a:defRPr sz="1800"/>
            </a:pPr>
            <a:r>
              <a:rPr sz="1700" b="1">
                <a:solidFill>
                  <a:srgbClr val="FFFFFF"/>
                </a:solidFill>
                <a:latin typeface="Helvetica"/>
                <a:ea typeface="Helvetica"/>
                <a:cs typeface="Helvetica"/>
                <a:sym typeface="Helvetica"/>
              </a:rPr>
              <a:t>China</a:t>
            </a:r>
          </a:p>
          <a:p>
            <a:pPr lvl="0" algn="l" defTabSz="457200">
              <a:defRPr sz="1800"/>
            </a:pPr>
            <a:r>
              <a:rPr sz="1700" b="1">
                <a:solidFill>
                  <a:srgbClr val="FFFFFF"/>
                </a:solidFill>
                <a:latin typeface="Helvetica"/>
                <a:ea typeface="Helvetica"/>
                <a:cs typeface="Helvetica"/>
                <a:sym typeface="Helvetica"/>
              </a:rPr>
              <a:t>Costa Rica</a:t>
            </a:r>
          </a:p>
          <a:p>
            <a:pPr lvl="0" algn="l" defTabSz="457200">
              <a:defRPr sz="1800"/>
            </a:pPr>
            <a:r>
              <a:rPr sz="1700" b="1">
                <a:solidFill>
                  <a:srgbClr val="FFFFFF"/>
                </a:solidFill>
                <a:latin typeface="Helvetica"/>
                <a:ea typeface="Helvetica"/>
                <a:cs typeface="Helvetica"/>
                <a:sym typeface="Helvetica"/>
              </a:rPr>
              <a:t>Egypt</a:t>
            </a:r>
          </a:p>
          <a:p>
            <a:pPr lvl="0" algn="l" defTabSz="457200">
              <a:defRPr sz="1800"/>
            </a:pPr>
            <a:r>
              <a:rPr sz="1700" b="1">
                <a:solidFill>
                  <a:srgbClr val="FFFFFF"/>
                </a:solidFill>
                <a:latin typeface="Helvetica"/>
                <a:ea typeface="Helvetica"/>
                <a:cs typeface="Helvetica"/>
                <a:sym typeface="Helvetica"/>
              </a:rPr>
              <a:t>El Salvador</a:t>
            </a:r>
          </a:p>
          <a:p>
            <a:pPr lvl="0" algn="l" defTabSz="457200">
              <a:defRPr sz="1800"/>
            </a:pPr>
            <a:r>
              <a:rPr sz="1700" b="1">
                <a:solidFill>
                  <a:srgbClr val="FFFFFF"/>
                </a:solidFill>
                <a:latin typeface="Helvetica"/>
                <a:ea typeface="Helvetica"/>
                <a:cs typeface="Helvetica"/>
                <a:sym typeface="Helvetica"/>
              </a:rPr>
              <a:t>Finland</a:t>
            </a:r>
          </a:p>
          <a:p>
            <a:pPr lvl="0" algn="l" defTabSz="457200">
              <a:defRPr sz="1800"/>
            </a:pPr>
            <a:r>
              <a:rPr sz="1700" b="1">
                <a:solidFill>
                  <a:srgbClr val="FFFFFF"/>
                </a:solidFill>
                <a:latin typeface="Helvetica"/>
                <a:ea typeface="Helvetica"/>
                <a:cs typeface="Helvetica"/>
                <a:sym typeface="Helvetica"/>
              </a:rPr>
              <a:t>Germany</a:t>
            </a:r>
          </a:p>
          <a:p>
            <a:pPr lvl="0" algn="l" defTabSz="457200">
              <a:defRPr sz="1800"/>
            </a:pPr>
            <a:r>
              <a:rPr sz="1700" b="1">
                <a:solidFill>
                  <a:srgbClr val="FFFFFF"/>
                </a:solidFill>
                <a:latin typeface="Helvetica"/>
                <a:ea typeface="Helvetica"/>
                <a:cs typeface="Helvetica"/>
                <a:sym typeface="Helvetica"/>
              </a:rPr>
              <a:t>Haiti</a:t>
            </a:r>
          </a:p>
          <a:p>
            <a:pPr lvl="0" algn="l" defTabSz="457200">
              <a:defRPr sz="1800"/>
            </a:pPr>
            <a:r>
              <a:rPr sz="1700" b="1">
                <a:solidFill>
                  <a:srgbClr val="FFFFFF"/>
                </a:solidFill>
                <a:latin typeface="Helvetica"/>
                <a:ea typeface="Helvetica"/>
                <a:cs typeface="Helvetica"/>
                <a:sym typeface="Helvetica"/>
              </a:rPr>
              <a:t>Hungary</a:t>
            </a:r>
          </a:p>
          <a:p>
            <a:pPr lvl="0" algn="l" defTabSz="457200">
              <a:defRPr sz="1800"/>
            </a:pPr>
            <a:r>
              <a:rPr sz="1700" b="1">
                <a:solidFill>
                  <a:srgbClr val="FFFFFF"/>
                </a:solidFill>
                <a:latin typeface="Helvetica"/>
                <a:ea typeface="Helvetica"/>
                <a:cs typeface="Helvetica"/>
                <a:sym typeface="Helvetica"/>
              </a:rPr>
              <a:t>Iceland</a:t>
            </a:r>
          </a:p>
          <a:p>
            <a:pPr lvl="0" algn="l" defTabSz="457200">
              <a:defRPr sz="1800"/>
            </a:pPr>
            <a:r>
              <a:rPr sz="1700" b="1">
                <a:solidFill>
                  <a:srgbClr val="FFFFFF"/>
                </a:solidFill>
                <a:latin typeface="Helvetica"/>
                <a:ea typeface="Helvetica"/>
                <a:cs typeface="Helvetica"/>
                <a:sym typeface="Helvetica"/>
              </a:rPr>
              <a:t>Jamaica</a:t>
            </a:r>
          </a:p>
          <a:p>
            <a:pPr lvl="0" algn="l" defTabSz="457200">
              <a:defRPr sz="1800"/>
            </a:pPr>
            <a:r>
              <a:rPr sz="1700" b="1">
                <a:solidFill>
                  <a:srgbClr val="FFFFFF"/>
                </a:solidFill>
                <a:latin typeface="Helvetica"/>
                <a:ea typeface="Helvetica"/>
                <a:cs typeface="Helvetica"/>
                <a:sym typeface="Helvetica"/>
              </a:rPr>
              <a:t>Japan</a:t>
            </a:r>
          </a:p>
          <a:p>
            <a:pPr lvl="0" algn="l" defTabSz="457200">
              <a:defRPr sz="1800"/>
            </a:pPr>
            <a:r>
              <a:rPr sz="1700" b="1">
                <a:solidFill>
                  <a:srgbClr val="FFFFFF"/>
                </a:solidFill>
                <a:latin typeface="Helvetica"/>
                <a:ea typeface="Helvetica"/>
                <a:cs typeface="Helvetica"/>
                <a:sym typeface="Helvetica"/>
              </a:rPr>
              <a:t>Jordan</a:t>
            </a:r>
          </a:p>
          <a:p>
            <a:pPr lvl="0" algn="l" defTabSz="457200">
              <a:defRPr sz="1800"/>
            </a:pPr>
            <a:r>
              <a:rPr sz="1700" b="1">
                <a:solidFill>
                  <a:srgbClr val="FFFFFF"/>
                </a:solidFill>
                <a:latin typeface="Helvetica"/>
                <a:ea typeface="Helvetica"/>
                <a:cs typeface="Helvetica"/>
                <a:sym typeface="Helvetica"/>
              </a:rPr>
              <a:t>Kosovo</a:t>
            </a:r>
          </a:p>
          <a:p>
            <a:pPr lvl="0" algn="l" defTabSz="457200">
              <a:defRPr sz="1800"/>
            </a:pPr>
            <a:r>
              <a:rPr sz="1700" b="1">
                <a:solidFill>
                  <a:srgbClr val="FFFFFF"/>
                </a:solidFill>
                <a:latin typeface="Helvetica"/>
                <a:ea typeface="Helvetica"/>
                <a:cs typeface="Helvetica"/>
                <a:sym typeface="Helvetica"/>
              </a:rPr>
              <a:t>Lebanon</a:t>
            </a:r>
          </a:p>
          <a:p>
            <a:pPr lvl="0" algn="l" defTabSz="457200">
              <a:defRPr sz="1800"/>
            </a:pPr>
            <a:r>
              <a:rPr sz="1700" b="1">
                <a:solidFill>
                  <a:srgbClr val="FFFFFF"/>
                </a:solidFill>
                <a:latin typeface="Helvetica"/>
                <a:ea typeface="Helvetica"/>
                <a:cs typeface="Helvetica"/>
                <a:sym typeface="Helvetica"/>
              </a:rPr>
              <a:t>Lesotho</a:t>
            </a:r>
          </a:p>
          <a:p>
            <a:pPr lvl="0" algn="l" defTabSz="457200">
              <a:defRPr sz="1800"/>
            </a:pPr>
            <a:r>
              <a:rPr sz="1700" b="1">
                <a:solidFill>
                  <a:srgbClr val="FFFFFF"/>
                </a:solidFill>
                <a:latin typeface="Helvetica"/>
                <a:ea typeface="Helvetica"/>
                <a:cs typeface="Helvetica"/>
                <a:sym typeface="Helvetica"/>
              </a:rPr>
              <a:t>Marshall Islands</a:t>
            </a:r>
          </a:p>
          <a:p>
            <a:pPr lvl="0" algn="l" defTabSz="457200">
              <a:defRPr sz="1800"/>
            </a:pPr>
            <a:r>
              <a:rPr sz="1700" b="1">
                <a:solidFill>
                  <a:srgbClr val="FFFFFF"/>
                </a:solidFill>
                <a:latin typeface="Helvetica"/>
                <a:ea typeface="Helvetica"/>
                <a:cs typeface="Helvetica"/>
                <a:sym typeface="Helvetica"/>
              </a:rPr>
              <a:t>Morocco</a:t>
            </a:r>
          </a:p>
          <a:p>
            <a:pPr lvl="0" algn="l" defTabSz="457200">
              <a:defRPr sz="1800"/>
            </a:pPr>
            <a:r>
              <a:rPr sz="1700" b="1">
                <a:solidFill>
                  <a:srgbClr val="FFFFFF"/>
                </a:solidFill>
                <a:latin typeface="Helvetica"/>
                <a:ea typeface="Helvetica"/>
                <a:cs typeface="Helvetica"/>
                <a:sym typeface="Helvetica"/>
              </a:rPr>
              <a:t>Norway</a:t>
            </a:r>
          </a:p>
          <a:p>
            <a:pPr lvl="0" algn="l" defTabSz="457200">
              <a:defRPr sz="1800"/>
            </a:pPr>
            <a:r>
              <a:rPr sz="1700" b="1">
                <a:solidFill>
                  <a:srgbClr val="FFFFFF"/>
                </a:solidFill>
                <a:latin typeface="Helvetica"/>
                <a:ea typeface="Helvetica"/>
                <a:cs typeface="Helvetica"/>
                <a:sym typeface="Helvetica"/>
              </a:rPr>
              <a:t>Poland</a:t>
            </a:r>
          </a:p>
          <a:p>
            <a:pPr lvl="0" algn="l" defTabSz="457200">
              <a:defRPr sz="1800"/>
            </a:pPr>
            <a:r>
              <a:rPr sz="1700" b="1">
                <a:solidFill>
                  <a:srgbClr val="FFFFFF"/>
                </a:solidFill>
                <a:latin typeface="Helvetica"/>
                <a:ea typeface="Helvetica"/>
                <a:cs typeface="Helvetica"/>
                <a:sym typeface="Helvetica"/>
              </a:rPr>
              <a:t>Samoa</a:t>
            </a:r>
          </a:p>
          <a:p>
            <a:pPr lvl="0" algn="l" defTabSz="457200">
              <a:defRPr sz="1800"/>
            </a:pPr>
            <a:r>
              <a:rPr sz="1700" b="1">
                <a:solidFill>
                  <a:srgbClr val="FFFFFF"/>
                </a:solidFill>
                <a:latin typeface="Helvetica"/>
                <a:ea typeface="Helvetica"/>
                <a:cs typeface="Helvetica"/>
                <a:sym typeface="Helvetica"/>
              </a:rPr>
              <a:t>Saudi Arabia</a:t>
            </a:r>
          </a:p>
          <a:p>
            <a:pPr lvl="0" algn="l" defTabSz="457200">
              <a:defRPr sz="1800"/>
            </a:pPr>
            <a:r>
              <a:rPr sz="1700" b="1">
                <a:solidFill>
                  <a:srgbClr val="FFFFFF"/>
                </a:solidFill>
                <a:latin typeface="Helvetica"/>
                <a:ea typeface="Helvetica"/>
                <a:cs typeface="Helvetica"/>
                <a:sym typeface="Helvetica"/>
              </a:rPr>
              <a:t>Solomon Islands</a:t>
            </a:r>
          </a:p>
          <a:p>
            <a:pPr lvl="0" algn="l" defTabSz="457200">
              <a:defRPr sz="1800"/>
            </a:pPr>
            <a:r>
              <a:rPr sz="1700" b="1">
                <a:solidFill>
                  <a:srgbClr val="FFFFFF"/>
                </a:solidFill>
                <a:latin typeface="Helvetica"/>
                <a:ea typeface="Helvetica"/>
                <a:cs typeface="Helvetica"/>
                <a:sym typeface="Helvetica"/>
              </a:rPr>
              <a:t>Swaziland</a:t>
            </a:r>
          </a:p>
          <a:p>
            <a:pPr lvl="0" algn="l" defTabSz="457200">
              <a:defRPr sz="1800"/>
            </a:pPr>
            <a:r>
              <a:rPr sz="1700" b="1">
                <a:solidFill>
                  <a:srgbClr val="FFFFFF"/>
                </a:solidFill>
                <a:latin typeface="Helvetica"/>
                <a:ea typeface="Helvetica"/>
                <a:cs typeface="Helvetica"/>
                <a:sym typeface="Helvetica"/>
              </a:rPr>
              <a:t>Syria</a:t>
            </a:r>
          </a:p>
          <a:p>
            <a:pPr lvl="0" algn="l" defTabSz="457200">
              <a:defRPr sz="1800"/>
            </a:pPr>
            <a:r>
              <a:rPr sz="1700" b="1">
                <a:solidFill>
                  <a:srgbClr val="FFFFFF"/>
                </a:solidFill>
                <a:latin typeface="Helvetica"/>
                <a:ea typeface="Helvetica"/>
                <a:cs typeface="Helvetica"/>
                <a:sym typeface="Helvetica"/>
              </a:rPr>
              <a:t>Tunisia</a:t>
            </a:r>
          </a:p>
          <a:p>
            <a:pPr lvl="0" algn="l" defTabSz="457200">
              <a:defRPr sz="1800"/>
            </a:pPr>
            <a:r>
              <a:rPr sz="1700" b="1">
                <a:solidFill>
                  <a:srgbClr val="FFFFFF"/>
                </a:solidFill>
                <a:latin typeface="Helvetica"/>
                <a:ea typeface="Helvetica"/>
                <a:cs typeface="Helvetica"/>
                <a:sym typeface="Helvetica"/>
              </a:rPr>
              <a:t>Vanuatu</a:t>
            </a:r>
          </a:p>
        </p:txBody>
      </p:sp>
      <p:sp>
        <p:nvSpPr>
          <p:cNvPr id="238" name="Shape 238"/>
          <p:cNvSpPr/>
          <p:nvPr/>
        </p:nvSpPr>
        <p:spPr>
          <a:xfrm flipV="1">
            <a:off x="10395273" y="-376695"/>
            <a:ext cx="1" cy="12302183"/>
          </a:xfrm>
          <a:prstGeom prst="line">
            <a:avLst/>
          </a:prstGeom>
          <a:ln w="63500">
            <a:solidFill>
              <a:srgbClr val="FFFFFF"/>
            </a:solidFill>
            <a:miter lim="400000"/>
          </a:ln>
        </p:spPr>
        <p:txBody>
          <a:bodyPr lIns="0" tIns="0" rIns="0" bIns="0" anchor="ctr"/>
          <a:lstStyle/>
          <a:p>
            <a:pPr lvl="0"/>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0" fill="hold"/>
                                        <p:tgtEl>
                                          <p:spTgt spid="23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3" fill="hold" display="0">
                  <p:stCondLst>
                    <p:cond delay="indefinite"/>
                  </p:stCondLst>
                </p:cTn>
                <p:tgtEl>
                  <p:spTgt spid="233"/>
                </p:tgtEl>
              </p:cMediaNode>
            </p:video>
          </p:childTnLst>
        </p:cTn>
      </p:par>
    </p:tnLst>
    <p:bldLst>
      <p:bldP spid="234" grpId="4" animBg="1" advAuto="0"/>
      <p:bldP spid="235" grpId="1" animBg="1" advAuto="0"/>
      <p:bldP spid="236" grpId="2" animBg="1" advAuto="0"/>
      <p:bldP spid="237" grpId="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asted-image.png"/>
          <p:cNvPicPr/>
          <p:nvPr/>
        </p:nvPicPr>
        <p:blipFill>
          <a:blip r:embed="rId2">
            <a:extLst/>
          </a:blip>
          <a:stretch>
            <a:fillRect/>
          </a:stretch>
        </p:blipFill>
        <p:spPr>
          <a:xfrm>
            <a:off x="0" y="1593249"/>
            <a:ext cx="13004800" cy="6567102"/>
          </a:xfrm>
          <a:prstGeom prst="rect">
            <a:avLst/>
          </a:prstGeom>
          <a:ln w="12700">
            <a:miter lim="400000"/>
          </a:ln>
        </p:spPr>
      </p:pic>
      <p:sp>
        <p:nvSpPr>
          <p:cNvPr id="241" name="Shape 241"/>
          <p:cNvSpPr/>
          <p:nvPr/>
        </p:nvSpPr>
        <p:spPr>
          <a:xfrm>
            <a:off x="119519" y="1226639"/>
            <a:ext cx="12828951" cy="7096570"/>
          </a:xfrm>
          <a:custGeom>
            <a:avLst/>
            <a:gdLst/>
            <a:ahLst/>
            <a:cxnLst>
              <a:cxn ang="0">
                <a:pos x="wd2" y="hd2"/>
              </a:cxn>
              <a:cxn ang="5400000">
                <a:pos x="wd2" y="hd2"/>
              </a:cxn>
              <a:cxn ang="10800000">
                <a:pos x="wd2" y="hd2"/>
              </a:cxn>
              <a:cxn ang="16200000">
                <a:pos x="wd2" y="hd2"/>
              </a:cxn>
            </a:cxnLst>
            <a:rect l="0" t="0" r="r" b="b"/>
            <a:pathLst>
              <a:path w="21600" h="21600" extrusionOk="0">
                <a:moveTo>
                  <a:pt x="0" y="4823"/>
                </a:moveTo>
                <a:lnTo>
                  <a:pt x="3711" y="15454"/>
                </a:lnTo>
                <a:lnTo>
                  <a:pt x="4987" y="21600"/>
                </a:lnTo>
                <a:lnTo>
                  <a:pt x="17889" y="19275"/>
                </a:lnTo>
                <a:lnTo>
                  <a:pt x="21543" y="19588"/>
                </a:lnTo>
                <a:lnTo>
                  <a:pt x="21600" y="15794"/>
                </a:lnTo>
                <a:lnTo>
                  <a:pt x="21235" y="4889"/>
                </a:lnTo>
                <a:lnTo>
                  <a:pt x="19690" y="1300"/>
                </a:lnTo>
                <a:lnTo>
                  <a:pt x="14145" y="0"/>
                </a:lnTo>
                <a:lnTo>
                  <a:pt x="8398" y="337"/>
                </a:lnTo>
                <a:lnTo>
                  <a:pt x="2534" y="961"/>
                </a:lnTo>
                <a:lnTo>
                  <a:pt x="346" y="2746"/>
                </a:lnTo>
                <a:lnTo>
                  <a:pt x="0" y="4823"/>
                </a:lnTo>
                <a:close/>
              </a:path>
            </a:pathLst>
          </a:cu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a:defRPr sz="6000" b="1">
                <a:latin typeface="Helvetica Neue"/>
                <a:ea typeface="Helvetica Neue"/>
                <a:cs typeface="Helvetica Neue"/>
                <a:sym typeface="Helvetica Neue"/>
              </a:defRPr>
            </a:lvl1pPr>
          </a:lstStyle>
          <a:p>
            <a:pPr lvl="0">
              <a:defRPr sz="1800" b="0"/>
            </a:pPr>
            <a:r>
              <a:rPr sz="6000" b="1"/>
              <a:t>What region(s) in the world are the most ethnically diverse?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DSC_0724.jpg"/>
          <p:cNvPicPr/>
          <p:nvPr/>
        </p:nvPicPr>
        <p:blipFill>
          <a:blip r:embed="rId2">
            <a:extLst/>
          </a:blip>
          <a:stretch>
            <a:fillRect/>
          </a:stretch>
        </p:blipFill>
        <p:spPr>
          <a:xfrm>
            <a:off x="-5964288" y="-895350"/>
            <a:ext cx="19249366" cy="11531600"/>
          </a:xfrm>
          <a:prstGeom prst="rect">
            <a:avLst/>
          </a:prstGeom>
          <a:ln w="12700">
            <a:miter lim="400000"/>
          </a:ln>
        </p:spPr>
      </p:pic>
      <p:sp>
        <p:nvSpPr>
          <p:cNvPr id="97" name="Shape 97"/>
          <p:cNvSpPr/>
          <p:nvPr/>
        </p:nvSpPr>
        <p:spPr>
          <a:xfrm>
            <a:off x="1122" y="5810249"/>
            <a:ext cx="12992101" cy="28448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300">
                <a:solidFill>
                  <a:srgbClr val="FFFFFF"/>
                </a:solidFill>
                <a:latin typeface="Gill Sans SemiBold"/>
                <a:ea typeface="Gill Sans SemiBold"/>
                <a:cs typeface="Gill Sans SemiBold"/>
                <a:sym typeface="Gill Sans SemiBold"/>
              </a:rPr>
              <a:t>INFORMATION I HAD TO ANSWER THE QUESTION IN </a:t>
            </a:r>
            <a:r>
              <a:rPr sz="7700">
                <a:solidFill>
                  <a:srgbClr val="FFFFFF"/>
                </a:solidFill>
                <a:latin typeface="Gill Sans SemiBold"/>
                <a:ea typeface="Gill Sans SemiBold"/>
                <a:cs typeface="Gill Sans SemiBold"/>
                <a:sym typeface="Gill Sans SemiBold"/>
              </a:rPr>
              <a:t>1995</a:t>
            </a:r>
            <a:r>
              <a:rPr sz="5300">
                <a:solidFill>
                  <a:srgbClr val="FFFFFF"/>
                </a:solidFill>
                <a:latin typeface="Gill Sans SemiBold"/>
                <a:ea typeface="Gill Sans SemiBold"/>
                <a:cs typeface="Gill Sans SemiBold"/>
                <a:sym typeface="Gill Sans SemiBold"/>
              </a:rPr>
              <a:t>...</a:t>
            </a:r>
            <a:endParaRPr sz="7700">
              <a:solidFill>
                <a:srgbClr val="FFFFFF"/>
              </a:solidFill>
              <a:latin typeface="Gill Sans SemiBold"/>
              <a:ea typeface="Gill Sans SemiBold"/>
              <a:cs typeface="Gill Sans SemiBold"/>
              <a:sym typeface="Gill Sans SemiBold"/>
            </a:endParaRPr>
          </a:p>
          <a:p>
            <a:pPr lvl="0">
              <a:defRPr sz="1800"/>
            </a:pPr>
            <a:r>
              <a:rPr sz="5300">
                <a:solidFill>
                  <a:srgbClr val="FFFFFF"/>
                </a:solidFill>
                <a:latin typeface="Gill Sans"/>
                <a:ea typeface="Gill Sans"/>
                <a:cs typeface="Gill Sans"/>
                <a:sym typeface="Gill Sans"/>
              </a:rPr>
              <a:t>MY OLD COLLEGE TEXTBOOK</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 name="Table 243"/>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Academic Feedback</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244" name="pasted-image.png"/>
          <p:cNvPicPr/>
          <p:nvPr/>
        </p:nvPicPr>
        <p:blipFill>
          <a:blip r:embed="rId2">
            <a:extLst/>
          </a:blip>
          <a:stretch>
            <a:fillRect/>
          </a:stretch>
        </p:blipFill>
        <p:spPr>
          <a:xfrm>
            <a:off x="2565400" y="2362200"/>
            <a:ext cx="7874000" cy="5029200"/>
          </a:xfrm>
          <a:prstGeom prst="rect">
            <a:avLst/>
          </a:prstGeom>
          <a:ln w="12700">
            <a:miter lim="400000"/>
          </a:ln>
        </p:spPr>
      </p:pic>
      <p:sp>
        <p:nvSpPr>
          <p:cNvPr id="245" name="Shape 245"/>
          <p:cNvSpPr/>
          <p:nvPr/>
        </p:nvSpPr>
        <p:spPr>
          <a:xfrm>
            <a:off x="10007970" y="6444382"/>
            <a:ext cx="2801542" cy="2166145"/>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3782" y="2220"/>
                </a:lnTo>
                <a:lnTo>
                  <a:pt x="490" y="2220"/>
                </a:lnTo>
                <a:cubicBezTo>
                  <a:pt x="219" y="2220"/>
                  <a:pt x="0" y="2504"/>
                  <a:pt x="0" y="2853"/>
                </a:cubicBezTo>
                <a:lnTo>
                  <a:pt x="0" y="20967"/>
                </a:lnTo>
                <a:cubicBezTo>
                  <a:pt x="0" y="21317"/>
                  <a:pt x="219" y="21600"/>
                  <a:pt x="490" y="21600"/>
                </a:cubicBezTo>
                <a:lnTo>
                  <a:pt x="21110" y="21600"/>
                </a:lnTo>
                <a:cubicBezTo>
                  <a:pt x="21381" y="21600"/>
                  <a:pt x="21600" y="21317"/>
                  <a:pt x="21600" y="20967"/>
                </a:cubicBezTo>
                <a:lnTo>
                  <a:pt x="21600" y="2853"/>
                </a:lnTo>
                <a:cubicBezTo>
                  <a:pt x="21600" y="2504"/>
                  <a:pt x="21381" y="2220"/>
                  <a:pt x="21110" y="2220"/>
                </a:cubicBezTo>
                <a:lnTo>
                  <a:pt x="5740" y="2220"/>
                </a:lnTo>
                <a:lnTo>
                  <a:pt x="4761"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Questioning and Thinking</a:t>
            </a:r>
          </a:p>
        </p:txBody>
      </p:sp>
      <p:sp>
        <p:nvSpPr>
          <p:cNvPr id="246" name="Shape 246"/>
          <p:cNvSpPr/>
          <p:nvPr/>
        </p:nvSpPr>
        <p:spPr>
          <a:xfrm>
            <a:off x="9349313" y="3304937"/>
            <a:ext cx="3473451" cy="3143648"/>
          </a:xfrm>
          <a:custGeom>
            <a:avLst/>
            <a:gdLst/>
            <a:ahLst/>
            <a:cxnLst>
              <a:cxn ang="0">
                <a:pos x="wd2" y="hd2"/>
              </a:cxn>
              <a:cxn ang="5400000">
                <a:pos x="wd2" y="hd2"/>
              </a:cxn>
              <a:cxn ang="10800000">
                <a:pos x="wd2" y="hd2"/>
              </a:cxn>
              <a:cxn ang="16200000">
                <a:pos x="wd2" y="hd2"/>
              </a:cxn>
            </a:cxnLst>
            <a:rect l="0" t="0" r="r" b="b"/>
            <a:pathLst>
              <a:path w="21600" h="21600" extrusionOk="0">
                <a:moveTo>
                  <a:pt x="3009" y="0"/>
                </a:moveTo>
                <a:cubicBezTo>
                  <a:pt x="2733" y="0"/>
                  <a:pt x="2510" y="246"/>
                  <a:pt x="2510" y="551"/>
                </a:cubicBezTo>
                <a:lnTo>
                  <a:pt x="2510" y="2582"/>
                </a:lnTo>
                <a:lnTo>
                  <a:pt x="0" y="3684"/>
                </a:lnTo>
                <a:lnTo>
                  <a:pt x="2510" y="4786"/>
                </a:lnTo>
                <a:lnTo>
                  <a:pt x="2510" y="21049"/>
                </a:lnTo>
                <a:cubicBezTo>
                  <a:pt x="2510" y="21354"/>
                  <a:pt x="2733" y="21600"/>
                  <a:pt x="3009" y="21600"/>
                </a:cubicBezTo>
                <a:lnTo>
                  <a:pt x="21101" y="21600"/>
                </a:lnTo>
                <a:cubicBezTo>
                  <a:pt x="21377" y="21600"/>
                  <a:pt x="21600" y="21354"/>
                  <a:pt x="21600" y="21049"/>
                </a:cubicBezTo>
                <a:lnTo>
                  <a:pt x="21600" y="551"/>
                </a:lnTo>
                <a:cubicBezTo>
                  <a:pt x="21600" y="246"/>
                  <a:pt x="21377" y="0"/>
                  <a:pt x="21101" y="0"/>
                </a:cubicBezTo>
                <a:lnTo>
                  <a:pt x="300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Checking for Mastery</a:t>
            </a:r>
          </a:p>
          <a:p>
            <a:pPr lvl="0">
              <a:defRPr sz="1800"/>
            </a:pPr>
            <a:r>
              <a:rPr sz="3600" b="1">
                <a:solidFill>
                  <a:srgbClr val="FFFFFF"/>
                </a:solidFill>
                <a:effectLst>
                  <a:outerShdw blurRad="12700" dist="63500" dir="1800000" rotWithShape="0">
                    <a:srgbClr val="000000"/>
                  </a:outerShdw>
                </a:effectLst>
                <a:latin typeface="Helvetica Neue"/>
                <a:ea typeface="Helvetica Neue"/>
                <a:cs typeface="Helvetica Neue"/>
                <a:sym typeface="Helvetica Neue"/>
              </a:rPr>
              <a:t>Standards and Objectives</a:t>
            </a:r>
          </a:p>
        </p:txBody>
      </p:sp>
      <p:sp>
        <p:nvSpPr>
          <p:cNvPr id="247" name="Shape 247"/>
          <p:cNvSpPr/>
          <p:nvPr/>
        </p:nvSpPr>
        <p:spPr>
          <a:xfrm>
            <a:off x="6165131" y="7318841"/>
            <a:ext cx="2428876" cy="1121173"/>
          </a:xfrm>
          <a:custGeom>
            <a:avLst/>
            <a:gdLst/>
            <a:ahLst/>
            <a:cxnLst>
              <a:cxn ang="0">
                <a:pos x="wd2" y="hd2"/>
              </a:cxn>
              <a:cxn ang="5400000">
                <a:pos x="wd2" y="hd2"/>
              </a:cxn>
              <a:cxn ang="10800000">
                <a:pos x="wd2" y="hd2"/>
              </a:cxn>
              <a:cxn ang="16200000">
                <a:pos x="wd2" y="hd2"/>
              </a:cxn>
            </a:cxnLst>
            <a:rect l="0" t="0" r="r" b="b"/>
            <a:pathLst>
              <a:path w="21600" h="21600" extrusionOk="0">
                <a:moveTo>
                  <a:pt x="5492" y="0"/>
                </a:moveTo>
                <a:lnTo>
                  <a:pt x="4362" y="4289"/>
                </a:lnTo>
                <a:lnTo>
                  <a:pt x="565" y="4289"/>
                </a:lnTo>
                <a:cubicBezTo>
                  <a:pt x="253" y="4289"/>
                  <a:pt x="0" y="4837"/>
                  <a:pt x="0" y="5513"/>
                </a:cubicBezTo>
                <a:lnTo>
                  <a:pt x="0" y="20377"/>
                </a:lnTo>
                <a:cubicBezTo>
                  <a:pt x="0" y="21052"/>
                  <a:pt x="253" y="21600"/>
                  <a:pt x="565" y="21600"/>
                </a:cubicBezTo>
                <a:lnTo>
                  <a:pt x="21035" y="21600"/>
                </a:lnTo>
                <a:cubicBezTo>
                  <a:pt x="21347" y="21600"/>
                  <a:pt x="21600" y="21052"/>
                  <a:pt x="21600" y="20377"/>
                </a:cubicBezTo>
                <a:lnTo>
                  <a:pt x="21600" y="5513"/>
                </a:lnTo>
                <a:cubicBezTo>
                  <a:pt x="21600" y="4837"/>
                  <a:pt x="21347" y="4289"/>
                  <a:pt x="21035" y="4289"/>
                </a:cubicBezTo>
                <a:lnTo>
                  <a:pt x="6621" y="4289"/>
                </a:lnTo>
                <a:lnTo>
                  <a:pt x="5492"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Grouping</a:t>
            </a:r>
          </a:p>
        </p:txBody>
      </p:sp>
      <p:sp>
        <p:nvSpPr>
          <p:cNvPr id="248" name="Shape 248"/>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2" animBg="1" advAuto="0"/>
      <p:bldP spid="246" grpId="1" animBg="1" advAuto="0"/>
      <p:bldP spid="247"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DSC_0105.jpg"/>
          <p:cNvPicPr/>
          <p:nvPr/>
        </p:nvPicPr>
        <p:blipFill>
          <a:blip r:embed="rId2">
            <a:extLst/>
          </a:blip>
          <a:stretch>
            <a:fillRect/>
          </a:stretch>
        </p:blipFill>
        <p:spPr>
          <a:xfrm>
            <a:off x="-3100102" y="-1557278"/>
            <a:ext cx="17154148" cy="11485950"/>
          </a:xfrm>
          <a:prstGeom prst="rect">
            <a:avLst/>
          </a:prstGeom>
          <a:ln w="12700">
            <a:miter lim="400000"/>
          </a:ln>
        </p:spPr>
      </p:pic>
      <p:sp>
        <p:nvSpPr>
          <p:cNvPr id="251" name="Shape 251"/>
          <p:cNvSpPr/>
          <p:nvPr/>
        </p:nvSpPr>
        <p:spPr>
          <a:xfrm>
            <a:off x="-43250" y="-48187"/>
            <a:ext cx="13091298" cy="1623043"/>
          </a:xfrm>
          <a:prstGeom prst="rect">
            <a:avLst/>
          </a:prstGeom>
          <a:solidFill>
            <a:srgbClr val="656837"/>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pPr>
            <a:r>
              <a:rPr sz="4500" b="1">
                <a:solidFill>
                  <a:srgbClr val="FFFFFF"/>
                </a:solidFill>
                <a:latin typeface="Helvetica Neue"/>
                <a:ea typeface="Helvetica Neue"/>
                <a:cs typeface="Helvetica Neue"/>
                <a:sym typeface="Helvetica Neue"/>
              </a:rPr>
              <a:t>In which country was this picture taken?</a:t>
            </a:r>
          </a:p>
          <a:p>
            <a:pPr lvl="0">
              <a:defRPr sz="1800"/>
            </a:pPr>
            <a:r>
              <a:rPr sz="4500" b="1">
                <a:solidFill>
                  <a:srgbClr val="FFFFFF"/>
                </a:solidFill>
                <a:latin typeface="Helvetica Neue"/>
                <a:ea typeface="Helvetica Neue"/>
                <a:cs typeface="Helvetica Neue"/>
                <a:sym typeface="Helvetica Neue"/>
              </a:rPr>
              <a:t>What makes this question difficult to answer?</a:t>
            </a:r>
          </a:p>
        </p:txBody>
      </p:sp>
      <p:sp>
        <p:nvSpPr>
          <p:cNvPr id="252" name="Shape 252"/>
          <p:cNvSpPr/>
          <p:nvPr/>
        </p:nvSpPr>
        <p:spPr>
          <a:xfrm>
            <a:off x="281572" y="3019083"/>
            <a:ext cx="2806452" cy="23332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0">
            <a:solidFill>
              <a:srgbClr val="FF9300"/>
            </a:solidFill>
            <a:miter lim="400000"/>
          </a:ln>
        </p:spPr>
        <p:txBody>
          <a:bodyPr lIns="0" tIns="0" rIns="0" bIns="0" anchor="ctr"/>
          <a:lstStyle/>
          <a:p>
            <a:pPr lvl="0">
              <a:defRPr>
                <a:solidFill>
                  <a:srgbClr val="FFFFFF"/>
                </a:solidFill>
              </a:defRPr>
            </a:pPr>
            <a:endParaRPr/>
          </a:p>
        </p:txBody>
      </p:sp>
      <p:sp>
        <p:nvSpPr>
          <p:cNvPr id="253" name="Shape 253"/>
          <p:cNvSpPr/>
          <p:nvPr/>
        </p:nvSpPr>
        <p:spPr>
          <a:xfrm>
            <a:off x="5446028" y="8061982"/>
            <a:ext cx="1515603" cy="11128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0">
            <a:solidFill>
              <a:srgbClr val="FF9300"/>
            </a:solidFill>
            <a:miter lim="400000"/>
          </a:ln>
        </p:spPr>
        <p:txBody>
          <a:bodyPr lIns="0" tIns="0" rIns="0" bIns="0" anchor="ctr"/>
          <a:lstStyle/>
          <a:p>
            <a:pPr lvl="0">
              <a:defRPr>
                <a:solidFill>
                  <a:srgbClr val="FFFFFF"/>
                </a:solidFill>
              </a:defRPr>
            </a:pPr>
            <a:endParaRPr/>
          </a:p>
        </p:txBody>
      </p:sp>
      <p:sp>
        <p:nvSpPr>
          <p:cNvPr id="254" name="Shape 254"/>
          <p:cNvSpPr/>
          <p:nvPr/>
        </p:nvSpPr>
        <p:spPr>
          <a:xfrm>
            <a:off x="8206659" y="7473996"/>
            <a:ext cx="3027965" cy="21683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0">
            <a:solidFill>
              <a:srgbClr val="FF9300"/>
            </a:solidFill>
            <a:miter lim="400000"/>
          </a:ln>
        </p:spPr>
        <p:txBody>
          <a:bodyPr lIns="0" tIns="0" rIns="0" bIns="0" anchor="ctr"/>
          <a:lstStyle/>
          <a:p>
            <a:pPr lvl="0">
              <a:defRPr>
                <a:solidFill>
                  <a:srgbClr val="FFFFFF"/>
                </a:solidFill>
              </a:defRPr>
            </a:pPr>
            <a:endParaRPr/>
          </a:p>
        </p:txBody>
      </p:sp>
      <p:sp>
        <p:nvSpPr>
          <p:cNvPr id="255" name="Shape 255"/>
          <p:cNvSpPr/>
          <p:nvPr/>
        </p:nvSpPr>
        <p:spPr>
          <a:xfrm>
            <a:off x="5326722" y="1541882"/>
            <a:ext cx="2351356" cy="9946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b="1">
                <a:solidFill>
                  <a:srgbClr val="FB9303"/>
                </a:solidFill>
                <a:effectLst>
                  <a:outerShdw blurRad="12700" dist="63500" dir="13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5800" b="1">
                <a:solidFill>
                  <a:srgbClr val="FB9303"/>
                </a:solidFill>
                <a:effectLst>
                  <a:outerShdw blurRad="12700" dist="63500" dir="1320000" rotWithShape="0">
                    <a:srgbClr val="000000"/>
                  </a:outerShdw>
                </a:effectLst>
              </a:rPr>
              <a:t>HINTS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2" animBg="1" advAuto="0"/>
      <p:bldP spid="253" grpId="3" animBg="1" advAuto="0"/>
      <p:bldP spid="254" grpId="4" animBg="1" advAuto="0"/>
      <p:bldP spid="255"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DSC_0105.jpg"/>
          <p:cNvPicPr/>
          <p:nvPr/>
        </p:nvPicPr>
        <p:blipFill>
          <a:blip r:embed="rId2">
            <a:extLst/>
          </a:blip>
          <a:stretch>
            <a:fillRect/>
          </a:stretch>
        </p:blipFill>
        <p:spPr>
          <a:xfrm>
            <a:off x="-6107092" y="-8741106"/>
            <a:ext cx="45613173" cy="30541336"/>
          </a:xfrm>
          <a:prstGeom prst="rect">
            <a:avLst/>
          </a:prstGeom>
          <a:ln w="12700">
            <a:miter lim="400000"/>
          </a:ln>
        </p:spPr>
      </p:pic>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DSC_0105.jpg"/>
          <p:cNvPicPr/>
          <p:nvPr/>
        </p:nvPicPr>
        <p:blipFill>
          <a:blip r:embed="rId2">
            <a:extLst/>
          </a:blip>
          <a:stretch>
            <a:fillRect/>
          </a:stretch>
        </p:blipFill>
        <p:spPr>
          <a:xfrm>
            <a:off x="-28735242" y="-34170879"/>
            <a:ext cx="66384420" cy="44449198"/>
          </a:xfrm>
          <a:prstGeom prst="rect">
            <a:avLst/>
          </a:prstGeom>
          <a:ln w="12700">
            <a:miter lim="400000"/>
          </a:ln>
        </p:spPr>
      </p:pic>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DSC_0105.jpg"/>
          <p:cNvPicPr/>
          <p:nvPr/>
        </p:nvPicPr>
        <p:blipFill>
          <a:blip r:embed="rId2">
            <a:extLst/>
          </a:blip>
          <a:stretch>
            <a:fillRect/>
          </a:stretch>
        </p:blipFill>
        <p:spPr>
          <a:xfrm>
            <a:off x="-45328155" y="-37726879"/>
            <a:ext cx="71573747" cy="47923829"/>
          </a:xfrm>
          <a:prstGeom prst="rect">
            <a:avLst/>
          </a:prstGeom>
          <a:ln w="12700">
            <a:miter lim="400000"/>
          </a:ln>
        </p:spPr>
      </p:pic>
      <p:sp>
        <p:nvSpPr>
          <p:cNvPr id="262" name="Shape 262"/>
          <p:cNvSpPr/>
          <p:nvPr/>
        </p:nvSpPr>
        <p:spPr>
          <a:xfrm>
            <a:off x="1409066" y="1538188"/>
            <a:ext cx="3298033" cy="929964"/>
          </a:xfrm>
          <a:prstGeom prst="rect">
            <a:avLst/>
          </a:prstGeom>
          <a:solidFill>
            <a:srgbClr val="656837"/>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62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6200" b="1">
                <a:solidFill>
                  <a:srgbClr val="FFFFFF"/>
                </a:solidFill>
              </a:rPr>
              <a:t>Tourists</a:t>
            </a:r>
          </a:p>
        </p:txBody>
      </p:sp>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4" name="Table 264"/>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Problem-Solving</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265" name="pasted-image.png"/>
          <p:cNvPicPr/>
          <p:nvPr/>
        </p:nvPicPr>
        <p:blipFill>
          <a:blip r:embed="rId2">
            <a:extLst/>
          </a:blip>
          <a:stretch>
            <a:fillRect/>
          </a:stretch>
        </p:blipFill>
        <p:spPr>
          <a:xfrm>
            <a:off x="3080492" y="3297196"/>
            <a:ext cx="7442201" cy="5257801"/>
          </a:xfrm>
          <a:prstGeom prst="rect">
            <a:avLst/>
          </a:prstGeom>
          <a:ln w="12700">
            <a:miter lim="400000"/>
          </a:ln>
        </p:spPr>
      </p:pic>
      <p:sp>
        <p:nvSpPr>
          <p:cNvPr id="266" name="Shape 266"/>
          <p:cNvSpPr/>
          <p:nvPr/>
        </p:nvSpPr>
        <p:spPr>
          <a:xfrm>
            <a:off x="2228634" y="2497481"/>
            <a:ext cx="6271816" cy="864792"/>
          </a:xfrm>
          <a:custGeom>
            <a:avLst/>
            <a:gdLst/>
            <a:ahLst/>
            <a:cxnLst>
              <a:cxn ang="0">
                <a:pos x="wd2" y="hd2"/>
              </a:cxn>
              <a:cxn ang="5400000">
                <a:pos x="wd2" y="hd2"/>
              </a:cxn>
              <a:cxn ang="10800000">
                <a:pos x="wd2" y="hd2"/>
              </a:cxn>
              <a:cxn ang="16200000">
                <a:pos x="wd2" y="hd2"/>
              </a:cxn>
            </a:cxnLst>
            <a:rect l="0" t="0" r="r" b="b"/>
            <a:pathLst>
              <a:path w="21600" h="21600" extrusionOk="0">
                <a:moveTo>
                  <a:pt x="219" y="0"/>
                </a:moveTo>
                <a:cubicBezTo>
                  <a:pt x="98" y="0"/>
                  <a:pt x="0" y="710"/>
                  <a:pt x="0" y="1586"/>
                </a:cubicBezTo>
                <a:lnTo>
                  <a:pt x="0" y="16584"/>
                </a:lnTo>
                <a:cubicBezTo>
                  <a:pt x="0" y="17460"/>
                  <a:pt x="98" y="18170"/>
                  <a:pt x="219" y="18170"/>
                </a:cubicBezTo>
                <a:lnTo>
                  <a:pt x="16622" y="18170"/>
                </a:lnTo>
                <a:lnTo>
                  <a:pt x="17059" y="21600"/>
                </a:lnTo>
                <a:lnTo>
                  <a:pt x="17495" y="18170"/>
                </a:lnTo>
                <a:lnTo>
                  <a:pt x="21381" y="18170"/>
                </a:lnTo>
                <a:cubicBezTo>
                  <a:pt x="21502" y="18170"/>
                  <a:pt x="21600" y="17460"/>
                  <a:pt x="21600" y="16584"/>
                </a:cubicBezTo>
                <a:lnTo>
                  <a:pt x="21600" y="1586"/>
                </a:lnTo>
                <a:cubicBezTo>
                  <a:pt x="21600" y="710"/>
                  <a:pt x="21502" y="0"/>
                  <a:pt x="21381" y="0"/>
                </a:cubicBezTo>
                <a:lnTo>
                  <a:pt x="21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Activities and Materials</a:t>
            </a:r>
          </a:p>
        </p:txBody>
      </p:sp>
      <p:sp>
        <p:nvSpPr>
          <p:cNvPr id="267" name="Shape 267"/>
          <p:cNvSpPr/>
          <p:nvPr/>
        </p:nvSpPr>
        <p:spPr>
          <a:xfrm>
            <a:off x="5634792" y="4293182"/>
            <a:ext cx="3862388" cy="898526"/>
          </a:xfrm>
          <a:custGeom>
            <a:avLst/>
            <a:gdLst/>
            <a:ahLst/>
            <a:cxnLst>
              <a:cxn ang="0">
                <a:pos x="wd2" y="hd2"/>
              </a:cxn>
              <a:cxn ang="5400000">
                <a:pos x="wd2" y="hd2"/>
              </a:cxn>
              <a:cxn ang="10800000">
                <a:pos x="wd2" y="hd2"/>
              </a:cxn>
              <a:cxn ang="16200000">
                <a:pos x="wd2" y="hd2"/>
              </a:cxn>
            </a:cxnLst>
            <a:rect l="0" t="0" r="r" b="b"/>
            <a:pathLst>
              <a:path w="21600" h="21600" extrusionOk="0">
                <a:moveTo>
                  <a:pt x="2819" y="0"/>
                </a:moveTo>
                <a:cubicBezTo>
                  <a:pt x="2623" y="0"/>
                  <a:pt x="2464" y="683"/>
                  <a:pt x="2464" y="1527"/>
                </a:cubicBezTo>
                <a:lnTo>
                  <a:pt x="2464" y="8358"/>
                </a:lnTo>
                <a:lnTo>
                  <a:pt x="0" y="11411"/>
                </a:lnTo>
                <a:lnTo>
                  <a:pt x="2464" y="14464"/>
                </a:lnTo>
                <a:lnTo>
                  <a:pt x="2464" y="20073"/>
                </a:lnTo>
                <a:cubicBezTo>
                  <a:pt x="2464" y="20917"/>
                  <a:pt x="2623" y="21600"/>
                  <a:pt x="2819" y="21600"/>
                </a:cubicBezTo>
                <a:lnTo>
                  <a:pt x="21245" y="21600"/>
                </a:lnTo>
                <a:cubicBezTo>
                  <a:pt x="21441" y="21600"/>
                  <a:pt x="21600" y="20917"/>
                  <a:pt x="21600" y="20073"/>
                </a:cubicBezTo>
                <a:lnTo>
                  <a:pt x="21600" y="1527"/>
                </a:lnTo>
                <a:cubicBezTo>
                  <a:pt x="21600" y="683"/>
                  <a:pt x="21441" y="0"/>
                  <a:pt x="21245" y="0"/>
                </a:cubicBezTo>
                <a:lnTo>
                  <a:pt x="281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Thinking</a:t>
            </a:r>
          </a:p>
        </p:txBody>
      </p:sp>
      <p:sp>
        <p:nvSpPr>
          <p:cNvPr id="268" name="Shape 268"/>
          <p:cNvSpPr/>
          <p:nvPr/>
        </p:nvSpPr>
        <p:spPr>
          <a:xfrm>
            <a:off x="6228772" y="7591177"/>
            <a:ext cx="4547395" cy="898526"/>
          </a:xfrm>
          <a:custGeom>
            <a:avLst/>
            <a:gdLst/>
            <a:ahLst/>
            <a:cxnLst>
              <a:cxn ang="0">
                <a:pos x="wd2" y="hd2"/>
              </a:cxn>
              <a:cxn ang="5400000">
                <a:pos x="wd2" y="hd2"/>
              </a:cxn>
              <a:cxn ang="10800000">
                <a:pos x="wd2" y="hd2"/>
              </a:cxn>
              <a:cxn ang="16200000">
                <a:pos x="wd2" y="hd2"/>
              </a:cxn>
            </a:cxnLst>
            <a:rect l="0" t="0" r="r" b="b"/>
            <a:pathLst>
              <a:path w="21600" h="21600" extrusionOk="0">
                <a:moveTo>
                  <a:pt x="5648" y="0"/>
                </a:moveTo>
                <a:cubicBezTo>
                  <a:pt x="5481" y="0"/>
                  <a:pt x="5346" y="683"/>
                  <a:pt x="5346" y="1527"/>
                </a:cubicBezTo>
                <a:lnTo>
                  <a:pt x="5346" y="3311"/>
                </a:lnTo>
                <a:lnTo>
                  <a:pt x="0" y="6354"/>
                </a:lnTo>
                <a:lnTo>
                  <a:pt x="5346" y="9407"/>
                </a:lnTo>
                <a:lnTo>
                  <a:pt x="5346" y="20073"/>
                </a:lnTo>
                <a:cubicBezTo>
                  <a:pt x="5346" y="20917"/>
                  <a:pt x="5481" y="21600"/>
                  <a:pt x="5648" y="21600"/>
                </a:cubicBezTo>
                <a:lnTo>
                  <a:pt x="21298" y="21600"/>
                </a:lnTo>
                <a:cubicBezTo>
                  <a:pt x="21465" y="21600"/>
                  <a:pt x="21600" y="20917"/>
                  <a:pt x="21600" y="20073"/>
                </a:cubicBezTo>
                <a:lnTo>
                  <a:pt x="21600" y="1527"/>
                </a:lnTo>
                <a:cubicBezTo>
                  <a:pt x="21600" y="683"/>
                  <a:pt x="21465" y="0"/>
                  <a:pt x="21298" y="0"/>
                </a:cubicBezTo>
                <a:lnTo>
                  <a:pt x="5648"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Questioning</a:t>
            </a:r>
          </a:p>
        </p:txBody>
      </p:sp>
      <p:sp>
        <p:nvSpPr>
          <p:cNvPr id="269" name="Shape 269"/>
          <p:cNvSpPr/>
          <p:nvPr/>
        </p:nvSpPr>
        <p:spPr>
          <a:xfrm>
            <a:off x="5901715" y="1467828"/>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1" animBg="1" advAuto="0"/>
      <p:bldP spid="267" grpId="2" animBg="1" advAuto="0"/>
      <p:bldP spid="268"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asia.png"/>
          <p:cNvPicPr/>
          <p:nvPr/>
        </p:nvPicPr>
        <p:blipFill>
          <a:blip r:embed="rId2">
            <a:alphaModFix amt="30000"/>
            <a:extLst/>
          </a:blip>
          <a:stretch>
            <a:fillRect/>
          </a:stretch>
        </p:blipFill>
        <p:spPr>
          <a:xfrm>
            <a:off x="-152400" y="-508000"/>
            <a:ext cx="13298155" cy="10388600"/>
          </a:xfrm>
          <a:prstGeom prst="rect">
            <a:avLst/>
          </a:prstGeom>
          <a:ln w="12700">
            <a:miter lim="400000"/>
          </a:ln>
        </p:spPr>
      </p:pic>
      <p:sp>
        <p:nvSpPr>
          <p:cNvPr id="272" name="Shape 272"/>
          <p:cNvSpPr/>
          <p:nvPr/>
        </p:nvSpPr>
        <p:spPr>
          <a:xfrm>
            <a:off x="-1" y="5281384"/>
            <a:ext cx="13004801" cy="3289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0400" b="1">
                <a:latin typeface="Helvetica Neue"/>
                <a:ea typeface="Helvetica Neue"/>
                <a:cs typeface="Helvetica Neue"/>
                <a:sym typeface="Helvetica Neue"/>
              </a:defRPr>
            </a:lvl1pPr>
          </a:lstStyle>
          <a:p>
            <a:pPr lvl="0">
              <a:defRPr sz="1800" b="0"/>
            </a:pPr>
            <a:r>
              <a:rPr sz="10400" b="1"/>
              <a:t>Why does a place's name matter?</a:t>
            </a:r>
          </a:p>
        </p:txBody>
      </p:sp>
      <p:sp>
        <p:nvSpPr>
          <p:cNvPr id="273" name="Shape 273"/>
          <p:cNvSpPr/>
          <p:nvPr/>
        </p:nvSpPr>
        <p:spPr>
          <a:xfrm>
            <a:off x="4986767" y="9499600"/>
            <a:ext cx="3016759"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000"/>
            </a:lvl1pPr>
          </a:lstStyle>
          <a:p>
            <a:pPr lvl="0">
              <a:defRPr sz="1800"/>
            </a:pPr>
            <a:r>
              <a:rPr sz="1000"/>
              <a:t>http://geography.about.com/library/blank/blxasia.htm</a:t>
            </a:r>
          </a:p>
        </p:txBody>
      </p:sp>
      <p:sp>
        <p:nvSpPr>
          <p:cNvPr id="274" name="Shape 274"/>
          <p:cNvSpPr/>
          <p:nvPr/>
        </p:nvSpPr>
        <p:spPr>
          <a:xfrm>
            <a:off x="1381141" y="3954688"/>
            <a:ext cx="410872" cy="736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atin typeface="Helvetica Neue"/>
                <a:ea typeface="Helvetica Neue"/>
                <a:cs typeface="Helvetica Neue"/>
                <a:sym typeface="Helvetica Neue"/>
              </a:defRPr>
            </a:lvl1pPr>
          </a:lstStyle>
          <a:p>
            <a:pPr lvl="0">
              <a:defRPr sz="1800" b="0"/>
            </a:pPr>
            <a:r>
              <a:rPr sz="4200" b="1"/>
              <a:t>?</a:t>
            </a:r>
          </a:p>
        </p:txBody>
      </p:sp>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BCBCB"/>
        </a:solidFill>
        <a:effectLst/>
      </p:bgPr>
    </p:bg>
    <p:spTree>
      <p:nvGrpSpPr>
        <p:cNvPr id="1" name=""/>
        <p:cNvGrpSpPr/>
        <p:nvPr/>
      </p:nvGrpSpPr>
      <p:grpSpPr>
        <a:xfrm>
          <a:off x="0" y="0"/>
          <a:ext cx="0" cy="0"/>
          <a:chOff x="0" y="0"/>
          <a:chExt cx="0" cy="0"/>
        </a:xfrm>
      </p:grpSpPr>
      <p:sp>
        <p:nvSpPr>
          <p:cNvPr id="276" name="Shape 276"/>
          <p:cNvSpPr/>
          <p:nvPr/>
        </p:nvSpPr>
        <p:spPr>
          <a:xfrm>
            <a:off x="0" y="9448800"/>
            <a:ext cx="13004800" cy="254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000" b="1">
                <a:latin typeface="Helvetica Neue"/>
                <a:ea typeface="Helvetica Neue"/>
                <a:cs typeface="Helvetica Neue"/>
                <a:sym typeface="Helvetica Neue"/>
              </a:defRPr>
            </a:lvl1pPr>
          </a:lstStyle>
          <a:p>
            <a:pPr lvl="0">
              <a:defRPr sz="1800" b="0"/>
            </a:pPr>
            <a:r>
              <a:rPr sz="1000" b="1"/>
              <a:t>http://www.learnnc.org/lp/media/uploads/2010/03/robinson.gif</a:t>
            </a:r>
          </a:p>
        </p:txBody>
      </p:sp>
      <p:pic>
        <p:nvPicPr>
          <p:cNvPr id="277" name="pasted-image.tif"/>
          <p:cNvPicPr/>
          <p:nvPr/>
        </p:nvPicPr>
        <p:blipFill>
          <a:blip r:embed="rId2">
            <a:extLst/>
          </a:blip>
          <a:stretch>
            <a:fillRect/>
          </a:stretch>
        </p:blipFill>
        <p:spPr>
          <a:xfrm>
            <a:off x="0" y="-313416"/>
            <a:ext cx="13004801" cy="11515160"/>
          </a:xfrm>
          <a:prstGeom prst="rect">
            <a:avLst/>
          </a:prstGeom>
          <a:ln w="12700">
            <a:miter lim="400000"/>
          </a:ln>
        </p:spPr>
      </p:pic>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Qatar Map.pdf"/>
          <p:cNvPicPr/>
          <p:nvPr/>
        </p:nvPicPr>
        <p:blipFill>
          <a:blip r:embed="rId2">
            <a:extLst/>
          </a:blip>
          <a:stretch>
            <a:fillRect/>
          </a:stretch>
        </p:blipFill>
        <p:spPr>
          <a:xfrm>
            <a:off x="-687243" y="-14487712"/>
            <a:ext cx="22875586" cy="29603701"/>
          </a:xfrm>
          <a:prstGeom prst="rect">
            <a:avLst/>
          </a:prstGeom>
          <a:ln w="12700">
            <a:miter lim="400000"/>
          </a:ln>
        </p:spPr>
      </p:pic>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Screen Shot 2013-07-08 at 10.46.44 AM.png"/>
          <p:cNvPicPr/>
          <p:nvPr/>
        </p:nvPicPr>
        <p:blipFill>
          <a:blip r:embed="rId2">
            <a:extLst/>
          </a:blip>
          <a:stretch>
            <a:fillRect/>
          </a:stretch>
        </p:blipFill>
        <p:spPr>
          <a:xfrm>
            <a:off x="-1447800" y="-3187700"/>
            <a:ext cx="15900400" cy="9753600"/>
          </a:xfrm>
          <a:prstGeom prst="rect">
            <a:avLst/>
          </a:prstGeom>
          <a:ln w="12700">
            <a:miter lim="400000"/>
          </a:ln>
        </p:spPr>
      </p:pic>
      <p:sp>
        <p:nvSpPr>
          <p:cNvPr id="282" name="Shape 282"/>
          <p:cNvSpPr/>
          <p:nvPr/>
        </p:nvSpPr>
        <p:spPr>
          <a:xfrm>
            <a:off x="768" y="5778500"/>
            <a:ext cx="13004801" cy="3949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defRPr sz="1800"/>
            </a:pPr>
            <a:r>
              <a:rPr sz="8400" b="1">
                <a:latin typeface="Helvetica Neue"/>
                <a:ea typeface="Helvetica Neue"/>
                <a:cs typeface="Helvetica Neue"/>
                <a:sym typeface="Helvetica Neue"/>
              </a:rPr>
              <a:t>Why would it be called the Arabian Gulf?</a:t>
            </a:r>
          </a:p>
          <a:p>
            <a:pPr lvl="0">
              <a:defRPr sz="1800"/>
            </a:pPr>
            <a:r>
              <a:rPr sz="8400"/>
              <a:t>Dubai, U.A.E.</a:t>
            </a:r>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DSC_0725.jpg"/>
          <p:cNvPicPr/>
          <p:nvPr/>
        </p:nvPicPr>
        <p:blipFill>
          <a:blip r:embed="rId2">
            <a:extLst/>
          </a:blip>
          <a:stretch>
            <a:fillRect/>
          </a:stretch>
        </p:blipFill>
        <p:spPr>
          <a:xfrm>
            <a:off x="-3091854" y="-195478"/>
            <a:ext cx="18872201" cy="10128475"/>
          </a:xfrm>
          <a:prstGeom prst="rect">
            <a:avLst/>
          </a:prstGeom>
          <a:ln w="12700">
            <a:miter lim="400000"/>
          </a:ln>
        </p:spPr>
      </p:pic>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Screen Shot 2013-07-08 at 10.47.33 AM.png"/>
          <p:cNvPicPr/>
          <p:nvPr/>
        </p:nvPicPr>
        <p:blipFill>
          <a:blip r:embed="rId2">
            <a:extLst/>
          </a:blip>
          <a:stretch>
            <a:fillRect/>
          </a:stretch>
        </p:blipFill>
        <p:spPr>
          <a:xfrm>
            <a:off x="-1096244" y="-1180172"/>
            <a:ext cx="15400488" cy="9446944"/>
          </a:xfrm>
          <a:prstGeom prst="rect">
            <a:avLst/>
          </a:prstGeom>
          <a:ln w="12700">
            <a:miter lim="400000"/>
          </a:ln>
        </p:spPr>
      </p:pic>
      <p:sp>
        <p:nvSpPr>
          <p:cNvPr id="285" name="Shape 285"/>
          <p:cNvSpPr/>
          <p:nvPr/>
        </p:nvSpPr>
        <p:spPr>
          <a:xfrm>
            <a:off x="1980596" y="7872176"/>
            <a:ext cx="8765745"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atin typeface="Helvetica Neue"/>
                <a:ea typeface="Helvetica Neue"/>
                <a:cs typeface="Helvetica Neue"/>
                <a:sym typeface="Helvetica Neue"/>
              </a:defRPr>
            </a:lvl1pPr>
          </a:lstStyle>
          <a:p>
            <a:pPr lvl="0">
              <a:defRPr sz="1800" b="0"/>
            </a:pPr>
            <a:r>
              <a:rPr sz="6400" b="1"/>
              <a:t>Dubai Tourist Web site</a:t>
            </a:r>
          </a:p>
        </p:txBody>
      </p:sp>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 name="Table 287"/>
          <p:cNvGraphicFramePr/>
          <p:nvPr/>
        </p:nvGraphicFramePr>
        <p:xfrm>
          <a:off x="127959" y="1822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Activities and Materials</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288" name="pasted-image.png"/>
          <p:cNvPicPr/>
          <p:nvPr/>
        </p:nvPicPr>
        <p:blipFill>
          <a:blip r:embed="rId2">
            <a:extLst/>
          </a:blip>
          <a:stretch>
            <a:fillRect/>
          </a:stretch>
        </p:blipFill>
        <p:spPr>
          <a:xfrm>
            <a:off x="2855076" y="1374027"/>
            <a:ext cx="7124701" cy="5975189"/>
          </a:xfrm>
          <a:prstGeom prst="rect">
            <a:avLst/>
          </a:prstGeom>
          <a:ln w="12700">
            <a:miter lim="400000"/>
          </a:ln>
        </p:spPr>
      </p:pic>
      <p:pic>
        <p:nvPicPr>
          <p:cNvPr id="289" name="pasted-image.png"/>
          <p:cNvPicPr/>
          <p:nvPr/>
        </p:nvPicPr>
        <p:blipFill>
          <a:blip r:embed="rId3">
            <a:extLst/>
          </a:blip>
          <a:stretch>
            <a:fillRect/>
          </a:stretch>
        </p:blipFill>
        <p:spPr>
          <a:xfrm>
            <a:off x="3025023" y="7329757"/>
            <a:ext cx="7124701" cy="2429140"/>
          </a:xfrm>
          <a:prstGeom prst="rect">
            <a:avLst/>
          </a:prstGeom>
          <a:ln w="12700">
            <a:miter lim="400000"/>
          </a:ln>
        </p:spPr>
      </p:pic>
      <p:sp>
        <p:nvSpPr>
          <p:cNvPr id="290" name="Shape 290"/>
          <p:cNvSpPr/>
          <p:nvPr/>
        </p:nvSpPr>
        <p:spPr>
          <a:xfrm>
            <a:off x="7562601" y="2115693"/>
            <a:ext cx="5164932" cy="745729"/>
          </a:xfrm>
          <a:custGeom>
            <a:avLst/>
            <a:gdLst/>
            <a:ahLst/>
            <a:cxnLst>
              <a:cxn ang="0">
                <a:pos x="wd2" y="hd2"/>
              </a:cxn>
              <a:cxn ang="5400000">
                <a:pos x="wd2" y="hd2"/>
              </a:cxn>
              <a:cxn ang="10800000">
                <a:pos x="wd2" y="hd2"/>
              </a:cxn>
              <a:cxn ang="16200000">
                <a:pos x="wd2" y="hd2"/>
              </a:cxn>
            </a:cxnLst>
            <a:rect l="0" t="0" r="r" b="b"/>
            <a:pathLst>
              <a:path w="21600" h="21600" extrusionOk="0">
                <a:moveTo>
                  <a:pt x="1809" y="0"/>
                </a:moveTo>
                <a:cubicBezTo>
                  <a:pt x="1662" y="0"/>
                  <a:pt x="1544" y="823"/>
                  <a:pt x="1544" y="1839"/>
                </a:cubicBezTo>
                <a:lnTo>
                  <a:pt x="1544" y="11243"/>
                </a:lnTo>
                <a:lnTo>
                  <a:pt x="0" y="14933"/>
                </a:lnTo>
                <a:lnTo>
                  <a:pt x="1544" y="18611"/>
                </a:lnTo>
                <a:lnTo>
                  <a:pt x="1544" y="19761"/>
                </a:lnTo>
                <a:cubicBezTo>
                  <a:pt x="1544" y="20777"/>
                  <a:pt x="1662" y="21600"/>
                  <a:pt x="1809" y="21600"/>
                </a:cubicBezTo>
                <a:lnTo>
                  <a:pt x="21334" y="21600"/>
                </a:lnTo>
                <a:cubicBezTo>
                  <a:pt x="21481" y="21600"/>
                  <a:pt x="21600" y="20777"/>
                  <a:pt x="21600" y="19761"/>
                </a:cubicBezTo>
                <a:lnTo>
                  <a:pt x="21600" y="1839"/>
                </a:lnTo>
                <a:cubicBezTo>
                  <a:pt x="21600" y="823"/>
                  <a:pt x="21481" y="0"/>
                  <a:pt x="21334" y="0"/>
                </a:cubicBezTo>
                <a:lnTo>
                  <a:pt x="1809"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Motivating Students</a:t>
            </a:r>
          </a:p>
        </p:txBody>
      </p:sp>
      <p:sp>
        <p:nvSpPr>
          <p:cNvPr id="291" name="Shape 291"/>
          <p:cNvSpPr/>
          <p:nvPr/>
        </p:nvSpPr>
        <p:spPr>
          <a:xfrm>
            <a:off x="150355" y="1414155"/>
            <a:ext cx="4083051" cy="1288654"/>
          </a:xfrm>
          <a:custGeom>
            <a:avLst/>
            <a:gdLst/>
            <a:ahLst/>
            <a:cxnLst>
              <a:cxn ang="0">
                <a:pos x="wd2" y="hd2"/>
              </a:cxn>
              <a:cxn ang="5400000">
                <a:pos x="wd2" y="hd2"/>
              </a:cxn>
              <a:cxn ang="10800000">
                <a:pos x="wd2" y="hd2"/>
              </a:cxn>
              <a:cxn ang="16200000">
                <a:pos x="wd2" y="hd2"/>
              </a:cxn>
            </a:cxnLst>
            <a:rect l="0" t="0" r="r" b="b"/>
            <a:pathLst>
              <a:path w="21600" h="21600" extrusionOk="0">
                <a:moveTo>
                  <a:pt x="336" y="0"/>
                </a:moveTo>
                <a:cubicBezTo>
                  <a:pt x="150" y="0"/>
                  <a:pt x="0" y="477"/>
                  <a:pt x="0" y="1064"/>
                </a:cubicBezTo>
                <a:lnTo>
                  <a:pt x="0" y="20536"/>
                </a:lnTo>
                <a:cubicBezTo>
                  <a:pt x="0" y="21123"/>
                  <a:pt x="150" y="21600"/>
                  <a:pt x="336" y="21600"/>
                </a:cubicBezTo>
                <a:lnTo>
                  <a:pt x="18994" y="21600"/>
                </a:lnTo>
                <a:cubicBezTo>
                  <a:pt x="19180" y="21600"/>
                  <a:pt x="19330" y="21123"/>
                  <a:pt x="19330" y="20536"/>
                </a:cubicBezTo>
                <a:lnTo>
                  <a:pt x="19330" y="10544"/>
                </a:lnTo>
                <a:lnTo>
                  <a:pt x="21600" y="8415"/>
                </a:lnTo>
                <a:lnTo>
                  <a:pt x="19330" y="6286"/>
                </a:lnTo>
                <a:lnTo>
                  <a:pt x="19330" y="1064"/>
                </a:lnTo>
                <a:cubicBezTo>
                  <a:pt x="19330" y="477"/>
                  <a:pt x="19180" y="0"/>
                  <a:pt x="18994" y="0"/>
                </a:cubicBezTo>
                <a:lnTo>
                  <a:pt x="336"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Standards and Objectives</a:t>
            </a:r>
          </a:p>
        </p:txBody>
      </p:sp>
      <p:sp>
        <p:nvSpPr>
          <p:cNvPr id="292" name="Shape 292"/>
          <p:cNvSpPr/>
          <p:nvPr/>
        </p:nvSpPr>
        <p:spPr>
          <a:xfrm>
            <a:off x="1427200" y="2853441"/>
            <a:ext cx="2786460" cy="745730"/>
          </a:xfrm>
          <a:custGeom>
            <a:avLst/>
            <a:gdLst/>
            <a:ahLst/>
            <a:cxnLst>
              <a:cxn ang="0">
                <a:pos x="wd2" y="hd2"/>
              </a:cxn>
              <a:cxn ang="5400000">
                <a:pos x="wd2" y="hd2"/>
              </a:cxn>
              <a:cxn ang="10800000">
                <a:pos x="wd2" y="hd2"/>
              </a:cxn>
              <a:cxn ang="16200000">
                <a:pos x="wd2" y="hd2"/>
              </a:cxn>
            </a:cxnLst>
            <a:rect l="0" t="0" r="r" b="b"/>
            <a:pathLst>
              <a:path w="21600" h="21600" extrusionOk="0">
                <a:moveTo>
                  <a:pt x="492" y="0"/>
                </a:moveTo>
                <a:cubicBezTo>
                  <a:pt x="220" y="0"/>
                  <a:pt x="0" y="823"/>
                  <a:pt x="0" y="1839"/>
                </a:cubicBezTo>
                <a:lnTo>
                  <a:pt x="0" y="19761"/>
                </a:lnTo>
                <a:cubicBezTo>
                  <a:pt x="0" y="20777"/>
                  <a:pt x="220" y="21600"/>
                  <a:pt x="492" y="21600"/>
                </a:cubicBezTo>
                <a:lnTo>
                  <a:pt x="18173" y="21600"/>
                </a:lnTo>
                <a:cubicBezTo>
                  <a:pt x="18445" y="21600"/>
                  <a:pt x="18665" y="20777"/>
                  <a:pt x="18665" y="19761"/>
                </a:cubicBezTo>
                <a:lnTo>
                  <a:pt x="18665" y="10001"/>
                </a:lnTo>
                <a:lnTo>
                  <a:pt x="21600" y="6323"/>
                </a:lnTo>
                <a:lnTo>
                  <a:pt x="18665" y="2632"/>
                </a:lnTo>
                <a:lnTo>
                  <a:pt x="18665" y="1839"/>
                </a:lnTo>
                <a:cubicBezTo>
                  <a:pt x="18665" y="823"/>
                  <a:pt x="18445" y="0"/>
                  <a:pt x="18173" y="0"/>
                </a:cubicBezTo>
                <a:lnTo>
                  <a:pt x="492"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Thinking</a:t>
            </a:r>
          </a:p>
        </p:txBody>
      </p:sp>
      <p:sp>
        <p:nvSpPr>
          <p:cNvPr id="293" name="Shape 293"/>
          <p:cNvSpPr/>
          <p:nvPr/>
        </p:nvSpPr>
        <p:spPr>
          <a:xfrm>
            <a:off x="7716225" y="2907102"/>
            <a:ext cx="4027488" cy="1037035"/>
          </a:xfrm>
          <a:custGeom>
            <a:avLst/>
            <a:gdLst/>
            <a:ahLst/>
            <a:cxnLst>
              <a:cxn ang="0">
                <a:pos x="wd2" y="hd2"/>
              </a:cxn>
              <a:cxn ang="5400000">
                <a:pos x="wd2" y="hd2"/>
              </a:cxn>
              <a:cxn ang="10800000">
                <a:pos x="wd2" y="hd2"/>
              </a:cxn>
              <a:cxn ang="16200000">
                <a:pos x="wd2" y="hd2"/>
              </a:cxn>
            </a:cxnLst>
            <a:rect l="0" t="0" r="r" b="b"/>
            <a:pathLst>
              <a:path w="21600" h="21600" extrusionOk="0">
                <a:moveTo>
                  <a:pt x="2654" y="0"/>
                </a:moveTo>
                <a:cubicBezTo>
                  <a:pt x="2466" y="0"/>
                  <a:pt x="2314" y="592"/>
                  <a:pt x="2314" y="1323"/>
                </a:cubicBezTo>
                <a:lnTo>
                  <a:pt x="2314" y="9101"/>
                </a:lnTo>
                <a:lnTo>
                  <a:pt x="0" y="11746"/>
                </a:lnTo>
                <a:lnTo>
                  <a:pt x="2314" y="14400"/>
                </a:lnTo>
                <a:lnTo>
                  <a:pt x="2314" y="20277"/>
                </a:lnTo>
                <a:cubicBezTo>
                  <a:pt x="2314" y="21008"/>
                  <a:pt x="2466" y="21600"/>
                  <a:pt x="2654" y="21600"/>
                </a:cubicBezTo>
                <a:lnTo>
                  <a:pt x="21259" y="21600"/>
                </a:lnTo>
                <a:cubicBezTo>
                  <a:pt x="21448" y="21600"/>
                  <a:pt x="21600" y="21008"/>
                  <a:pt x="21600" y="20277"/>
                </a:cubicBezTo>
                <a:lnTo>
                  <a:pt x="21600" y="1323"/>
                </a:lnTo>
                <a:cubicBezTo>
                  <a:pt x="21600" y="592"/>
                  <a:pt x="21448" y="0"/>
                  <a:pt x="21259" y="0"/>
                </a:cubicBezTo>
                <a:lnTo>
                  <a:pt x="2654"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3000"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000" b="1">
                <a:solidFill>
                  <a:srgbClr val="FFFFFF"/>
                </a:solidFill>
                <a:effectLst>
                  <a:outerShdw blurRad="12700" dist="63500" dir="1800000" rotWithShape="0">
                    <a:srgbClr val="000000"/>
                  </a:outerShdw>
                </a:effectLst>
              </a:rPr>
              <a:t>Lesson Pacing and Structure</a:t>
            </a:r>
          </a:p>
        </p:txBody>
      </p:sp>
      <p:sp>
        <p:nvSpPr>
          <p:cNvPr id="294" name="Shape 294"/>
          <p:cNvSpPr/>
          <p:nvPr/>
        </p:nvSpPr>
        <p:spPr>
          <a:xfrm>
            <a:off x="1427200" y="3830493"/>
            <a:ext cx="2786460" cy="745729"/>
          </a:xfrm>
          <a:custGeom>
            <a:avLst/>
            <a:gdLst/>
            <a:ahLst/>
            <a:cxnLst>
              <a:cxn ang="0">
                <a:pos x="wd2" y="hd2"/>
              </a:cxn>
              <a:cxn ang="5400000">
                <a:pos x="wd2" y="hd2"/>
              </a:cxn>
              <a:cxn ang="10800000">
                <a:pos x="wd2" y="hd2"/>
              </a:cxn>
              <a:cxn ang="16200000">
                <a:pos x="wd2" y="hd2"/>
              </a:cxn>
            </a:cxnLst>
            <a:rect l="0" t="0" r="r" b="b"/>
            <a:pathLst>
              <a:path w="21600" h="21600" extrusionOk="0">
                <a:moveTo>
                  <a:pt x="492" y="0"/>
                </a:moveTo>
                <a:cubicBezTo>
                  <a:pt x="220" y="0"/>
                  <a:pt x="0" y="823"/>
                  <a:pt x="0" y="1839"/>
                </a:cubicBezTo>
                <a:lnTo>
                  <a:pt x="0" y="19761"/>
                </a:lnTo>
                <a:cubicBezTo>
                  <a:pt x="0" y="20777"/>
                  <a:pt x="220" y="21600"/>
                  <a:pt x="492" y="21600"/>
                </a:cubicBezTo>
                <a:lnTo>
                  <a:pt x="18173" y="21600"/>
                </a:lnTo>
                <a:cubicBezTo>
                  <a:pt x="18445" y="21600"/>
                  <a:pt x="18665" y="20777"/>
                  <a:pt x="18665" y="19761"/>
                </a:cubicBezTo>
                <a:lnTo>
                  <a:pt x="18665" y="13473"/>
                </a:lnTo>
                <a:lnTo>
                  <a:pt x="21600" y="9794"/>
                </a:lnTo>
                <a:lnTo>
                  <a:pt x="18665" y="6116"/>
                </a:lnTo>
                <a:lnTo>
                  <a:pt x="18665" y="1839"/>
                </a:lnTo>
                <a:cubicBezTo>
                  <a:pt x="18665" y="823"/>
                  <a:pt x="18445" y="0"/>
                  <a:pt x="18173" y="0"/>
                </a:cubicBezTo>
                <a:lnTo>
                  <a:pt x="492"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Grouping</a:t>
            </a:r>
          </a:p>
        </p:txBody>
      </p:sp>
      <p:sp>
        <p:nvSpPr>
          <p:cNvPr id="295" name="Shape 295"/>
          <p:cNvSpPr/>
          <p:nvPr/>
        </p:nvSpPr>
        <p:spPr>
          <a:xfrm>
            <a:off x="2965873" y="8047638"/>
            <a:ext cx="4268392" cy="993379"/>
          </a:xfrm>
          <a:custGeom>
            <a:avLst/>
            <a:gdLst/>
            <a:ahLst/>
            <a:cxnLst>
              <a:cxn ang="0">
                <a:pos x="wd2" y="hd2"/>
              </a:cxn>
              <a:cxn ang="5400000">
                <a:pos x="wd2" y="hd2"/>
              </a:cxn>
              <a:cxn ang="10800000">
                <a:pos x="wd2" y="hd2"/>
              </a:cxn>
              <a:cxn ang="16200000">
                <a:pos x="wd2" y="hd2"/>
              </a:cxn>
            </a:cxnLst>
            <a:rect l="0" t="0" r="r" b="b"/>
            <a:pathLst>
              <a:path w="21600" h="21600" extrusionOk="0">
                <a:moveTo>
                  <a:pt x="321" y="0"/>
                </a:moveTo>
                <a:cubicBezTo>
                  <a:pt x="144" y="0"/>
                  <a:pt x="0" y="618"/>
                  <a:pt x="0" y="1381"/>
                </a:cubicBezTo>
                <a:lnTo>
                  <a:pt x="0" y="14834"/>
                </a:lnTo>
                <a:cubicBezTo>
                  <a:pt x="0" y="15597"/>
                  <a:pt x="144" y="16215"/>
                  <a:pt x="321" y="16215"/>
                </a:cubicBezTo>
                <a:lnTo>
                  <a:pt x="12171" y="16215"/>
                </a:lnTo>
                <a:lnTo>
                  <a:pt x="12815" y="21600"/>
                </a:lnTo>
                <a:lnTo>
                  <a:pt x="13458" y="16215"/>
                </a:lnTo>
                <a:lnTo>
                  <a:pt x="21279" y="16215"/>
                </a:lnTo>
                <a:cubicBezTo>
                  <a:pt x="21456" y="16215"/>
                  <a:pt x="21600" y="15597"/>
                  <a:pt x="21600" y="14834"/>
                </a:cubicBezTo>
                <a:lnTo>
                  <a:pt x="21600" y="1381"/>
                </a:lnTo>
                <a:cubicBezTo>
                  <a:pt x="21600" y="618"/>
                  <a:pt x="21456" y="0"/>
                  <a:pt x="21279" y="0"/>
                </a:cubicBezTo>
                <a:lnTo>
                  <a:pt x="321"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Problem Solving</a:t>
            </a:r>
          </a:p>
        </p:txBody>
      </p:sp>
      <p:sp>
        <p:nvSpPr>
          <p:cNvPr id="296" name="Shape 296"/>
          <p:cNvSpPr/>
          <p:nvPr/>
        </p:nvSpPr>
        <p:spPr>
          <a:xfrm>
            <a:off x="7747148" y="8571181"/>
            <a:ext cx="4795838" cy="870348"/>
          </a:xfrm>
          <a:custGeom>
            <a:avLst/>
            <a:gdLst/>
            <a:ahLst/>
            <a:cxnLst>
              <a:cxn ang="0">
                <a:pos x="wd2" y="hd2"/>
              </a:cxn>
              <a:cxn ang="5400000">
                <a:pos x="wd2" y="hd2"/>
              </a:cxn>
              <a:cxn ang="10800000">
                <a:pos x="wd2" y="hd2"/>
              </a:cxn>
              <a:cxn ang="16200000">
                <a:pos x="wd2" y="hd2"/>
              </a:cxn>
            </a:cxnLst>
            <a:rect l="0" t="0" r="r" b="b"/>
            <a:pathLst>
              <a:path w="21600" h="21600" extrusionOk="0">
                <a:moveTo>
                  <a:pt x="286" y="0"/>
                </a:moveTo>
                <a:cubicBezTo>
                  <a:pt x="128" y="0"/>
                  <a:pt x="0" y="706"/>
                  <a:pt x="0" y="1576"/>
                </a:cubicBezTo>
                <a:lnTo>
                  <a:pt x="0" y="16931"/>
                </a:lnTo>
                <a:cubicBezTo>
                  <a:pt x="0" y="17802"/>
                  <a:pt x="128" y="18507"/>
                  <a:pt x="286" y="18507"/>
                </a:cubicBezTo>
                <a:lnTo>
                  <a:pt x="2994" y="18507"/>
                </a:lnTo>
                <a:lnTo>
                  <a:pt x="3566" y="21600"/>
                </a:lnTo>
                <a:lnTo>
                  <a:pt x="4136" y="18507"/>
                </a:lnTo>
                <a:lnTo>
                  <a:pt x="21314" y="18507"/>
                </a:lnTo>
                <a:cubicBezTo>
                  <a:pt x="21472" y="18507"/>
                  <a:pt x="21600" y="17802"/>
                  <a:pt x="21600" y="16931"/>
                </a:cubicBezTo>
                <a:lnTo>
                  <a:pt x="21600" y="1576"/>
                </a:lnTo>
                <a:cubicBezTo>
                  <a:pt x="21600" y="706"/>
                  <a:pt x="21472" y="0"/>
                  <a:pt x="21314" y="0"/>
                </a:cubicBezTo>
                <a:lnTo>
                  <a:pt x="286"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Instructional Plans</a:t>
            </a:r>
          </a:p>
        </p:txBody>
      </p:sp>
      <p:sp>
        <p:nvSpPr>
          <p:cNvPr id="297" name="Shape 297"/>
          <p:cNvSpPr/>
          <p:nvPr/>
        </p:nvSpPr>
        <p:spPr>
          <a:xfrm>
            <a:off x="9223638" y="4256013"/>
            <a:ext cx="2786460" cy="1679179"/>
          </a:xfrm>
          <a:custGeom>
            <a:avLst/>
            <a:gdLst/>
            <a:ahLst/>
            <a:cxnLst>
              <a:cxn ang="0">
                <a:pos x="wd2" y="hd2"/>
              </a:cxn>
              <a:cxn ang="5400000">
                <a:pos x="wd2" y="hd2"/>
              </a:cxn>
              <a:cxn ang="10800000">
                <a:pos x="wd2" y="hd2"/>
              </a:cxn>
              <a:cxn ang="16200000">
                <a:pos x="wd2" y="hd2"/>
              </a:cxn>
            </a:cxnLst>
            <a:rect l="0" t="0" r="r" b="b"/>
            <a:pathLst>
              <a:path w="21600" h="21600" extrusionOk="0">
                <a:moveTo>
                  <a:pt x="3067" y="0"/>
                </a:moveTo>
                <a:lnTo>
                  <a:pt x="2077" y="3257"/>
                </a:lnTo>
                <a:lnTo>
                  <a:pt x="495" y="3257"/>
                </a:lnTo>
                <a:cubicBezTo>
                  <a:pt x="222" y="3257"/>
                  <a:pt x="0" y="3625"/>
                  <a:pt x="0" y="4079"/>
                </a:cubicBezTo>
                <a:lnTo>
                  <a:pt x="0" y="20778"/>
                </a:lnTo>
                <a:cubicBezTo>
                  <a:pt x="0" y="21232"/>
                  <a:pt x="222" y="21600"/>
                  <a:pt x="495" y="21600"/>
                </a:cubicBezTo>
                <a:lnTo>
                  <a:pt x="21105" y="21600"/>
                </a:lnTo>
                <a:cubicBezTo>
                  <a:pt x="21378" y="21600"/>
                  <a:pt x="21600" y="21232"/>
                  <a:pt x="21600" y="20778"/>
                </a:cubicBezTo>
                <a:lnTo>
                  <a:pt x="21600" y="4079"/>
                </a:lnTo>
                <a:cubicBezTo>
                  <a:pt x="21600" y="3625"/>
                  <a:pt x="21378" y="3257"/>
                  <a:pt x="21105" y="3257"/>
                </a:cubicBezTo>
                <a:lnTo>
                  <a:pt x="4055" y="3257"/>
                </a:lnTo>
                <a:lnTo>
                  <a:pt x="3067"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Academic Feedback</a:t>
            </a:r>
          </a:p>
        </p:txBody>
      </p:sp>
      <p:sp>
        <p:nvSpPr>
          <p:cNvPr id="298" name="Shape 298"/>
          <p:cNvSpPr/>
          <p:nvPr/>
        </p:nvSpPr>
        <p:spPr>
          <a:xfrm>
            <a:off x="11624900" y="1325763"/>
            <a:ext cx="1201370"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lvl="0">
              <a:defRPr sz="1800"/>
            </a:pPr>
            <a:r>
              <a:rPr sz="2800"/>
              <a:t>Level 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2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2" animBg="1" advAuto="0"/>
      <p:bldP spid="291" grpId="1" animBg="1" advAuto="0"/>
      <p:bldP spid="292" grpId="3" animBg="1" advAuto="0"/>
      <p:bldP spid="293" grpId="4" animBg="1" advAuto="0"/>
      <p:bldP spid="294" grpId="5" animBg="1" advAuto="0"/>
      <p:bldP spid="295" grpId="7" animBg="1" advAuto="0"/>
      <p:bldP spid="296" grpId="8" animBg="1" advAuto="0"/>
      <p:bldP spid="297" grpId="6"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9 slide Canada Presentation.pdf"/>
          <p:cNvPicPr/>
          <p:nvPr/>
        </p:nvPicPr>
        <p:blipFill>
          <a:blip r:embed="rId2">
            <a:extLst/>
          </a:blip>
          <a:stretch>
            <a:fillRect/>
          </a:stretch>
        </p:blipFill>
        <p:spPr>
          <a:xfrm>
            <a:off x="-222374" y="331111"/>
            <a:ext cx="12340867" cy="9536124"/>
          </a:xfrm>
          <a:prstGeom prst="rect">
            <a:avLst/>
          </a:prstGeom>
          <a:ln w="12700">
            <a:miter lim="400000"/>
          </a:ln>
        </p:spPr>
      </p:pic>
      <p:graphicFrame>
        <p:nvGraphicFramePr>
          <p:cNvPr id="301" name="Table 301"/>
          <p:cNvGraphicFramePr/>
          <p:nvPr/>
        </p:nvGraphicFramePr>
        <p:xfrm>
          <a:off x="11861243" y="646169"/>
          <a:ext cx="1035050" cy="4371722"/>
        </p:xfrm>
        <a:graphic>
          <a:graphicData uri="http://schemas.openxmlformats.org/drawingml/2006/table">
            <a:tbl>
              <a:tblPr>
                <a:tableStyleId>{4C3C2611-4C71-4FC5-86AE-919BDF0F9419}</a:tableStyleId>
              </a:tblPr>
              <a:tblGrid>
                <a:gridCol w="1035050"/>
              </a:tblGrid>
              <a:tr h="698219">
                <a:tc>
                  <a:txBody>
                    <a:bodyPr/>
                    <a:lstStyle/>
                    <a:p>
                      <a:pPr lvl="0" algn="ctr" defTabSz="457200">
                        <a:defRPr sz="1800">
                          <a:solidFill>
                            <a:srgbClr val="000000"/>
                          </a:solidFill>
                        </a:defRPr>
                      </a:pPr>
                      <a:r>
                        <a:rPr b="1">
                          <a:solidFill>
                            <a:srgbClr val="FFFFFF"/>
                          </a:solidFill>
                          <a:effectLst>
                            <a:outerShdw blurRad="12700" dist="63500" dir="18900000" rotWithShape="0">
                              <a:srgbClr val="000000"/>
                            </a:outerShdw>
                          </a:effectLst>
                        </a:rPr>
                        <a:t>Student Order</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solidFill>
                      <a:srgbClr val="5C5C5C"/>
                    </a:solidFill>
                  </a:tcPr>
                </a:tc>
              </a:tr>
              <a:tr h="408167">
                <a:tc>
                  <a:txBody>
                    <a:bodyPr/>
                    <a:lstStyle/>
                    <a:p>
                      <a:pPr lvl="0" algn="l" defTabSz="457200">
                        <a:defRPr sz="1800">
                          <a:solidFill>
                            <a:srgbClr val="000000"/>
                          </a:solidFill>
                        </a:defRPr>
                      </a:pPr>
                      <a:r>
                        <a:rPr sz="1200" b="1">
                          <a:solidFill>
                            <a:srgbClr val="444444"/>
                          </a:solidFill>
                        </a:rPr>
                        <a:t>1</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2</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3</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4</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5</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6</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7</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8</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9</a:t>
                      </a:r>
                    </a:p>
                  </a:txBody>
                  <a:tcPr marL="50800" marR="50800" marT="50800" marB="50800" anchor="ctr" horzOverflow="overflow">
                    <a:lnL w="6350">
                      <a:solidFill>
                        <a:srgbClr val="000000"/>
                      </a:solidFill>
                      <a:miter lim="400000"/>
                    </a:lnL>
                    <a:lnR w="6350">
                      <a:solidFill>
                        <a:srgbClr val="000000"/>
                      </a:solidFill>
                      <a:miter lim="400000"/>
                    </a:lnR>
                    <a:lnB w="6350">
                      <a:solidFill>
                        <a:srgbClr val="000000"/>
                      </a:solidFill>
                      <a:miter lim="400000"/>
                    </a:lnB>
                    <a:solidFill>
                      <a:srgbClr val="FFFFFF"/>
                    </a:solidFill>
                  </a:tcPr>
                </a:tc>
              </a:tr>
            </a:tbl>
          </a:graphicData>
        </a:graphic>
      </p:graphicFrame>
      <p:graphicFrame>
        <p:nvGraphicFramePr>
          <p:cNvPr id="302" name="Table 302"/>
          <p:cNvGraphicFramePr/>
          <p:nvPr/>
        </p:nvGraphicFramePr>
        <p:xfrm>
          <a:off x="11861243" y="5146509"/>
          <a:ext cx="1035050" cy="4371722"/>
        </p:xfrm>
        <a:graphic>
          <a:graphicData uri="http://schemas.openxmlformats.org/drawingml/2006/table">
            <a:tbl>
              <a:tblPr>
                <a:tableStyleId>{4C3C2611-4C71-4FC5-86AE-919BDF0F9419}</a:tableStyleId>
              </a:tblPr>
              <a:tblGrid>
                <a:gridCol w="1035050"/>
              </a:tblGrid>
              <a:tr h="698219">
                <a:tc>
                  <a:txBody>
                    <a:bodyPr/>
                    <a:lstStyle/>
                    <a:p>
                      <a:pPr lvl="0" algn="ctr" defTabSz="457200">
                        <a:defRPr sz="1800">
                          <a:solidFill>
                            <a:srgbClr val="000000"/>
                          </a:solidFill>
                        </a:defRPr>
                      </a:pPr>
                      <a:r>
                        <a:rPr b="1">
                          <a:solidFill>
                            <a:srgbClr val="FFFFFF"/>
                          </a:solidFill>
                          <a:effectLst>
                            <a:outerShdw blurRad="12700" dist="63500" dir="18900000" rotWithShape="0">
                              <a:srgbClr val="000000"/>
                            </a:outerShdw>
                          </a:effectLst>
                        </a:rPr>
                        <a:t>Teacher Order</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solidFill>
                      <a:srgbClr val="5C5C5C"/>
                    </a:solidFill>
                  </a:tcPr>
                </a:tc>
              </a:tr>
              <a:tr h="408167">
                <a:tc>
                  <a:txBody>
                    <a:bodyPr/>
                    <a:lstStyle/>
                    <a:p>
                      <a:pPr lvl="0" algn="l" defTabSz="457200">
                        <a:defRPr sz="1800">
                          <a:solidFill>
                            <a:srgbClr val="000000"/>
                          </a:solidFill>
                        </a:defRPr>
                      </a:pPr>
                      <a:r>
                        <a:rPr sz="1200" b="1">
                          <a:solidFill>
                            <a:srgbClr val="444444"/>
                          </a:solidFill>
                        </a:rPr>
                        <a:t>1</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2</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3</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4</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5</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6</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7</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8</a:t>
                      </a:r>
                    </a:p>
                  </a:txBody>
                  <a:tcPr marL="50800" marR="50800" marT="50800" marB="50800" anchor="ctr" horzOverflow="overflow">
                    <a:lnL w="6350">
                      <a:solidFill>
                        <a:srgbClr val="000000"/>
                      </a:solidFill>
                      <a:miter lim="400000"/>
                    </a:lnL>
                    <a:lnR w="6350">
                      <a:solidFill>
                        <a:srgbClr val="000000"/>
                      </a:solidFill>
                      <a:miter lim="400000"/>
                    </a:lnR>
                    <a:solidFill>
                      <a:srgbClr val="FFFFFF"/>
                    </a:solidFill>
                  </a:tcPr>
                </a:tc>
              </a:tr>
              <a:tr h="408167">
                <a:tc>
                  <a:txBody>
                    <a:bodyPr/>
                    <a:lstStyle/>
                    <a:p>
                      <a:pPr lvl="0" algn="l" defTabSz="457200">
                        <a:defRPr sz="1800">
                          <a:solidFill>
                            <a:srgbClr val="000000"/>
                          </a:solidFill>
                        </a:defRPr>
                      </a:pPr>
                      <a:r>
                        <a:rPr sz="1200" b="1">
                          <a:solidFill>
                            <a:srgbClr val="444444"/>
                          </a:solidFill>
                        </a:rPr>
                        <a:t>9</a:t>
                      </a:r>
                    </a:p>
                  </a:txBody>
                  <a:tcPr marL="50800" marR="50800" marT="50800" marB="50800" anchor="ctr" horzOverflow="overflow">
                    <a:lnL w="6350">
                      <a:solidFill>
                        <a:srgbClr val="000000"/>
                      </a:solidFill>
                      <a:miter lim="400000"/>
                    </a:lnL>
                    <a:lnR w="6350">
                      <a:solidFill>
                        <a:srgbClr val="000000"/>
                      </a:solidFill>
                      <a:miter lim="400000"/>
                    </a:lnR>
                    <a:lnB w="6350">
                      <a:solidFill>
                        <a:srgbClr val="000000"/>
                      </a:solidFill>
                      <a:miter lim="400000"/>
                    </a:lnB>
                    <a:solidFill>
                      <a:srgbClr val="FFFFFF"/>
                    </a:solidFill>
                  </a:tcPr>
                </a:tc>
              </a:tr>
            </a:tbl>
          </a:graphicData>
        </a:graphic>
      </p:graphicFrame>
      <p:sp>
        <p:nvSpPr>
          <p:cNvPr id="303" name="Shape 303"/>
          <p:cNvSpPr/>
          <p:nvPr/>
        </p:nvSpPr>
        <p:spPr>
          <a:xfrm>
            <a:off x="7339603" y="208384"/>
            <a:ext cx="5590833" cy="31234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400" b="1">
                <a:latin typeface="Helvetica Neue"/>
                <a:ea typeface="Helvetica Neue"/>
                <a:cs typeface="Helvetica Neue"/>
                <a:sym typeface="Helvetica Neue"/>
              </a:defRPr>
            </a:lvl1pPr>
          </a:lstStyle>
          <a:p>
            <a:pPr lvl="0">
              <a:defRPr sz="1800" b="0"/>
            </a:pPr>
            <a:r>
              <a:rPr sz="1400" b="1"/>
              <a:t>Student Name:_______________________________________________</a:t>
            </a:r>
          </a:p>
        </p:txBody>
      </p:sp>
      <p:sp>
        <p:nvSpPr>
          <p:cNvPr id="304" name="Shape 304"/>
          <p:cNvSpPr/>
          <p:nvPr/>
        </p:nvSpPr>
        <p:spPr>
          <a:xfrm>
            <a:off x="106408" y="208384"/>
            <a:ext cx="7105896" cy="31234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400" b="1">
                <a:latin typeface="Helvetica Neue"/>
                <a:ea typeface="Helvetica Neue"/>
                <a:cs typeface="Helvetica Neue"/>
                <a:sym typeface="Helvetica Neue"/>
              </a:defRPr>
            </a:lvl1pPr>
          </a:lstStyle>
          <a:p>
            <a:pPr lvl="0">
              <a:defRPr sz="1800" b="0"/>
            </a:pPr>
            <a:r>
              <a:rPr sz="1400" b="1"/>
              <a:t>Nunavut, Canada Lesson: What is the best order of the nine slides?</a:t>
            </a:r>
          </a:p>
        </p:txBody>
      </p:sp>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300px-Cover-Inuktitut.jpg"/>
          <p:cNvPicPr/>
          <p:nvPr/>
        </p:nvPicPr>
        <p:blipFill>
          <a:blip r:embed="rId2">
            <a:extLst/>
          </a:blip>
          <a:stretch>
            <a:fillRect/>
          </a:stretch>
        </p:blipFill>
        <p:spPr>
          <a:xfrm>
            <a:off x="6390183" y="944909"/>
            <a:ext cx="6080392" cy="7863974"/>
          </a:xfrm>
          <a:prstGeom prst="rect">
            <a:avLst/>
          </a:prstGeom>
          <a:ln w="12700">
            <a:miter lim="400000"/>
          </a:ln>
          <a:effectLst>
            <a:outerShdw blurRad="127000" dist="76200" dir="2700000" rotWithShape="0">
              <a:srgbClr val="000000">
                <a:alpha val="75000"/>
              </a:srgbClr>
            </a:outerShdw>
          </a:effectLst>
        </p:spPr>
      </p:pic>
      <p:sp>
        <p:nvSpPr>
          <p:cNvPr id="307" name="Shape 307"/>
          <p:cNvSpPr>
            <a:spLocks noGrp="1"/>
          </p:cNvSpPr>
          <p:nvPr>
            <p:ph type="body" idx="1"/>
          </p:nvPr>
        </p:nvSpPr>
        <p:spPr>
          <a:xfrm>
            <a:off x="665385" y="4826235"/>
            <a:ext cx="5283201" cy="4173846"/>
          </a:xfrm>
          <a:prstGeom prst="rect">
            <a:avLst/>
          </a:prstGeom>
        </p:spPr>
        <p:txBody>
          <a:bodyPr/>
          <a:lstStyle/>
          <a:p>
            <a:pPr marL="266700" lvl="0" indent="-266700">
              <a:spcBef>
                <a:spcPts val="4800"/>
              </a:spcBef>
              <a:buSzPct val="100000"/>
              <a:buChar char="•"/>
              <a:defRPr sz="1800">
                <a:solidFill>
                  <a:srgbClr val="000000"/>
                </a:solidFill>
              </a:defRPr>
            </a:pPr>
            <a:r>
              <a:rPr sz="2600" b="1">
                <a:solidFill>
                  <a:srgbClr val="747474"/>
                </a:solidFill>
              </a:rPr>
              <a:t>(ee-nook-tee-tut)</a:t>
            </a:r>
          </a:p>
          <a:p>
            <a:pPr marL="266700" lvl="0" indent="-266700">
              <a:spcBef>
                <a:spcPts val="4800"/>
              </a:spcBef>
              <a:buSzPct val="100000"/>
              <a:buChar char="•"/>
              <a:defRPr sz="1800">
                <a:solidFill>
                  <a:srgbClr val="000000"/>
                </a:solidFill>
              </a:defRPr>
            </a:pPr>
            <a:r>
              <a:rPr sz="2600" b="1">
                <a:solidFill>
                  <a:srgbClr val="747474"/>
                </a:solidFill>
              </a:rPr>
              <a:t>The group of Inuit dialects taught and spoken in Canada’s Arctic region.</a:t>
            </a:r>
          </a:p>
          <a:p>
            <a:pPr marL="266700" lvl="0" indent="-266700">
              <a:spcBef>
                <a:spcPts val="4800"/>
              </a:spcBef>
              <a:buSzPct val="100000"/>
              <a:buChar char="•"/>
              <a:defRPr sz="1800">
                <a:solidFill>
                  <a:srgbClr val="000000"/>
                </a:solidFill>
              </a:defRPr>
            </a:pPr>
            <a:r>
              <a:rPr sz="2600" b="1">
                <a:solidFill>
                  <a:srgbClr val="747474"/>
                </a:solidFill>
              </a:rPr>
              <a:t>70% of the Population’s main language.   (27% English)</a:t>
            </a:r>
          </a:p>
        </p:txBody>
      </p:sp>
      <p:sp>
        <p:nvSpPr>
          <p:cNvPr id="308" name="Shape 308"/>
          <p:cNvSpPr>
            <a:spLocks noGrp="1"/>
          </p:cNvSpPr>
          <p:nvPr>
            <p:ph type="title"/>
          </p:nvPr>
        </p:nvSpPr>
        <p:spPr>
          <a:prstGeom prst="rect">
            <a:avLst/>
          </a:prstGeom>
        </p:spPr>
        <p:txBody>
          <a:bodyPr/>
          <a:lstStyle>
            <a:lvl1pPr algn="ctr">
              <a:defRPr b="1">
                <a:latin typeface="Helvetica Neue"/>
                <a:ea typeface="Helvetica Neue"/>
                <a:cs typeface="Helvetica Neue"/>
                <a:sym typeface="Helvetica Neue"/>
              </a:defRPr>
            </a:lvl1pPr>
          </a:lstStyle>
          <a:p>
            <a:pPr lvl="0">
              <a:defRPr sz="1800" b="0"/>
            </a:pPr>
            <a:r>
              <a:rPr sz="4200" b="1"/>
              <a:t>Inuktitut Language</a:t>
            </a:r>
          </a:p>
        </p:txBody>
      </p:sp>
      <p:sp>
        <p:nvSpPr>
          <p:cNvPr id="309" name="Shape 309"/>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A</a:t>
            </a:r>
          </a:p>
        </p:txBody>
      </p:sp>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Picture 4.png"/>
          <p:cNvPicPr/>
          <p:nvPr/>
        </p:nvPicPr>
        <p:blipFill>
          <a:blip r:embed="rId2">
            <a:extLst/>
          </a:blip>
          <a:stretch>
            <a:fillRect/>
          </a:stretch>
        </p:blipFill>
        <p:spPr>
          <a:xfrm>
            <a:off x="925967" y="-76200"/>
            <a:ext cx="12121817" cy="9906000"/>
          </a:xfrm>
          <a:prstGeom prst="rect">
            <a:avLst/>
          </a:prstGeom>
          <a:ln w="12700">
            <a:miter lim="400000"/>
          </a:ln>
        </p:spPr>
      </p:pic>
      <p:sp>
        <p:nvSpPr>
          <p:cNvPr id="312" name="Shape 312"/>
          <p:cNvSpPr/>
          <p:nvPr/>
        </p:nvSpPr>
        <p:spPr>
          <a:xfrm>
            <a:off x="1103767" y="2095500"/>
            <a:ext cx="6934201" cy="393700"/>
          </a:xfrm>
          <a:prstGeom prst="rect">
            <a:avLst/>
          </a:prstGeom>
          <a:ln w="76200">
            <a:solidFill>
              <a:srgbClr val="941100"/>
            </a:solidFill>
            <a:miter lim="400000"/>
          </a:ln>
        </p:spPr>
        <p:txBody>
          <a:bodyPr lIns="0" tIns="0" rIns="0" bIns="0" anchor="ctr"/>
          <a:lstStyle/>
          <a:p>
            <a:pPr lvl="0"/>
            <a:endParaRPr/>
          </a:p>
        </p:txBody>
      </p:sp>
      <p:sp>
        <p:nvSpPr>
          <p:cNvPr id="313" name="Shape 313"/>
          <p:cNvSpPr/>
          <p:nvPr/>
        </p:nvSpPr>
        <p:spPr>
          <a:xfrm>
            <a:off x="1103767" y="2489200"/>
            <a:ext cx="6934201" cy="393700"/>
          </a:xfrm>
          <a:prstGeom prst="rect">
            <a:avLst/>
          </a:prstGeom>
          <a:ln w="76200">
            <a:solidFill>
              <a:srgbClr val="941100"/>
            </a:solidFill>
            <a:miter lim="400000"/>
          </a:ln>
        </p:spPr>
        <p:txBody>
          <a:bodyPr lIns="0" tIns="0" rIns="0" bIns="0" anchor="ctr"/>
          <a:lstStyle/>
          <a:p>
            <a:pPr lvl="0"/>
            <a:endParaRPr/>
          </a:p>
        </p:txBody>
      </p:sp>
      <p:sp>
        <p:nvSpPr>
          <p:cNvPr id="314" name="Shape 314"/>
          <p:cNvSpPr/>
          <p:nvPr/>
        </p:nvSpPr>
        <p:spPr>
          <a:xfrm>
            <a:off x="1103767" y="2882900"/>
            <a:ext cx="6934201" cy="2755900"/>
          </a:xfrm>
          <a:prstGeom prst="rect">
            <a:avLst/>
          </a:prstGeom>
          <a:ln w="76200">
            <a:solidFill>
              <a:srgbClr val="941100"/>
            </a:solidFill>
            <a:miter lim="400000"/>
          </a:ln>
        </p:spPr>
        <p:txBody>
          <a:bodyPr lIns="0" tIns="0" rIns="0" bIns="0" anchor="ctr"/>
          <a:lstStyle/>
          <a:p>
            <a:pPr lvl="0"/>
            <a:endParaRPr/>
          </a:p>
        </p:txBody>
      </p:sp>
      <p:sp>
        <p:nvSpPr>
          <p:cNvPr id="315" name="Shape 315"/>
          <p:cNvSpPr/>
          <p:nvPr/>
        </p:nvSpPr>
        <p:spPr>
          <a:xfrm>
            <a:off x="1103767" y="7251700"/>
            <a:ext cx="6934201" cy="622300"/>
          </a:xfrm>
          <a:prstGeom prst="rect">
            <a:avLst/>
          </a:prstGeom>
          <a:ln w="76200">
            <a:solidFill>
              <a:srgbClr val="941100"/>
            </a:solidFill>
            <a:miter lim="400000"/>
          </a:ln>
        </p:spPr>
        <p:txBody>
          <a:bodyPr lIns="0" tIns="0" rIns="0" bIns="0" anchor="ctr"/>
          <a:lstStyle/>
          <a:p>
            <a:pPr lvl="0"/>
            <a:endParaRPr/>
          </a:p>
        </p:txBody>
      </p:sp>
      <p:sp>
        <p:nvSpPr>
          <p:cNvPr id="316" name="Shape 316"/>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B</a:t>
            </a:r>
          </a:p>
        </p:txBody>
      </p:sp>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317"/>
          <p:cNvPicPr/>
          <p:nvPr/>
        </p:nvPicPr>
        <p:blipFill>
          <a:blip r:embed="rId2">
            <a:extLst/>
          </a:blip>
          <a:stretch>
            <a:fillRect/>
          </a:stretch>
        </p:blipFill>
        <p:spPr>
          <a:xfrm>
            <a:off x="861805" y="919466"/>
            <a:ext cx="11281190" cy="6553730"/>
          </a:xfrm>
          <a:prstGeom prst="rect">
            <a:avLst/>
          </a:prstGeom>
          <a:effectLst>
            <a:outerShdw blurRad="152400" dist="101600" dir="2700000" rotWithShape="0">
              <a:srgbClr val="000000">
                <a:alpha val="80000"/>
              </a:srgbClr>
            </a:outerShdw>
          </a:effectLst>
        </p:spPr>
      </p:pic>
      <p:sp>
        <p:nvSpPr>
          <p:cNvPr id="319" name="Shape 319"/>
          <p:cNvSpPr>
            <a:spLocks noGrp="1"/>
          </p:cNvSpPr>
          <p:nvPr>
            <p:ph type="title"/>
          </p:nvPr>
        </p:nvSpPr>
        <p:spPr>
          <a:xfrm>
            <a:off x="495300" y="7785100"/>
            <a:ext cx="6705600" cy="1701800"/>
          </a:xfrm>
          <a:prstGeom prst="rect">
            <a:avLst/>
          </a:prstGeom>
        </p:spPr>
        <p:txBody>
          <a:bodyPr/>
          <a:lstStyle/>
          <a:p>
            <a:pPr lvl="0">
              <a:defRPr sz="1800"/>
            </a:pPr>
            <a:r>
              <a:rPr sz="4200" b="1">
                <a:latin typeface="Helvetica Neue"/>
                <a:ea typeface="Helvetica Neue"/>
                <a:cs typeface="Helvetica Neue"/>
                <a:sym typeface="Helvetica Neue"/>
              </a:rPr>
              <a:t>Iqaluit</a:t>
            </a:r>
            <a:r>
              <a:rPr sz="4200" b="1" i="1">
                <a:latin typeface="Helvetica Neue"/>
                <a:ea typeface="Helvetica Neue"/>
                <a:cs typeface="Helvetica Neue"/>
                <a:sym typeface="Helvetica Neue"/>
              </a:rPr>
              <a:t> (e- ka-lu-it)</a:t>
            </a:r>
            <a:r>
              <a:rPr sz="4200" b="1">
                <a:latin typeface="Helvetica Neue"/>
                <a:ea typeface="Helvetica Neue"/>
                <a:cs typeface="Helvetica Neue"/>
                <a:sym typeface="Helvetica Neue"/>
              </a:rPr>
              <a:t>, Nunavut</a:t>
            </a:r>
          </a:p>
        </p:txBody>
      </p:sp>
      <p:sp>
        <p:nvSpPr>
          <p:cNvPr id="320" name="Shape 320"/>
          <p:cNvSpPr>
            <a:spLocks noGrp="1"/>
          </p:cNvSpPr>
          <p:nvPr>
            <p:ph type="body" idx="1"/>
          </p:nvPr>
        </p:nvSpPr>
        <p:spPr>
          <a:prstGeom prst="rect">
            <a:avLst/>
          </a:prstGeom>
        </p:spPr>
        <p:txBody>
          <a:bodyPr/>
          <a:lstStyle>
            <a:lvl1pPr>
              <a:defRPr b="1"/>
            </a:lvl1pPr>
          </a:lstStyle>
          <a:p>
            <a:pPr lvl="0">
              <a:defRPr sz="1800" b="0">
                <a:solidFill>
                  <a:srgbClr val="000000"/>
                </a:solidFill>
              </a:defRPr>
            </a:pPr>
            <a:r>
              <a:rPr sz="2600" b="1">
                <a:solidFill>
                  <a:srgbClr val="A9A9A9"/>
                </a:solidFill>
              </a:rPr>
              <a:t>Roads out of town?</a:t>
            </a:r>
          </a:p>
        </p:txBody>
      </p:sp>
      <p:sp>
        <p:nvSpPr>
          <p:cNvPr id="321" name="Shape 321"/>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C</a:t>
            </a:r>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p:cNvSpPr>
          <p:nvPr>
            <p:ph type="title"/>
          </p:nvPr>
        </p:nvSpPr>
        <p:spPr>
          <a:prstGeom prst="rect">
            <a:avLst/>
          </a:prstGeom>
        </p:spPr>
        <p:txBody>
          <a:bodyPr/>
          <a:lstStyle>
            <a:lvl1pPr algn="ctr">
              <a:defRPr sz="7400" b="1">
                <a:latin typeface="Helvetica Neue"/>
                <a:ea typeface="Helvetica Neue"/>
                <a:cs typeface="Helvetica Neue"/>
                <a:sym typeface="Helvetica Neue"/>
              </a:defRPr>
            </a:lvl1pPr>
          </a:lstStyle>
          <a:p>
            <a:pPr lvl="0">
              <a:defRPr sz="1800" b="0"/>
            </a:pPr>
            <a:r>
              <a:rPr sz="7400" b="1"/>
              <a:t>Nunavut  (Our Land)</a:t>
            </a:r>
          </a:p>
        </p:txBody>
      </p:sp>
      <p:sp>
        <p:nvSpPr>
          <p:cNvPr id="324" name="Shape 324"/>
          <p:cNvSpPr>
            <a:spLocks noGrp="1"/>
          </p:cNvSpPr>
          <p:nvPr>
            <p:ph type="body" idx="1"/>
          </p:nvPr>
        </p:nvSpPr>
        <p:spPr>
          <a:xfrm>
            <a:off x="571500" y="2209926"/>
            <a:ext cx="11861800" cy="7152307"/>
          </a:xfrm>
          <a:prstGeom prst="rect">
            <a:avLst/>
          </a:prstGeom>
        </p:spPr>
        <p:txBody>
          <a:bodyPr/>
          <a:lstStyle/>
          <a:p>
            <a:pPr marL="369276" lvl="0" indent="-369276">
              <a:defRPr sz="1800">
                <a:solidFill>
                  <a:srgbClr val="000000"/>
                </a:solidFill>
              </a:defRPr>
            </a:pPr>
            <a:r>
              <a:rPr sz="3600"/>
              <a:t>Created on April 1, 1999 as a territory for Alaska’s Inuits</a:t>
            </a:r>
          </a:p>
          <a:p>
            <a:pPr marL="1702776" lvl="3" indent="-369276">
              <a:defRPr sz="1800">
                <a:solidFill>
                  <a:srgbClr val="000000"/>
                </a:solidFill>
              </a:defRPr>
            </a:pPr>
            <a:r>
              <a:rPr sz="3600"/>
              <a:t>20% of Canada’s landmass</a:t>
            </a:r>
          </a:p>
          <a:p>
            <a:pPr marL="369276" lvl="0" indent="-369276">
              <a:defRPr sz="1800">
                <a:solidFill>
                  <a:srgbClr val="000000"/>
                </a:solidFill>
              </a:defRPr>
            </a:pPr>
            <a:r>
              <a:rPr sz="3600"/>
              <a:t>31,285 total population</a:t>
            </a:r>
          </a:p>
          <a:p>
            <a:pPr marL="1702776" lvl="3" indent="-369276">
              <a:defRPr sz="1800">
                <a:solidFill>
                  <a:srgbClr val="000000"/>
                </a:solidFill>
              </a:defRPr>
            </a:pPr>
            <a:r>
              <a:rPr sz="3600"/>
              <a:t>84% Inuit</a:t>
            </a:r>
          </a:p>
          <a:p>
            <a:pPr marL="369276" lvl="0" indent="-369276">
              <a:defRPr sz="1800">
                <a:solidFill>
                  <a:srgbClr val="000000"/>
                </a:solidFill>
              </a:defRPr>
            </a:pPr>
            <a:r>
              <a:rPr sz="3600" b="1"/>
              <a:t>Language</a:t>
            </a:r>
            <a:r>
              <a:rPr sz="3600"/>
              <a:t>: Inukititut (ee-nook-tee-tut) it means “in the manner of the Inuit” - it has many dialects</a:t>
            </a:r>
          </a:p>
          <a:p>
            <a:pPr marL="1258276" lvl="2" indent="-369276">
              <a:defRPr sz="1800">
                <a:solidFill>
                  <a:srgbClr val="000000"/>
                </a:solidFill>
              </a:defRPr>
            </a:pPr>
            <a:r>
              <a:rPr sz="3600"/>
              <a:t>uses the Inuktitut syllabics</a:t>
            </a:r>
          </a:p>
        </p:txBody>
      </p:sp>
      <p:sp>
        <p:nvSpPr>
          <p:cNvPr id="325" name="Shape 325"/>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D</a:t>
            </a:r>
          </a:p>
        </p:txBody>
      </p:sp>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inuktitut-foreward.gif"/>
          <p:cNvPicPr/>
          <p:nvPr/>
        </p:nvPicPr>
        <p:blipFill>
          <a:blip r:embed="rId2">
            <a:extLst/>
          </a:blip>
          <a:stretch>
            <a:fillRect/>
          </a:stretch>
        </p:blipFill>
        <p:spPr>
          <a:xfrm>
            <a:off x="2882900" y="736600"/>
            <a:ext cx="7226977" cy="8280400"/>
          </a:xfrm>
          <a:prstGeom prst="rect">
            <a:avLst/>
          </a:prstGeom>
          <a:ln w="12700">
            <a:miter lim="400000"/>
          </a:ln>
          <a:effectLst>
            <a:outerShdw blurRad="127000" dist="76200" dir="2700000" rotWithShape="0">
              <a:srgbClr val="000000">
                <a:alpha val="75000"/>
              </a:srgbClr>
            </a:outerShdw>
          </a:effectLst>
        </p:spPr>
      </p:pic>
      <p:sp>
        <p:nvSpPr>
          <p:cNvPr id="328" name="Shape 328"/>
          <p:cNvSpPr/>
          <p:nvPr/>
        </p:nvSpPr>
        <p:spPr>
          <a:xfrm>
            <a:off x="3683000" y="4559300"/>
            <a:ext cx="533400" cy="215900"/>
          </a:xfrm>
          <a:prstGeom prst="rect">
            <a:avLst/>
          </a:prstGeom>
          <a:ln w="25400">
            <a:solidFill>
              <a:srgbClr val="FF2600"/>
            </a:solidFill>
            <a:miter lim="400000"/>
          </a:ln>
        </p:spPr>
        <p:txBody>
          <a:bodyPr lIns="0" tIns="0" rIns="0" bIns="0" anchor="ctr"/>
          <a:lstStyle/>
          <a:p>
            <a:pPr lvl="0"/>
            <a:endParaRPr/>
          </a:p>
        </p:txBody>
      </p:sp>
      <p:sp>
        <p:nvSpPr>
          <p:cNvPr id="329" name="Shape 329"/>
          <p:cNvSpPr/>
          <p:nvPr/>
        </p:nvSpPr>
        <p:spPr>
          <a:xfrm>
            <a:off x="3009900" y="927100"/>
            <a:ext cx="863600" cy="228600"/>
          </a:xfrm>
          <a:prstGeom prst="rect">
            <a:avLst/>
          </a:prstGeom>
          <a:ln w="25400">
            <a:solidFill>
              <a:srgbClr val="FF2600"/>
            </a:solidFill>
            <a:miter lim="400000"/>
          </a:ln>
        </p:spPr>
        <p:txBody>
          <a:bodyPr lIns="0" tIns="0" rIns="0" bIns="0" anchor="ctr"/>
          <a:lstStyle/>
          <a:p>
            <a:pPr lvl="0"/>
            <a:endParaRPr/>
          </a:p>
        </p:txBody>
      </p:sp>
      <p:sp>
        <p:nvSpPr>
          <p:cNvPr id="330" name="Shape 330"/>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E</a:t>
            </a:r>
          </a:p>
        </p:txBody>
      </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Inuktitut.png"/>
          <p:cNvPicPr/>
          <p:nvPr/>
        </p:nvPicPr>
        <p:blipFill>
          <a:blip r:embed="rId2">
            <a:extLst/>
          </a:blip>
          <a:stretch>
            <a:fillRect/>
          </a:stretch>
        </p:blipFill>
        <p:spPr>
          <a:xfrm>
            <a:off x="1511300" y="342900"/>
            <a:ext cx="9964392" cy="9067800"/>
          </a:xfrm>
          <a:prstGeom prst="rect">
            <a:avLst/>
          </a:prstGeom>
          <a:ln w="12700">
            <a:miter lim="400000"/>
          </a:ln>
        </p:spPr>
      </p:pic>
      <p:sp>
        <p:nvSpPr>
          <p:cNvPr id="333" name="Shape 333"/>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F</a:t>
            </a:r>
          </a:p>
        </p:txBody>
      </p:sp>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Picture 3.png"/>
          <p:cNvPicPr/>
          <p:nvPr/>
        </p:nvPicPr>
        <p:blipFill>
          <a:blip r:embed="rId2">
            <a:extLst/>
          </a:blip>
          <a:stretch>
            <a:fillRect/>
          </a:stretch>
        </p:blipFill>
        <p:spPr>
          <a:xfrm>
            <a:off x="396763" y="1183478"/>
            <a:ext cx="12211279" cy="5845400"/>
          </a:xfrm>
          <a:prstGeom prst="rect">
            <a:avLst/>
          </a:prstGeom>
          <a:ln w="12700">
            <a:miter lim="400000"/>
          </a:ln>
          <a:effectLst>
            <a:outerShdw blurRad="127000" dist="76200" dir="2700000" rotWithShape="0">
              <a:srgbClr val="000000">
                <a:alpha val="75000"/>
              </a:srgbClr>
            </a:outerShdw>
          </a:effectLst>
        </p:spPr>
      </p:pic>
      <p:sp>
        <p:nvSpPr>
          <p:cNvPr id="336" name="Shape 336"/>
          <p:cNvSpPr>
            <a:spLocks noGrp="1"/>
          </p:cNvSpPr>
          <p:nvPr>
            <p:ph type="title"/>
          </p:nvPr>
        </p:nvSpPr>
        <p:spPr>
          <a:prstGeom prst="rect">
            <a:avLst/>
          </a:prstGeom>
        </p:spPr>
        <p:txBody>
          <a:bodyPr/>
          <a:lstStyle/>
          <a:p>
            <a:pPr lvl="0">
              <a:defRPr sz="1800"/>
            </a:pPr>
            <a:r>
              <a:rPr sz="4200" b="1">
                <a:latin typeface="Helvetica Neue"/>
                <a:ea typeface="Helvetica Neue"/>
                <a:cs typeface="Helvetica Neue"/>
                <a:sym typeface="Helvetica Neue"/>
              </a:rPr>
              <a:t>Iqaluit, Nunavut</a:t>
            </a:r>
          </a:p>
          <a:p>
            <a:pPr lvl="0">
              <a:defRPr sz="1800"/>
            </a:pPr>
            <a:r>
              <a:rPr sz="4200" b="1" i="1">
                <a:latin typeface="Helvetica Neue"/>
                <a:ea typeface="Helvetica Neue"/>
                <a:cs typeface="Helvetica Neue"/>
                <a:sym typeface="Helvetica Neue"/>
              </a:rPr>
              <a:t>(e- ka-lu-it)</a:t>
            </a:r>
          </a:p>
        </p:txBody>
      </p:sp>
      <p:sp>
        <p:nvSpPr>
          <p:cNvPr id="337" name="Shape 337"/>
          <p:cNvSpPr>
            <a:spLocks noGrp="1"/>
          </p:cNvSpPr>
          <p:nvPr>
            <p:ph type="body" idx="1"/>
          </p:nvPr>
        </p:nvSpPr>
        <p:spPr>
          <a:xfrm>
            <a:off x="7683500" y="8382000"/>
            <a:ext cx="4953000" cy="508000"/>
          </a:xfrm>
          <a:prstGeom prst="rect">
            <a:avLst/>
          </a:prstGeom>
        </p:spPr>
        <p:txBody>
          <a:bodyPr/>
          <a:lstStyle>
            <a:lvl1pPr>
              <a:defRPr b="1">
                <a:solidFill>
                  <a:srgbClr val="5C5C5C"/>
                </a:solidFill>
              </a:defRPr>
            </a:lvl1pPr>
          </a:lstStyle>
          <a:p>
            <a:pPr lvl="0">
              <a:defRPr sz="1800" b="0">
                <a:solidFill>
                  <a:srgbClr val="000000"/>
                </a:solidFill>
              </a:defRPr>
            </a:pPr>
            <a:r>
              <a:rPr sz="2600" b="1">
                <a:solidFill>
                  <a:srgbClr val="5C5C5C"/>
                </a:solidFill>
              </a:rPr>
              <a:t>Capital City:  Population 6,200</a:t>
            </a:r>
          </a:p>
        </p:txBody>
      </p:sp>
      <p:sp>
        <p:nvSpPr>
          <p:cNvPr id="338" name="Shape 338"/>
          <p:cNvSpPr/>
          <p:nvPr/>
        </p:nvSpPr>
        <p:spPr>
          <a:xfrm>
            <a:off x="2390076" y="7226851"/>
            <a:ext cx="8224648" cy="736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solidFill>
                  <a:srgbClr val="38571A"/>
                </a:solidFill>
                <a:latin typeface="Helvetica Neue"/>
                <a:ea typeface="Helvetica Neue"/>
                <a:cs typeface="Helvetica Neue"/>
                <a:sym typeface="Helvetica Neue"/>
              </a:defRPr>
            </a:lvl1pPr>
          </a:lstStyle>
          <a:p>
            <a:pPr lvl="0">
              <a:defRPr sz="1800" b="0">
                <a:solidFill>
                  <a:srgbClr val="000000"/>
                </a:solidFill>
              </a:defRPr>
            </a:pPr>
            <a:r>
              <a:rPr sz="4200" b="1">
                <a:solidFill>
                  <a:srgbClr val="38571A"/>
                </a:solidFill>
              </a:rPr>
              <a:t>The font is not on the computer.</a:t>
            </a:r>
          </a:p>
        </p:txBody>
      </p:sp>
      <p:sp>
        <p:nvSpPr>
          <p:cNvPr id="339" name="Shape 339"/>
          <p:cNvSpPr/>
          <p:nvPr/>
        </p:nvSpPr>
        <p:spPr>
          <a:xfrm>
            <a:off x="1294614" y="6300205"/>
            <a:ext cx="1028093" cy="1236317"/>
          </a:xfrm>
          <a:prstGeom prst="line">
            <a:avLst/>
          </a:prstGeom>
          <a:ln w="127000">
            <a:solidFill>
              <a:srgbClr val="4F7A28"/>
            </a:solidFill>
            <a:miter lim="400000"/>
            <a:headEnd type="triangle"/>
          </a:ln>
          <a:effectLst>
            <a:outerShdw blurRad="152400" dist="101600" dir="2700000" rotWithShape="0">
              <a:srgbClr val="000000">
                <a:alpha val="80000"/>
              </a:srgbClr>
            </a:outerShdw>
          </a:effectLst>
        </p:spPr>
        <p:txBody>
          <a:bodyPr lIns="0" tIns="0" rIns="0" bIns="0" anchor="ctr"/>
          <a:lstStyle/>
          <a:p>
            <a:pPr lvl="0" algn="l" defTabSz="457200">
              <a:defRPr sz="1200">
                <a:latin typeface="Helvetica"/>
                <a:ea typeface="Helvetica"/>
                <a:cs typeface="Helvetica"/>
                <a:sym typeface="Helvetica"/>
              </a:defRPr>
            </a:pPr>
            <a:endParaRPr/>
          </a:p>
        </p:txBody>
      </p:sp>
      <p:sp>
        <p:nvSpPr>
          <p:cNvPr id="340" name="Shape 340"/>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G</a:t>
            </a:r>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401px-Ananas_cosmosus_Whaldener_Endo.jpg"/>
          <p:cNvPicPr/>
          <p:nvPr/>
        </p:nvPicPr>
        <p:blipFill>
          <a:blip r:embed="rId2">
            <a:extLst/>
          </a:blip>
          <a:srcRect t="4238" b="4113"/>
          <a:stretch>
            <a:fillRect/>
          </a:stretch>
        </p:blipFill>
        <p:spPr>
          <a:xfrm>
            <a:off x="508000" y="520700"/>
            <a:ext cx="5816600" cy="7962900"/>
          </a:xfrm>
          <a:prstGeom prst="rect">
            <a:avLst/>
          </a:prstGeom>
          <a:ln w="12700">
            <a:miter lim="400000"/>
          </a:ln>
          <a:effectLst>
            <a:outerShdw blurRad="127000" dist="76200" dir="2700000" rotWithShape="0">
              <a:srgbClr val="000000">
                <a:alpha val="75000"/>
              </a:srgbClr>
            </a:outerShdw>
          </a:effectLst>
        </p:spPr>
      </p:pic>
      <p:pic>
        <p:nvPicPr>
          <p:cNvPr id="102" name="Ghana_pineapple_field.jpg"/>
          <p:cNvPicPr/>
          <p:nvPr/>
        </p:nvPicPr>
        <p:blipFill>
          <a:blip r:embed="rId3">
            <a:extLst/>
          </a:blip>
          <a:srcRect l="24009" t="33261" r="19559" b="1943"/>
          <a:stretch>
            <a:fillRect/>
          </a:stretch>
        </p:blipFill>
        <p:spPr>
          <a:xfrm>
            <a:off x="6667500" y="520700"/>
            <a:ext cx="5816600" cy="3810000"/>
          </a:xfrm>
          <a:prstGeom prst="rect">
            <a:avLst/>
          </a:prstGeom>
          <a:ln w="12700">
            <a:miter lim="400000"/>
          </a:ln>
          <a:effectLst>
            <a:outerShdw blurRad="127000" dist="76200" dir="2700000" rotWithShape="0">
              <a:srgbClr val="000000">
                <a:alpha val="75000"/>
              </a:srgbClr>
            </a:outerShdw>
          </a:effectLst>
        </p:spPr>
      </p:pic>
      <p:pic>
        <p:nvPicPr>
          <p:cNvPr id="103" name="Pineapple-Field-Oahu-1-XHFC5Y1N19-1024x768.png"/>
          <p:cNvPicPr/>
          <p:nvPr/>
        </p:nvPicPr>
        <p:blipFill>
          <a:blip r:embed="rId4">
            <a:extLst/>
          </a:blip>
          <a:srcRect l="17594" t="39150" r="17594" b="4056"/>
          <a:stretch>
            <a:fillRect/>
          </a:stretch>
        </p:blipFill>
        <p:spPr>
          <a:xfrm>
            <a:off x="6667500" y="4660900"/>
            <a:ext cx="5816600" cy="3822700"/>
          </a:xfrm>
          <a:prstGeom prst="rect">
            <a:avLst/>
          </a:prstGeom>
          <a:ln w="12700">
            <a:miter lim="400000"/>
          </a:ln>
          <a:effectLst>
            <a:outerShdw blurRad="127000" dist="76200" dir="2700000" rotWithShape="0">
              <a:srgbClr val="000000">
                <a:alpha val="75000"/>
              </a:srgbClr>
            </a:outerShdw>
          </a:effectLst>
        </p:spPr>
      </p:pic>
      <p:sp>
        <p:nvSpPr>
          <p:cNvPr id="104" name="Shape 104"/>
          <p:cNvSpPr>
            <a:spLocks noGrp="1"/>
          </p:cNvSpPr>
          <p:nvPr>
            <p:ph type="body" idx="1"/>
          </p:nvPr>
        </p:nvSpPr>
        <p:spPr>
          <a:xfrm>
            <a:off x="431800" y="8813800"/>
            <a:ext cx="12052300" cy="812800"/>
          </a:xfrm>
          <a:prstGeom prst="rect">
            <a:avLst/>
          </a:prstGeom>
        </p:spPr>
        <p:txBody>
          <a:bodyPr/>
          <a:lstStyle/>
          <a:p>
            <a:pPr lvl="0">
              <a:defRPr sz="1800">
                <a:solidFill>
                  <a:srgbClr val="000000"/>
                </a:solidFill>
              </a:defRPr>
            </a:pPr>
            <a:r>
              <a:rPr sz="2800" b="1">
                <a:solidFill>
                  <a:srgbClr val="444444"/>
                </a:solidFill>
              </a:rPr>
              <a:t>“I always thought pineapples grew on trees.”</a:t>
            </a:r>
            <a:r>
              <a:rPr sz="2000" b="1">
                <a:solidFill>
                  <a:srgbClr val="444444"/>
                </a:solidFill>
              </a:rPr>
              <a:t>  a student in my geography class</a:t>
            </a:r>
          </a:p>
        </p:txBody>
      </p:sp>
      <p:sp>
        <p:nvSpPr>
          <p:cNvPr id="105" name="Shape 105"/>
          <p:cNvSpPr/>
          <p:nvPr/>
        </p:nvSpPr>
        <p:spPr>
          <a:xfrm>
            <a:off x="4217168" y="7378700"/>
            <a:ext cx="2106664" cy="11049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6600">
                <a:solidFill>
                  <a:srgbClr val="FFFFFF"/>
                </a:solidFill>
                <a:latin typeface="Gill Sans SemiBold"/>
                <a:ea typeface="Gill Sans SemiBold"/>
                <a:cs typeface="Gill Sans SemiBold"/>
                <a:sym typeface="Gill Sans SemiBold"/>
              </a:defRPr>
            </a:lvl1pPr>
          </a:lstStyle>
          <a:p>
            <a:pPr lvl="0">
              <a:defRPr sz="1800">
                <a:solidFill>
                  <a:srgbClr val="000000"/>
                </a:solidFill>
              </a:defRPr>
            </a:pPr>
            <a:r>
              <a:rPr sz="6600">
                <a:solidFill>
                  <a:srgbClr val="FFFFFF"/>
                </a:solidFill>
              </a:rPr>
              <a:t>2011</a:t>
            </a:r>
          </a:p>
        </p:txBody>
      </p:sp>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nunavut_communities.jpg"/>
          <p:cNvPicPr/>
          <p:nvPr/>
        </p:nvPicPr>
        <p:blipFill>
          <a:blip r:embed="rId2">
            <a:extLst/>
          </a:blip>
          <a:stretch>
            <a:fillRect/>
          </a:stretch>
        </p:blipFill>
        <p:spPr>
          <a:xfrm>
            <a:off x="2910868" y="126999"/>
            <a:ext cx="7183064" cy="9499601"/>
          </a:xfrm>
          <a:prstGeom prst="rect">
            <a:avLst/>
          </a:prstGeom>
          <a:ln w="12700">
            <a:miter lim="400000"/>
          </a:ln>
          <a:effectLst>
            <a:outerShdw blurRad="127000" dist="76200" dir="2700000" rotWithShape="0">
              <a:srgbClr val="000000">
                <a:alpha val="75000"/>
              </a:srgbClr>
            </a:outerShdw>
          </a:effectLst>
        </p:spPr>
      </p:pic>
      <p:sp>
        <p:nvSpPr>
          <p:cNvPr id="343" name="Shape 343"/>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H</a:t>
            </a:r>
          </a:p>
        </p:txBody>
      </p:sp>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344"/>
          <p:cNvPicPr/>
          <p:nvPr/>
        </p:nvPicPr>
        <p:blipFill>
          <a:blip r:embed="rId2">
            <a:extLst/>
          </a:blip>
          <a:stretch>
            <a:fillRect/>
          </a:stretch>
        </p:blipFill>
        <p:spPr>
          <a:xfrm>
            <a:off x="988777" y="828674"/>
            <a:ext cx="11027246" cy="7334252"/>
          </a:xfrm>
          <a:prstGeom prst="rect">
            <a:avLst/>
          </a:prstGeom>
          <a:effectLst>
            <a:outerShdw blurRad="152400" dist="101600" dir="2700000" rotWithShape="0">
              <a:srgbClr val="000000">
                <a:alpha val="80000"/>
              </a:srgbClr>
            </a:outerShdw>
          </a:effectLst>
        </p:spPr>
      </p:pic>
      <p:sp>
        <p:nvSpPr>
          <p:cNvPr id="346" name="Shape 346"/>
          <p:cNvSpPr>
            <a:spLocks noGrp="1"/>
          </p:cNvSpPr>
          <p:nvPr>
            <p:ph type="body" idx="1"/>
          </p:nvPr>
        </p:nvSpPr>
        <p:spPr>
          <a:xfrm>
            <a:off x="520700" y="8509000"/>
            <a:ext cx="11963400" cy="1155700"/>
          </a:xfrm>
          <a:prstGeom prst="rect">
            <a:avLst/>
          </a:prstGeom>
        </p:spPr>
        <p:txBody>
          <a:bodyPr/>
          <a:lstStyle>
            <a:lvl1pPr>
              <a:defRPr sz="2800">
                <a:solidFill>
                  <a:srgbClr val="000000"/>
                </a:solidFill>
              </a:defRPr>
            </a:lvl1pPr>
          </a:lstStyle>
          <a:p>
            <a:pPr lvl="0">
              <a:defRPr sz="1800"/>
            </a:pPr>
            <a:r>
              <a:rPr sz="2800"/>
              <a:t>Survival depends on teaching the children to speak the native language. The creation of Nunavut makes it more likely the language will survive.</a:t>
            </a:r>
          </a:p>
        </p:txBody>
      </p:sp>
      <p:sp>
        <p:nvSpPr>
          <p:cNvPr id="347" name="Shape 347"/>
          <p:cNvSpPr/>
          <p:nvPr/>
        </p:nvSpPr>
        <p:spPr>
          <a:xfrm>
            <a:off x="546100" y="9055100"/>
            <a:ext cx="11506200" cy="508000"/>
          </a:xfrm>
          <a:prstGeom prst="rect">
            <a:avLst/>
          </a:prstGeom>
          <a:solidFill>
            <a:srgbClr val="FFFFFF"/>
          </a:solidFill>
          <a:ln w="25400">
            <a:solidFill>
              <a:srgbClr val="000000">
                <a:alpha val="0"/>
              </a:srgbClr>
            </a:solidFill>
            <a:miter lim="400000"/>
          </a:ln>
        </p:spPr>
        <p:txBody>
          <a:bodyPr lIns="0" tIns="0" rIns="0" bIns="0" anchor="ctr"/>
          <a:lstStyle/>
          <a:p>
            <a:pPr lvl="0"/>
            <a:endParaRPr/>
          </a:p>
        </p:txBody>
      </p:sp>
      <p:sp>
        <p:nvSpPr>
          <p:cNvPr id="348" name="Shape 348"/>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I</a:t>
            </a:r>
          </a:p>
        </p:txBody>
      </p:sp>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Nunavut.jpg"/>
          <p:cNvPicPr/>
          <p:nvPr/>
        </p:nvPicPr>
        <p:blipFill>
          <a:blip r:embed="rId2">
            <a:alphaModFix amt="26723"/>
            <a:extLst/>
          </a:blip>
          <a:srcRect t="3432" b="3435"/>
          <a:stretch>
            <a:fillRect/>
          </a:stretch>
        </p:blipFill>
        <p:spPr>
          <a:xfrm>
            <a:off x="-128922" y="-112118"/>
            <a:ext cx="17114383" cy="9977819"/>
          </a:xfrm>
          <a:prstGeom prst="rect">
            <a:avLst/>
          </a:prstGeom>
          <a:ln w="12700">
            <a:miter lim="400000"/>
          </a:ln>
        </p:spPr>
      </p:pic>
      <p:sp>
        <p:nvSpPr>
          <p:cNvPr id="351" name="Shape 351"/>
          <p:cNvSpPr>
            <a:spLocks noGrp="1"/>
          </p:cNvSpPr>
          <p:nvPr>
            <p:ph type="title"/>
          </p:nvPr>
        </p:nvSpPr>
        <p:spPr>
          <a:prstGeom prst="rect">
            <a:avLst/>
          </a:prstGeom>
        </p:spPr>
        <p:txBody>
          <a:bodyPr/>
          <a:lstStyle/>
          <a:p>
            <a:pPr lvl="0" algn="ctr">
              <a:defRPr sz="1800"/>
            </a:pPr>
            <a:r>
              <a:rPr sz="7100" b="1">
                <a:solidFill>
                  <a:srgbClr val="3A3B4F"/>
                </a:solidFill>
                <a:latin typeface="Helvetica Neue"/>
                <a:ea typeface="Helvetica Neue"/>
                <a:cs typeface="Helvetica Neue"/>
                <a:sym typeface="Helvetica Neue"/>
              </a:rPr>
              <a:t>What is Mr. Robinson’s</a:t>
            </a:r>
          </a:p>
          <a:p>
            <a:pPr lvl="0" algn="ctr">
              <a:defRPr sz="1800"/>
            </a:pPr>
            <a:r>
              <a:rPr sz="7100" b="1">
                <a:solidFill>
                  <a:srgbClr val="3A3B4F"/>
                </a:solidFill>
                <a:latin typeface="Helvetica Neue"/>
                <a:ea typeface="Helvetica Neue"/>
                <a:cs typeface="Helvetica Neue"/>
                <a:sym typeface="Helvetica Neue"/>
              </a:rPr>
              <a:t>best order for the 9 slides?</a:t>
            </a:r>
          </a:p>
        </p:txBody>
      </p:sp>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nunavut_communities.jpg"/>
          <p:cNvPicPr/>
          <p:nvPr/>
        </p:nvPicPr>
        <p:blipFill>
          <a:blip r:embed="rId2">
            <a:extLst/>
          </a:blip>
          <a:stretch>
            <a:fillRect/>
          </a:stretch>
        </p:blipFill>
        <p:spPr>
          <a:xfrm>
            <a:off x="2910868" y="126999"/>
            <a:ext cx="7183064" cy="9499601"/>
          </a:xfrm>
          <a:prstGeom prst="rect">
            <a:avLst/>
          </a:prstGeom>
          <a:ln w="12700">
            <a:miter lim="400000"/>
          </a:ln>
          <a:effectLst>
            <a:outerShdw blurRad="127000" dist="76200" dir="2700000" rotWithShape="0">
              <a:srgbClr val="000000">
                <a:alpha val="75000"/>
              </a:srgbClr>
            </a:outerShdw>
          </a:effectLst>
        </p:spPr>
      </p:pic>
      <p:sp>
        <p:nvSpPr>
          <p:cNvPr id="354" name="Shape 354"/>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H</a:t>
            </a:r>
          </a:p>
        </p:txBody>
      </p:sp>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prstGeom prst="rect">
            <a:avLst/>
          </a:prstGeom>
        </p:spPr>
        <p:txBody>
          <a:bodyPr/>
          <a:lstStyle>
            <a:lvl1pPr algn="ctr">
              <a:defRPr sz="7400" b="1">
                <a:latin typeface="Helvetica Neue"/>
                <a:ea typeface="Helvetica Neue"/>
                <a:cs typeface="Helvetica Neue"/>
                <a:sym typeface="Helvetica Neue"/>
              </a:defRPr>
            </a:lvl1pPr>
          </a:lstStyle>
          <a:p>
            <a:pPr lvl="0">
              <a:defRPr sz="1800" b="0"/>
            </a:pPr>
            <a:r>
              <a:rPr sz="7400" b="1"/>
              <a:t>Nunavut  (Our Land)</a:t>
            </a:r>
          </a:p>
        </p:txBody>
      </p:sp>
      <p:sp>
        <p:nvSpPr>
          <p:cNvPr id="357" name="Shape 357"/>
          <p:cNvSpPr>
            <a:spLocks noGrp="1"/>
          </p:cNvSpPr>
          <p:nvPr>
            <p:ph type="body" idx="1"/>
          </p:nvPr>
        </p:nvSpPr>
        <p:spPr>
          <a:xfrm>
            <a:off x="571500" y="2209926"/>
            <a:ext cx="11861800" cy="7152307"/>
          </a:xfrm>
          <a:prstGeom prst="rect">
            <a:avLst/>
          </a:prstGeom>
        </p:spPr>
        <p:txBody>
          <a:bodyPr/>
          <a:lstStyle/>
          <a:p>
            <a:pPr marL="369276" lvl="0" indent="-369276">
              <a:defRPr sz="1800">
                <a:solidFill>
                  <a:srgbClr val="000000"/>
                </a:solidFill>
              </a:defRPr>
            </a:pPr>
            <a:r>
              <a:rPr sz="3600"/>
              <a:t>Created on April 1, 1999 as a territory for Alaska’s Inuits</a:t>
            </a:r>
          </a:p>
          <a:p>
            <a:pPr marL="1702776" lvl="3" indent="-369276">
              <a:defRPr sz="1800">
                <a:solidFill>
                  <a:srgbClr val="000000"/>
                </a:solidFill>
              </a:defRPr>
            </a:pPr>
            <a:r>
              <a:rPr sz="3600"/>
              <a:t>20% of Canada’s landmass</a:t>
            </a:r>
          </a:p>
          <a:p>
            <a:pPr marL="369276" lvl="0" indent="-369276">
              <a:defRPr sz="1800">
                <a:solidFill>
                  <a:srgbClr val="000000"/>
                </a:solidFill>
              </a:defRPr>
            </a:pPr>
            <a:r>
              <a:rPr sz="3600"/>
              <a:t>31,285 total population</a:t>
            </a:r>
          </a:p>
          <a:p>
            <a:pPr marL="1702776" lvl="3" indent="-369276">
              <a:defRPr sz="1800">
                <a:solidFill>
                  <a:srgbClr val="000000"/>
                </a:solidFill>
              </a:defRPr>
            </a:pPr>
            <a:r>
              <a:rPr sz="3600"/>
              <a:t>84% Inuit</a:t>
            </a:r>
          </a:p>
          <a:p>
            <a:pPr marL="369276" lvl="0" indent="-369276">
              <a:defRPr sz="1800">
                <a:solidFill>
                  <a:srgbClr val="000000"/>
                </a:solidFill>
              </a:defRPr>
            </a:pPr>
            <a:r>
              <a:rPr sz="3600" b="1"/>
              <a:t>Language</a:t>
            </a:r>
            <a:r>
              <a:rPr sz="3600"/>
              <a:t>: Inukititut (ee-nook-tee-tut) it means “in the manner of the Inuit” - it has many dialects</a:t>
            </a:r>
          </a:p>
          <a:p>
            <a:pPr marL="1258276" lvl="2" indent="-369276">
              <a:defRPr sz="1800">
                <a:solidFill>
                  <a:srgbClr val="000000"/>
                </a:solidFill>
              </a:defRPr>
            </a:pPr>
            <a:r>
              <a:rPr sz="3600"/>
              <a:t>uses the Inuktitut syllabics</a:t>
            </a:r>
          </a:p>
        </p:txBody>
      </p:sp>
      <p:sp>
        <p:nvSpPr>
          <p:cNvPr id="358" name="Shape 358"/>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D</a:t>
            </a:r>
          </a:p>
        </p:txBody>
      </p:sp>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inuktitut-foreward.gif"/>
          <p:cNvPicPr/>
          <p:nvPr/>
        </p:nvPicPr>
        <p:blipFill>
          <a:blip r:embed="rId2">
            <a:extLst/>
          </a:blip>
          <a:stretch>
            <a:fillRect/>
          </a:stretch>
        </p:blipFill>
        <p:spPr>
          <a:xfrm>
            <a:off x="2882900" y="736600"/>
            <a:ext cx="7226977" cy="8280400"/>
          </a:xfrm>
          <a:prstGeom prst="rect">
            <a:avLst/>
          </a:prstGeom>
          <a:ln w="12700">
            <a:miter lim="400000"/>
          </a:ln>
          <a:effectLst>
            <a:outerShdw blurRad="127000" dist="76200" dir="2700000" rotWithShape="0">
              <a:srgbClr val="000000">
                <a:alpha val="75000"/>
              </a:srgbClr>
            </a:outerShdw>
          </a:effectLst>
        </p:spPr>
      </p:pic>
      <p:sp>
        <p:nvSpPr>
          <p:cNvPr id="361" name="Shape 361"/>
          <p:cNvSpPr/>
          <p:nvPr/>
        </p:nvSpPr>
        <p:spPr>
          <a:xfrm>
            <a:off x="3683000" y="4559300"/>
            <a:ext cx="533400" cy="215900"/>
          </a:xfrm>
          <a:prstGeom prst="rect">
            <a:avLst/>
          </a:prstGeom>
          <a:ln w="25400">
            <a:solidFill>
              <a:srgbClr val="FF2600"/>
            </a:solidFill>
            <a:miter lim="400000"/>
          </a:ln>
        </p:spPr>
        <p:txBody>
          <a:bodyPr lIns="0" tIns="0" rIns="0" bIns="0" anchor="ctr"/>
          <a:lstStyle/>
          <a:p>
            <a:pPr lvl="0"/>
            <a:endParaRPr/>
          </a:p>
        </p:txBody>
      </p:sp>
      <p:sp>
        <p:nvSpPr>
          <p:cNvPr id="362" name="Shape 362"/>
          <p:cNvSpPr/>
          <p:nvPr/>
        </p:nvSpPr>
        <p:spPr>
          <a:xfrm>
            <a:off x="3009900" y="927100"/>
            <a:ext cx="863600" cy="228600"/>
          </a:xfrm>
          <a:prstGeom prst="rect">
            <a:avLst/>
          </a:prstGeom>
          <a:ln w="25400">
            <a:solidFill>
              <a:srgbClr val="FF2600"/>
            </a:solidFill>
            <a:miter lim="400000"/>
          </a:ln>
        </p:spPr>
        <p:txBody>
          <a:bodyPr lIns="0" tIns="0" rIns="0" bIns="0" anchor="ctr"/>
          <a:lstStyle/>
          <a:p>
            <a:pPr lvl="0"/>
            <a:endParaRPr/>
          </a:p>
        </p:txBody>
      </p:sp>
      <p:sp>
        <p:nvSpPr>
          <p:cNvPr id="363" name="Shape 363"/>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E</a:t>
            </a:r>
          </a:p>
        </p:txBody>
      </p:sp>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Inuktitut.png"/>
          <p:cNvPicPr/>
          <p:nvPr/>
        </p:nvPicPr>
        <p:blipFill>
          <a:blip r:embed="rId2">
            <a:extLst/>
          </a:blip>
          <a:stretch>
            <a:fillRect/>
          </a:stretch>
        </p:blipFill>
        <p:spPr>
          <a:xfrm>
            <a:off x="1511300" y="342900"/>
            <a:ext cx="9964392" cy="9067800"/>
          </a:xfrm>
          <a:prstGeom prst="rect">
            <a:avLst/>
          </a:prstGeom>
          <a:ln w="12700">
            <a:miter lim="400000"/>
          </a:ln>
        </p:spPr>
      </p:pic>
      <p:sp>
        <p:nvSpPr>
          <p:cNvPr id="366" name="Shape 366"/>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F</a:t>
            </a:r>
          </a:p>
        </p:txBody>
      </p:sp>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300px-Cover-Inuktitut.jpg"/>
          <p:cNvPicPr/>
          <p:nvPr/>
        </p:nvPicPr>
        <p:blipFill>
          <a:blip r:embed="rId2">
            <a:extLst/>
          </a:blip>
          <a:stretch>
            <a:fillRect/>
          </a:stretch>
        </p:blipFill>
        <p:spPr>
          <a:xfrm>
            <a:off x="6390183" y="944909"/>
            <a:ext cx="6080392" cy="7863974"/>
          </a:xfrm>
          <a:prstGeom prst="rect">
            <a:avLst/>
          </a:prstGeom>
          <a:ln w="12700">
            <a:miter lim="400000"/>
          </a:ln>
          <a:effectLst>
            <a:outerShdw blurRad="127000" dist="76200" dir="2700000" rotWithShape="0">
              <a:srgbClr val="000000">
                <a:alpha val="75000"/>
              </a:srgbClr>
            </a:outerShdw>
          </a:effectLst>
        </p:spPr>
      </p:pic>
      <p:sp>
        <p:nvSpPr>
          <p:cNvPr id="369" name="Shape 369"/>
          <p:cNvSpPr>
            <a:spLocks noGrp="1"/>
          </p:cNvSpPr>
          <p:nvPr>
            <p:ph type="body" idx="1"/>
          </p:nvPr>
        </p:nvSpPr>
        <p:spPr>
          <a:xfrm>
            <a:off x="665385" y="4826235"/>
            <a:ext cx="5283201" cy="4173846"/>
          </a:xfrm>
          <a:prstGeom prst="rect">
            <a:avLst/>
          </a:prstGeom>
        </p:spPr>
        <p:txBody>
          <a:bodyPr/>
          <a:lstStyle/>
          <a:p>
            <a:pPr marL="276957" lvl="0" indent="-276957">
              <a:spcBef>
                <a:spcPts val="4800"/>
              </a:spcBef>
              <a:buSzPct val="100000"/>
              <a:buChar char="•"/>
              <a:defRPr sz="1800">
                <a:solidFill>
                  <a:srgbClr val="000000"/>
                </a:solidFill>
              </a:defRPr>
            </a:pPr>
            <a:r>
              <a:rPr sz="2700" b="1">
                <a:solidFill>
                  <a:srgbClr val="747474"/>
                </a:solidFill>
              </a:rPr>
              <a:t>(ee-nook-tee-tut)</a:t>
            </a:r>
          </a:p>
          <a:p>
            <a:pPr marL="276957" lvl="0" indent="-276957">
              <a:spcBef>
                <a:spcPts val="4800"/>
              </a:spcBef>
              <a:buSzPct val="100000"/>
              <a:buChar char="•"/>
              <a:defRPr sz="1800">
                <a:solidFill>
                  <a:srgbClr val="000000"/>
                </a:solidFill>
              </a:defRPr>
            </a:pPr>
            <a:r>
              <a:rPr sz="2700" b="1">
                <a:solidFill>
                  <a:srgbClr val="747474"/>
                </a:solidFill>
              </a:rPr>
              <a:t>The group of Inuit dialects taught and spoken in Canada’s Arctic region.</a:t>
            </a:r>
          </a:p>
          <a:p>
            <a:pPr marL="276957" lvl="0" indent="-276957">
              <a:spcBef>
                <a:spcPts val="4800"/>
              </a:spcBef>
              <a:buSzPct val="100000"/>
              <a:buChar char="•"/>
              <a:defRPr sz="1800">
                <a:solidFill>
                  <a:srgbClr val="000000"/>
                </a:solidFill>
              </a:defRPr>
            </a:pPr>
            <a:r>
              <a:rPr sz="2700" b="1">
                <a:solidFill>
                  <a:srgbClr val="747474"/>
                </a:solidFill>
              </a:rPr>
              <a:t>70% of the Population’s main language.   (27% English)</a:t>
            </a:r>
          </a:p>
        </p:txBody>
      </p:sp>
      <p:sp>
        <p:nvSpPr>
          <p:cNvPr id="370" name="Shape 370"/>
          <p:cNvSpPr>
            <a:spLocks noGrp="1"/>
          </p:cNvSpPr>
          <p:nvPr>
            <p:ph type="title"/>
          </p:nvPr>
        </p:nvSpPr>
        <p:spPr>
          <a:prstGeom prst="rect">
            <a:avLst/>
          </a:prstGeom>
        </p:spPr>
        <p:txBody>
          <a:bodyPr/>
          <a:lstStyle>
            <a:lvl1pPr algn="ctr">
              <a:defRPr sz="7500" b="1">
                <a:latin typeface="Helvetica Neue"/>
                <a:ea typeface="Helvetica Neue"/>
                <a:cs typeface="Helvetica Neue"/>
                <a:sym typeface="Helvetica Neue"/>
              </a:defRPr>
            </a:lvl1pPr>
          </a:lstStyle>
          <a:p>
            <a:pPr lvl="0">
              <a:defRPr sz="1800" b="0"/>
            </a:pPr>
            <a:r>
              <a:rPr sz="7500" b="1"/>
              <a:t>Inuktitut Language</a:t>
            </a:r>
          </a:p>
        </p:txBody>
      </p:sp>
      <p:sp>
        <p:nvSpPr>
          <p:cNvPr id="371" name="Shape 371"/>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A</a:t>
            </a:r>
          </a:p>
        </p:txBody>
      </p:sp>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Picture 372"/>
          <p:cNvPicPr/>
          <p:nvPr/>
        </p:nvPicPr>
        <p:blipFill>
          <a:blip r:embed="rId2">
            <a:extLst/>
          </a:blip>
          <a:stretch>
            <a:fillRect/>
          </a:stretch>
        </p:blipFill>
        <p:spPr>
          <a:xfrm>
            <a:off x="988777" y="828674"/>
            <a:ext cx="11027246" cy="7334252"/>
          </a:xfrm>
          <a:prstGeom prst="rect">
            <a:avLst/>
          </a:prstGeom>
          <a:effectLst>
            <a:outerShdw blurRad="152400" dist="101600" dir="2700000" rotWithShape="0">
              <a:srgbClr val="000000">
                <a:alpha val="80000"/>
              </a:srgbClr>
            </a:outerShdw>
          </a:effectLst>
        </p:spPr>
      </p:pic>
      <p:sp>
        <p:nvSpPr>
          <p:cNvPr id="374" name="Shape 374"/>
          <p:cNvSpPr>
            <a:spLocks noGrp="1"/>
          </p:cNvSpPr>
          <p:nvPr>
            <p:ph type="body" idx="1"/>
          </p:nvPr>
        </p:nvSpPr>
        <p:spPr>
          <a:xfrm>
            <a:off x="520700" y="8509000"/>
            <a:ext cx="11963400" cy="1155700"/>
          </a:xfrm>
          <a:prstGeom prst="rect">
            <a:avLst/>
          </a:prstGeom>
        </p:spPr>
        <p:txBody>
          <a:bodyPr/>
          <a:lstStyle>
            <a:lvl1pPr>
              <a:defRPr sz="2800">
                <a:solidFill>
                  <a:srgbClr val="000000"/>
                </a:solidFill>
              </a:defRPr>
            </a:lvl1pPr>
          </a:lstStyle>
          <a:p>
            <a:pPr lvl="0">
              <a:defRPr sz="1800"/>
            </a:pPr>
            <a:r>
              <a:rPr sz="2800"/>
              <a:t>Survival depends on teaching the children to speak the native language. The creation of Nunavut makes it more likely the language will survive.</a:t>
            </a:r>
          </a:p>
        </p:txBody>
      </p:sp>
      <p:sp>
        <p:nvSpPr>
          <p:cNvPr id="375" name="Shape 375"/>
          <p:cNvSpPr/>
          <p:nvPr/>
        </p:nvSpPr>
        <p:spPr>
          <a:xfrm>
            <a:off x="546100" y="9055100"/>
            <a:ext cx="11506200" cy="508000"/>
          </a:xfrm>
          <a:prstGeom prst="rect">
            <a:avLst/>
          </a:prstGeom>
          <a:solidFill>
            <a:srgbClr val="FFFFFF"/>
          </a:solidFill>
          <a:ln w="25400">
            <a:solidFill>
              <a:srgbClr val="000000">
                <a:alpha val="0"/>
              </a:srgbClr>
            </a:solidFill>
            <a:miter lim="400000"/>
          </a:ln>
        </p:spPr>
        <p:txBody>
          <a:bodyPr lIns="0" tIns="0" rIns="0" bIns="0" anchor="ctr"/>
          <a:lstStyle/>
          <a:p>
            <a:pPr lvl="0"/>
            <a:endParaRPr/>
          </a:p>
        </p:txBody>
      </p:sp>
      <p:sp>
        <p:nvSpPr>
          <p:cNvPr id="376" name="Shape 376"/>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I</a:t>
            </a:r>
          </a:p>
        </p:txBody>
      </p:sp>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Picture 3.png"/>
          <p:cNvPicPr/>
          <p:nvPr/>
        </p:nvPicPr>
        <p:blipFill>
          <a:blip r:embed="rId2">
            <a:extLst/>
          </a:blip>
          <a:stretch>
            <a:fillRect/>
          </a:stretch>
        </p:blipFill>
        <p:spPr>
          <a:xfrm>
            <a:off x="396763" y="1183478"/>
            <a:ext cx="12211279" cy="5845400"/>
          </a:xfrm>
          <a:prstGeom prst="rect">
            <a:avLst/>
          </a:prstGeom>
          <a:ln w="12700">
            <a:miter lim="400000"/>
          </a:ln>
          <a:effectLst>
            <a:outerShdw blurRad="127000" dist="76200" dir="2700000" rotWithShape="0">
              <a:srgbClr val="000000">
                <a:alpha val="75000"/>
              </a:srgbClr>
            </a:outerShdw>
          </a:effectLst>
        </p:spPr>
      </p:pic>
      <p:sp>
        <p:nvSpPr>
          <p:cNvPr id="379" name="Shape 379"/>
          <p:cNvSpPr>
            <a:spLocks noGrp="1"/>
          </p:cNvSpPr>
          <p:nvPr>
            <p:ph type="title"/>
          </p:nvPr>
        </p:nvSpPr>
        <p:spPr>
          <a:prstGeom prst="rect">
            <a:avLst/>
          </a:prstGeom>
        </p:spPr>
        <p:txBody>
          <a:bodyPr/>
          <a:lstStyle/>
          <a:p>
            <a:pPr lvl="0">
              <a:defRPr sz="1800"/>
            </a:pPr>
            <a:r>
              <a:rPr sz="4200" b="1">
                <a:latin typeface="Helvetica Neue"/>
                <a:ea typeface="Helvetica Neue"/>
                <a:cs typeface="Helvetica Neue"/>
                <a:sym typeface="Helvetica Neue"/>
              </a:rPr>
              <a:t>Iqaluit, Nunavut</a:t>
            </a:r>
          </a:p>
          <a:p>
            <a:pPr lvl="0">
              <a:defRPr sz="1800"/>
            </a:pPr>
            <a:r>
              <a:rPr sz="4200" b="1" i="1">
                <a:latin typeface="Helvetica Neue"/>
                <a:ea typeface="Helvetica Neue"/>
                <a:cs typeface="Helvetica Neue"/>
                <a:sym typeface="Helvetica Neue"/>
              </a:rPr>
              <a:t>(e- ka-lu-it)</a:t>
            </a:r>
          </a:p>
        </p:txBody>
      </p:sp>
      <p:sp>
        <p:nvSpPr>
          <p:cNvPr id="380" name="Shape 380"/>
          <p:cNvSpPr>
            <a:spLocks noGrp="1"/>
          </p:cNvSpPr>
          <p:nvPr>
            <p:ph type="body" idx="1"/>
          </p:nvPr>
        </p:nvSpPr>
        <p:spPr>
          <a:xfrm>
            <a:off x="7683500" y="7939926"/>
            <a:ext cx="4953000" cy="1392149"/>
          </a:xfrm>
          <a:prstGeom prst="rect">
            <a:avLst/>
          </a:prstGeom>
        </p:spPr>
        <p:txBody>
          <a:bodyPr/>
          <a:lstStyle>
            <a:lvl1pPr>
              <a:defRPr sz="3700" b="1">
                <a:solidFill>
                  <a:srgbClr val="5C5C5C"/>
                </a:solidFill>
              </a:defRPr>
            </a:lvl1pPr>
          </a:lstStyle>
          <a:p>
            <a:pPr lvl="0">
              <a:defRPr sz="1800" b="0">
                <a:solidFill>
                  <a:srgbClr val="000000"/>
                </a:solidFill>
              </a:defRPr>
            </a:pPr>
            <a:r>
              <a:rPr sz="3700" b="1">
                <a:solidFill>
                  <a:srgbClr val="5C5C5C"/>
                </a:solidFill>
              </a:rPr>
              <a:t>Capital City:  Population 6,200</a:t>
            </a:r>
          </a:p>
        </p:txBody>
      </p:sp>
      <p:sp>
        <p:nvSpPr>
          <p:cNvPr id="381" name="Shape 381"/>
          <p:cNvSpPr/>
          <p:nvPr/>
        </p:nvSpPr>
        <p:spPr>
          <a:xfrm>
            <a:off x="2390076" y="7226851"/>
            <a:ext cx="8224648" cy="736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solidFill>
                  <a:srgbClr val="38571A"/>
                </a:solidFill>
                <a:latin typeface="Helvetica Neue"/>
                <a:ea typeface="Helvetica Neue"/>
                <a:cs typeface="Helvetica Neue"/>
                <a:sym typeface="Helvetica Neue"/>
              </a:defRPr>
            </a:lvl1pPr>
          </a:lstStyle>
          <a:p>
            <a:pPr lvl="0">
              <a:defRPr sz="1800" b="0">
                <a:solidFill>
                  <a:srgbClr val="000000"/>
                </a:solidFill>
              </a:defRPr>
            </a:pPr>
            <a:r>
              <a:rPr sz="4200" b="1">
                <a:solidFill>
                  <a:srgbClr val="38571A"/>
                </a:solidFill>
              </a:rPr>
              <a:t>The font is not on the computer.</a:t>
            </a:r>
          </a:p>
        </p:txBody>
      </p:sp>
      <p:sp>
        <p:nvSpPr>
          <p:cNvPr id="382" name="Shape 382"/>
          <p:cNvSpPr/>
          <p:nvPr/>
        </p:nvSpPr>
        <p:spPr>
          <a:xfrm>
            <a:off x="1294614" y="6300205"/>
            <a:ext cx="1028093" cy="1236317"/>
          </a:xfrm>
          <a:prstGeom prst="line">
            <a:avLst/>
          </a:prstGeom>
          <a:ln w="127000">
            <a:solidFill>
              <a:srgbClr val="4F7A28"/>
            </a:solidFill>
            <a:miter lim="400000"/>
            <a:headEnd type="triangle"/>
          </a:ln>
          <a:effectLst>
            <a:outerShdw blurRad="152400" dist="101600" dir="2700000" rotWithShape="0">
              <a:srgbClr val="000000">
                <a:alpha val="80000"/>
              </a:srgbClr>
            </a:outerShdw>
          </a:effectLst>
        </p:spPr>
        <p:txBody>
          <a:bodyPr lIns="0" tIns="0" rIns="0" bIns="0" anchor="ctr"/>
          <a:lstStyle/>
          <a:p>
            <a:pPr lvl="0" algn="l" defTabSz="457200">
              <a:defRPr sz="1200">
                <a:latin typeface="Helvetica"/>
                <a:ea typeface="Helvetica"/>
                <a:cs typeface="Helvetica"/>
                <a:sym typeface="Helvetica"/>
              </a:defRPr>
            </a:pPr>
            <a:endParaRPr/>
          </a:p>
        </p:txBody>
      </p:sp>
      <p:sp>
        <p:nvSpPr>
          <p:cNvPr id="383" name="Shape 383"/>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G</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542px-Ananasschneider_3_fcm.jpg"/>
          <p:cNvPicPr/>
          <p:nvPr/>
        </p:nvPicPr>
        <p:blipFill>
          <a:blip r:embed="rId2">
            <a:extLst/>
          </a:blip>
          <a:srcRect l="4786" r="13226"/>
          <a:stretch>
            <a:fillRect/>
          </a:stretch>
        </p:blipFill>
        <p:spPr>
          <a:xfrm>
            <a:off x="7835900" y="939800"/>
            <a:ext cx="5003800" cy="6744988"/>
          </a:xfrm>
          <a:prstGeom prst="rect">
            <a:avLst/>
          </a:prstGeom>
          <a:ln w="12700">
            <a:miter lim="400000"/>
          </a:ln>
        </p:spPr>
      </p:pic>
      <p:pic>
        <p:nvPicPr>
          <p:cNvPr id="108" name="284px-Ananasschneider_2_fcm.jpg"/>
          <p:cNvPicPr/>
          <p:nvPr/>
        </p:nvPicPr>
        <p:blipFill>
          <a:blip r:embed="rId3">
            <a:extLst/>
          </a:blip>
          <a:srcRect t="8591" b="6925"/>
          <a:stretch>
            <a:fillRect/>
          </a:stretch>
        </p:blipFill>
        <p:spPr>
          <a:xfrm>
            <a:off x="4000500" y="939800"/>
            <a:ext cx="3784600" cy="6743700"/>
          </a:xfrm>
          <a:prstGeom prst="rect">
            <a:avLst/>
          </a:prstGeom>
          <a:ln w="12700">
            <a:miter lim="400000"/>
          </a:ln>
        </p:spPr>
      </p:pic>
      <p:sp>
        <p:nvSpPr>
          <p:cNvPr id="109" name="Shape 109"/>
          <p:cNvSpPr>
            <a:spLocks noGrp="1"/>
          </p:cNvSpPr>
          <p:nvPr>
            <p:ph type="body" idx="1"/>
          </p:nvPr>
        </p:nvSpPr>
        <p:spPr>
          <a:prstGeom prst="rect">
            <a:avLst/>
          </a:prstGeom>
        </p:spPr>
        <p:txBody>
          <a:bodyPr/>
          <a:lstStyle/>
          <a:p>
            <a:pPr lvl="0">
              <a:defRPr sz="1800">
                <a:solidFill>
                  <a:srgbClr val="000000"/>
                </a:solidFill>
              </a:defRPr>
            </a:pPr>
            <a:r>
              <a:rPr sz="2000">
                <a:solidFill>
                  <a:srgbClr val="868686"/>
                </a:solidFill>
              </a:rPr>
              <a:t>Coring a pineapple...</a:t>
            </a:r>
          </a:p>
        </p:txBody>
      </p:sp>
      <p:pic>
        <p:nvPicPr>
          <p:cNvPr id="110" name="335px-Ananasschneider_1_fcm.jpg"/>
          <p:cNvPicPr/>
          <p:nvPr/>
        </p:nvPicPr>
        <p:blipFill>
          <a:blip r:embed="rId4">
            <a:extLst/>
          </a:blip>
          <a:srcRect t="374" b="137"/>
          <a:stretch>
            <a:fillRect/>
          </a:stretch>
        </p:blipFill>
        <p:spPr>
          <a:xfrm>
            <a:off x="165100" y="939800"/>
            <a:ext cx="3784600" cy="6743700"/>
          </a:xfrm>
          <a:prstGeom prst="rect">
            <a:avLst/>
          </a:prstGeom>
          <a:ln w="12700">
            <a:miter lim="400000"/>
          </a:ln>
        </p:spPr>
      </p:pic>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Picture 4.png"/>
          <p:cNvPicPr/>
          <p:nvPr/>
        </p:nvPicPr>
        <p:blipFill>
          <a:blip r:embed="rId2">
            <a:extLst/>
          </a:blip>
          <a:stretch>
            <a:fillRect/>
          </a:stretch>
        </p:blipFill>
        <p:spPr>
          <a:xfrm>
            <a:off x="925967" y="-76200"/>
            <a:ext cx="12121817" cy="9906000"/>
          </a:xfrm>
          <a:prstGeom prst="rect">
            <a:avLst/>
          </a:prstGeom>
          <a:ln w="12700">
            <a:miter lim="400000"/>
          </a:ln>
        </p:spPr>
      </p:pic>
      <p:sp>
        <p:nvSpPr>
          <p:cNvPr id="386" name="Shape 386"/>
          <p:cNvSpPr/>
          <p:nvPr/>
        </p:nvSpPr>
        <p:spPr>
          <a:xfrm>
            <a:off x="1103767" y="2095500"/>
            <a:ext cx="6934201" cy="393700"/>
          </a:xfrm>
          <a:prstGeom prst="rect">
            <a:avLst/>
          </a:prstGeom>
          <a:ln w="76200">
            <a:solidFill>
              <a:srgbClr val="941100"/>
            </a:solidFill>
            <a:miter lim="400000"/>
          </a:ln>
        </p:spPr>
        <p:txBody>
          <a:bodyPr lIns="0" tIns="0" rIns="0" bIns="0" anchor="ctr"/>
          <a:lstStyle/>
          <a:p>
            <a:pPr lvl="0"/>
            <a:endParaRPr/>
          </a:p>
        </p:txBody>
      </p:sp>
      <p:sp>
        <p:nvSpPr>
          <p:cNvPr id="387" name="Shape 387"/>
          <p:cNvSpPr/>
          <p:nvPr/>
        </p:nvSpPr>
        <p:spPr>
          <a:xfrm>
            <a:off x="1103767" y="2489200"/>
            <a:ext cx="6934201" cy="393700"/>
          </a:xfrm>
          <a:prstGeom prst="rect">
            <a:avLst/>
          </a:prstGeom>
          <a:ln w="76200">
            <a:solidFill>
              <a:srgbClr val="941100"/>
            </a:solidFill>
            <a:miter lim="400000"/>
          </a:ln>
        </p:spPr>
        <p:txBody>
          <a:bodyPr lIns="0" tIns="0" rIns="0" bIns="0" anchor="ctr"/>
          <a:lstStyle/>
          <a:p>
            <a:pPr lvl="0"/>
            <a:endParaRPr/>
          </a:p>
        </p:txBody>
      </p:sp>
      <p:sp>
        <p:nvSpPr>
          <p:cNvPr id="388" name="Shape 388"/>
          <p:cNvSpPr/>
          <p:nvPr/>
        </p:nvSpPr>
        <p:spPr>
          <a:xfrm>
            <a:off x="1103767" y="2882900"/>
            <a:ext cx="6934201" cy="2755900"/>
          </a:xfrm>
          <a:prstGeom prst="rect">
            <a:avLst/>
          </a:prstGeom>
          <a:ln w="76200">
            <a:solidFill>
              <a:srgbClr val="941100"/>
            </a:solidFill>
            <a:miter lim="400000"/>
          </a:ln>
        </p:spPr>
        <p:txBody>
          <a:bodyPr lIns="0" tIns="0" rIns="0" bIns="0" anchor="ctr"/>
          <a:lstStyle/>
          <a:p>
            <a:pPr lvl="0"/>
            <a:endParaRPr/>
          </a:p>
        </p:txBody>
      </p:sp>
      <p:sp>
        <p:nvSpPr>
          <p:cNvPr id="389" name="Shape 389"/>
          <p:cNvSpPr/>
          <p:nvPr/>
        </p:nvSpPr>
        <p:spPr>
          <a:xfrm>
            <a:off x="1103767" y="7251700"/>
            <a:ext cx="6934201" cy="622300"/>
          </a:xfrm>
          <a:prstGeom prst="rect">
            <a:avLst/>
          </a:prstGeom>
          <a:ln w="76200">
            <a:solidFill>
              <a:srgbClr val="941100"/>
            </a:solidFill>
            <a:miter lim="400000"/>
          </a:ln>
        </p:spPr>
        <p:txBody>
          <a:bodyPr lIns="0" tIns="0" rIns="0" bIns="0" anchor="ctr"/>
          <a:lstStyle/>
          <a:p>
            <a:pPr lvl="0"/>
            <a:endParaRPr/>
          </a:p>
        </p:txBody>
      </p:sp>
      <p:sp>
        <p:nvSpPr>
          <p:cNvPr id="390" name="Shape 390"/>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B</a:t>
            </a:r>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Picture 391"/>
          <p:cNvPicPr/>
          <p:nvPr/>
        </p:nvPicPr>
        <p:blipFill>
          <a:blip r:embed="rId2">
            <a:extLst/>
          </a:blip>
          <a:stretch>
            <a:fillRect/>
          </a:stretch>
        </p:blipFill>
        <p:spPr>
          <a:xfrm>
            <a:off x="861805" y="919466"/>
            <a:ext cx="11281190" cy="6553730"/>
          </a:xfrm>
          <a:prstGeom prst="rect">
            <a:avLst/>
          </a:prstGeom>
          <a:effectLst>
            <a:outerShdw blurRad="152400" dist="101600" dir="2700000" rotWithShape="0">
              <a:srgbClr val="000000">
                <a:alpha val="80000"/>
              </a:srgbClr>
            </a:outerShdw>
          </a:effectLst>
        </p:spPr>
      </p:pic>
      <p:sp>
        <p:nvSpPr>
          <p:cNvPr id="393" name="Shape 393"/>
          <p:cNvSpPr>
            <a:spLocks noGrp="1"/>
          </p:cNvSpPr>
          <p:nvPr>
            <p:ph type="title"/>
          </p:nvPr>
        </p:nvSpPr>
        <p:spPr>
          <a:xfrm>
            <a:off x="495300" y="7785100"/>
            <a:ext cx="6705600" cy="1701800"/>
          </a:xfrm>
          <a:prstGeom prst="rect">
            <a:avLst/>
          </a:prstGeom>
        </p:spPr>
        <p:txBody>
          <a:bodyPr/>
          <a:lstStyle/>
          <a:p>
            <a:pPr lvl="0">
              <a:defRPr sz="1800"/>
            </a:pPr>
            <a:r>
              <a:rPr sz="4200" b="1">
                <a:latin typeface="Helvetica Neue"/>
                <a:ea typeface="Helvetica Neue"/>
                <a:cs typeface="Helvetica Neue"/>
                <a:sym typeface="Helvetica Neue"/>
              </a:rPr>
              <a:t>Iqaluit</a:t>
            </a:r>
            <a:r>
              <a:rPr sz="4200" b="1" i="1">
                <a:latin typeface="Helvetica Neue"/>
                <a:ea typeface="Helvetica Neue"/>
                <a:cs typeface="Helvetica Neue"/>
                <a:sym typeface="Helvetica Neue"/>
              </a:rPr>
              <a:t> (e- ka-lu-it)</a:t>
            </a:r>
            <a:r>
              <a:rPr sz="4200" b="1">
                <a:latin typeface="Helvetica Neue"/>
                <a:ea typeface="Helvetica Neue"/>
                <a:cs typeface="Helvetica Neue"/>
                <a:sym typeface="Helvetica Neue"/>
              </a:rPr>
              <a:t>, Nunavut</a:t>
            </a:r>
          </a:p>
        </p:txBody>
      </p:sp>
      <p:sp>
        <p:nvSpPr>
          <p:cNvPr id="394" name="Shape 394"/>
          <p:cNvSpPr>
            <a:spLocks noGrp="1"/>
          </p:cNvSpPr>
          <p:nvPr>
            <p:ph type="body" idx="1"/>
          </p:nvPr>
        </p:nvSpPr>
        <p:spPr>
          <a:xfrm>
            <a:off x="7886700" y="8320413"/>
            <a:ext cx="4273575" cy="631173"/>
          </a:xfrm>
          <a:prstGeom prst="rect">
            <a:avLst/>
          </a:prstGeom>
        </p:spPr>
        <p:txBody>
          <a:bodyPr/>
          <a:lstStyle>
            <a:lvl1pPr>
              <a:defRPr sz="3300" b="1"/>
            </a:lvl1pPr>
          </a:lstStyle>
          <a:p>
            <a:pPr lvl="0">
              <a:defRPr sz="1800" b="0">
                <a:solidFill>
                  <a:srgbClr val="000000"/>
                </a:solidFill>
              </a:defRPr>
            </a:pPr>
            <a:r>
              <a:rPr sz="3300" b="1">
                <a:solidFill>
                  <a:srgbClr val="A9A9A9"/>
                </a:solidFill>
              </a:rPr>
              <a:t>Roads out of town?</a:t>
            </a:r>
          </a:p>
        </p:txBody>
      </p:sp>
      <p:sp>
        <p:nvSpPr>
          <p:cNvPr id="395" name="Shape 395"/>
          <p:cNvSpPr/>
          <p:nvPr/>
        </p:nvSpPr>
        <p:spPr>
          <a:xfrm>
            <a:off x="106987" y="123075"/>
            <a:ext cx="950075" cy="9500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D584F">
                  <a:alpha val="59544"/>
                </a:srgbClr>
              </a:gs>
              <a:gs pos="100000">
                <a:srgbClr val="763A34">
                  <a:alpha val="59544"/>
                </a:srgbClr>
              </a:gs>
            </a:gsLst>
            <a:lin ang="5400000"/>
          </a:gradFill>
          <a:ln w="12700">
            <a:miter lim="400000"/>
          </a:ln>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02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020000" rotWithShape="0">
                    <a:srgbClr val="000000"/>
                  </a:outerShdw>
                </a:effectLst>
              </a:rPr>
              <a:t>C</a:t>
            </a:r>
          </a:p>
        </p:txBody>
      </p:sp>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pasted-image.png"/>
          <p:cNvPicPr/>
          <p:nvPr/>
        </p:nvPicPr>
        <p:blipFill>
          <a:blip r:embed="rId2">
            <a:extLst/>
          </a:blip>
          <a:srcRect l="14943" r="14943" b="21432"/>
          <a:stretch>
            <a:fillRect/>
          </a:stretch>
        </p:blipFill>
        <p:spPr>
          <a:xfrm>
            <a:off x="0" y="0"/>
            <a:ext cx="13004800" cy="7581900"/>
          </a:xfrm>
          <a:prstGeom prst="rect">
            <a:avLst/>
          </a:prstGeom>
          <a:ln w="12700">
            <a:miter lim="400000"/>
          </a:ln>
          <a:effectLst>
            <a:outerShdw blurRad="127000" dist="76200" dir="2700000" rotWithShape="0">
              <a:srgbClr val="000000">
                <a:alpha val="75000"/>
              </a:srgbClr>
            </a:outerShdw>
          </a:effectLst>
        </p:spPr>
      </p:pic>
      <p:sp>
        <p:nvSpPr>
          <p:cNvPr id="398" name="Shape 398"/>
          <p:cNvSpPr>
            <a:spLocks noGrp="1"/>
          </p:cNvSpPr>
          <p:nvPr>
            <p:ph type="title"/>
          </p:nvPr>
        </p:nvSpPr>
        <p:spPr>
          <a:xfrm>
            <a:off x="150997" y="7785100"/>
            <a:ext cx="7049903" cy="1701800"/>
          </a:xfrm>
          <a:prstGeom prst="rect">
            <a:avLst/>
          </a:prstGeom>
        </p:spPr>
        <p:txBody>
          <a:bodyPr/>
          <a:lstStyle>
            <a:lvl1pPr>
              <a:defRPr sz="7200" b="1">
                <a:latin typeface="Helvetica Neue"/>
                <a:ea typeface="Helvetica Neue"/>
                <a:cs typeface="Helvetica Neue"/>
                <a:sym typeface="Helvetica Neue"/>
              </a:defRPr>
            </a:lvl1pPr>
          </a:lstStyle>
          <a:p>
            <a:pPr lvl="0">
              <a:defRPr sz="1800" b="0"/>
            </a:pPr>
            <a:r>
              <a:rPr sz="7200" b="1"/>
              <a:t>Aquatic Center</a:t>
            </a:r>
          </a:p>
        </p:txBody>
      </p:sp>
      <p:sp>
        <p:nvSpPr>
          <p:cNvPr id="399" name="Shape 399"/>
          <p:cNvSpPr>
            <a:spLocks noGrp="1"/>
          </p:cNvSpPr>
          <p:nvPr>
            <p:ph type="body" idx="1"/>
          </p:nvPr>
        </p:nvSpPr>
        <p:spPr>
          <a:xfrm>
            <a:off x="7886700" y="8293100"/>
            <a:ext cx="4953000" cy="685800"/>
          </a:xfrm>
          <a:prstGeom prst="rect">
            <a:avLst/>
          </a:prstGeom>
        </p:spPr>
        <p:txBody>
          <a:bodyPr/>
          <a:lstStyle>
            <a:lvl1pPr>
              <a:defRPr sz="3900" b="1"/>
            </a:lvl1pPr>
          </a:lstStyle>
          <a:p>
            <a:pPr lvl="0">
              <a:defRPr sz="1800" b="0">
                <a:solidFill>
                  <a:srgbClr val="000000"/>
                </a:solidFill>
              </a:defRPr>
            </a:pPr>
            <a:r>
              <a:rPr sz="3900" b="1">
                <a:solidFill>
                  <a:srgbClr val="A9A9A9"/>
                </a:solidFill>
              </a:rPr>
              <a:t>New Construction</a:t>
            </a:r>
          </a:p>
        </p:txBody>
      </p:sp>
      <p:sp>
        <p:nvSpPr>
          <p:cNvPr id="400" name="Shape 400"/>
          <p:cNvSpPr/>
          <p:nvPr/>
        </p:nvSpPr>
        <p:spPr>
          <a:xfrm>
            <a:off x="-53665" y="2357902"/>
            <a:ext cx="13112131" cy="1093872"/>
          </a:xfrm>
          <a:prstGeom prst="rect">
            <a:avLst/>
          </a:prstGeom>
          <a:solidFill>
            <a:srgbClr val="325D6B"/>
          </a:solidFill>
          <a:ln w="12700">
            <a:miter lim="400000"/>
          </a:ln>
          <a:effectLst>
            <a:outerShdw blurRad="63500" dist="25400" dir="3257236" rotWithShape="0">
              <a:srgbClr val="000000">
                <a:alpha val="5979"/>
              </a:srgbClr>
            </a:outerShdw>
          </a:effectLst>
          <a:extLst>
            <a:ext uri="{C572A759-6A51-4108-AA02-DFA0A04FC94B}">
              <ma14:wrappingTextBoxFlag xmlns:ma14="http://schemas.microsoft.com/office/mac/drawingml/2011/main" val="1"/>
            </a:ext>
          </a:extLst>
        </p:spPr>
        <p:txBody>
          <a:bodyPr lIns="0" tIns="0" rIns="0" bIns="0" anchor="ctr"/>
          <a:lstStyle>
            <a:lvl1pPr>
              <a:defRPr sz="60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6000" b="1">
                <a:solidFill>
                  <a:srgbClr val="FFFFFF"/>
                </a:solidFill>
              </a:rPr>
              <a:t>Where would you place this slide?</a:t>
            </a:r>
          </a:p>
        </p:txBody>
      </p:sp>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pasted-image.tif"/>
          <p:cNvPicPr/>
          <p:nvPr/>
        </p:nvPicPr>
        <p:blipFill>
          <a:blip r:embed="rId2">
            <a:extLst/>
          </a:blip>
          <a:srcRect t="6146" b="6146"/>
          <a:stretch>
            <a:fillRect/>
          </a:stretch>
        </p:blipFill>
        <p:spPr>
          <a:xfrm>
            <a:off x="0" y="0"/>
            <a:ext cx="13004800" cy="7581900"/>
          </a:xfrm>
          <a:prstGeom prst="rect">
            <a:avLst/>
          </a:prstGeom>
          <a:ln w="12700">
            <a:miter lim="400000"/>
          </a:ln>
          <a:effectLst>
            <a:outerShdw blurRad="127000" dist="76200" dir="2700000" rotWithShape="0">
              <a:srgbClr val="000000">
                <a:alpha val="75000"/>
              </a:srgbClr>
            </a:outerShdw>
          </a:effectLst>
        </p:spPr>
      </p:pic>
      <p:sp>
        <p:nvSpPr>
          <p:cNvPr id="403" name="Shape 403"/>
          <p:cNvSpPr>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pPr lvl="0">
              <a:defRPr sz="1800" b="0"/>
            </a:pPr>
            <a:r>
              <a:rPr sz="4200" b="1"/>
              <a:t>Legislative Assembly of Nunavut</a:t>
            </a:r>
          </a:p>
        </p:txBody>
      </p:sp>
      <p:sp>
        <p:nvSpPr>
          <p:cNvPr id="404" name="Shape 404"/>
          <p:cNvSpPr>
            <a:spLocks noGrp="1"/>
          </p:cNvSpPr>
          <p:nvPr>
            <p:ph type="body" idx="1"/>
          </p:nvPr>
        </p:nvSpPr>
        <p:spPr>
          <a:xfrm>
            <a:off x="7886700" y="8316737"/>
            <a:ext cx="4953000" cy="638526"/>
          </a:xfrm>
          <a:prstGeom prst="rect">
            <a:avLst/>
          </a:prstGeom>
        </p:spPr>
        <p:txBody>
          <a:bodyPr/>
          <a:lstStyle>
            <a:lvl1pPr>
              <a:defRPr sz="3600" b="1">
                <a:solidFill>
                  <a:srgbClr val="5C5C5C"/>
                </a:solidFill>
              </a:defRPr>
            </a:lvl1pPr>
          </a:lstStyle>
          <a:p>
            <a:pPr lvl="0">
              <a:defRPr sz="1800" b="0">
                <a:solidFill>
                  <a:srgbClr val="000000"/>
                </a:solidFill>
              </a:defRPr>
            </a:pPr>
            <a:r>
              <a:rPr sz="3600" b="1">
                <a:solidFill>
                  <a:srgbClr val="5C5C5C"/>
                </a:solidFill>
              </a:rPr>
              <a:t>Built in 2002</a:t>
            </a:r>
          </a:p>
        </p:txBody>
      </p:sp>
      <p:pic>
        <p:nvPicPr>
          <p:cNvPr id="405" name="pasted-image.tif"/>
          <p:cNvPicPr/>
          <p:nvPr/>
        </p:nvPicPr>
        <p:blipFill>
          <a:blip r:embed="rId3">
            <a:extLst/>
          </a:blip>
          <a:stretch>
            <a:fillRect/>
          </a:stretch>
        </p:blipFill>
        <p:spPr>
          <a:xfrm>
            <a:off x="11513402" y="30836"/>
            <a:ext cx="1539360" cy="1876636"/>
          </a:xfrm>
          <a:prstGeom prst="rect">
            <a:avLst/>
          </a:prstGeom>
          <a:ln w="12700">
            <a:miter lim="400000"/>
          </a:ln>
        </p:spPr>
      </p:pic>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pasted-image.tif"/>
          <p:cNvPicPr/>
          <p:nvPr/>
        </p:nvPicPr>
        <p:blipFill>
          <a:blip r:embed="rId2">
            <a:extLst/>
          </a:blip>
          <a:srcRect t="6146" b="6146"/>
          <a:stretch>
            <a:fillRect/>
          </a:stretch>
        </p:blipFill>
        <p:spPr>
          <a:xfrm>
            <a:off x="0" y="0"/>
            <a:ext cx="13004800" cy="7581900"/>
          </a:xfrm>
          <a:prstGeom prst="rect">
            <a:avLst/>
          </a:prstGeom>
          <a:ln w="12700">
            <a:miter lim="400000"/>
          </a:ln>
          <a:effectLst>
            <a:outerShdw blurRad="127000" dist="76200" dir="2700000" rotWithShape="0">
              <a:srgbClr val="000000">
                <a:alpha val="75000"/>
              </a:srgbClr>
            </a:outerShdw>
          </a:effectLst>
        </p:spPr>
      </p:pic>
      <p:sp>
        <p:nvSpPr>
          <p:cNvPr id="408" name="Shape 408"/>
          <p:cNvSpPr>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pPr lvl="0">
              <a:defRPr sz="1800" b="0"/>
            </a:pPr>
            <a:r>
              <a:rPr sz="4200" b="1"/>
              <a:t>Inuksuk High School</a:t>
            </a:r>
          </a:p>
        </p:txBody>
      </p:sp>
      <p:sp>
        <p:nvSpPr>
          <p:cNvPr id="409" name="Shape 409"/>
          <p:cNvSpPr>
            <a:spLocks noGrp="1"/>
          </p:cNvSpPr>
          <p:nvPr>
            <p:ph type="body" idx="1"/>
          </p:nvPr>
        </p:nvSpPr>
        <p:spPr>
          <a:xfrm>
            <a:off x="7848600" y="8394827"/>
            <a:ext cx="4953000" cy="584073"/>
          </a:xfrm>
          <a:prstGeom prst="rect">
            <a:avLst/>
          </a:prstGeom>
        </p:spPr>
        <p:txBody>
          <a:bodyPr/>
          <a:lstStyle>
            <a:lvl1pPr>
              <a:defRPr sz="3100" b="1"/>
            </a:lvl1pPr>
          </a:lstStyle>
          <a:p>
            <a:pPr lvl="0">
              <a:defRPr sz="1800" b="0">
                <a:solidFill>
                  <a:srgbClr val="000000"/>
                </a:solidFill>
              </a:defRPr>
            </a:pPr>
            <a:r>
              <a:rPr sz="3100" b="1">
                <a:solidFill>
                  <a:srgbClr val="A9A9A9"/>
                </a:solidFill>
              </a:rPr>
              <a:t>Why elevated?</a:t>
            </a:r>
          </a:p>
        </p:txBody>
      </p:sp>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CE9DA"/>
        </a:solidFill>
        <a:effectLst/>
      </p:bgPr>
    </p:bg>
    <p:spTree>
      <p:nvGrpSpPr>
        <p:cNvPr id="1" name=""/>
        <p:cNvGrpSpPr/>
        <p:nvPr/>
      </p:nvGrpSpPr>
      <p:grpSpPr>
        <a:xfrm>
          <a:off x="0" y="0"/>
          <a:ext cx="0" cy="0"/>
          <a:chOff x="0" y="0"/>
          <a:chExt cx="0" cy="0"/>
        </a:xfrm>
      </p:grpSpPr>
      <p:pic>
        <p:nvPicPr>
          <p:cNvPr id="411" name="pasted-image.png"/>
          <p:cNvPicPr/>
          <p:nvPr/>
        </p:nvPicPr>
        <p:blipFill>
          <a:blip r:embed="rId2">
            <a:extLst/>
          </a:blip>
          <a:stretch>
            <a:fillRect/>
          </a:stretch>
        </p:blipFill>
        <p:spPr>
          <a:xfrm>
            <a:off x="-21324" y="1694291"/>
            <a:ext cx="13047448" cy="6365018"/>
          </a:xfrm>
          <a:prstGeom prst="rect">
            <a:avLst/>
          </a:prstGeom>
          <a:ln w="12700">
            <a:miter lim="400000"/>
          </a:ln>
        </p:spPr>
      </p:pic>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P2260983.jpg"/>
          <p:cNvPicPr/>
          <p:nvPr/>
        </p:nvPicPr>
        <p:blipFill>
          <a:blip r:embed="rId2">
            <a:extLst/>
          </a:blip>
          <a:srcRect t="11180" b="11206"/>
          <a:stretch>
            <a:fillRect/>
          </a:stretch>
        </p:blipFill>
        <p:spPr>
          <a:xfrm>
            <a:off x="0" y="0"/>
            <a:ext cx="13004800" cy="7581900"/>
          </a:xfrm>
          <a:prstGeom prst="rect">
            <a:avLst/>
          </a:prstGeom>
          <a:ln w="12700">
            <a:miter lim="400000"/>
          </a:ln>
          <a:effectLst>
            <a:outerShdw blurRad="127000" dist="76200" dir="2700000" rotWithShape="0">
              <a:srgbClr val="000000">
                <a:alpha val="75000"/>
              </a:srgbClr>
            </a:outerShdw>
          </a:effectLst>
        </p:spPr>
      </p:pic>
      <p:sp>
        <p:nvSpPr>
          <p:cNvPr id="414" name="Shape 414"/>
          <p:cNvSpPr>
            <a:spLocks noGrp="1"/>
          </p:cNvSpPr>
          <p:nvPr>
            <p:ph type="title"/>
          </p:nvPr>
        </p:nvSpPr>
        <p:spPr>
          <a:prstGeom prst="rect">
            <a:avLst/>
          </a:prstGeom>
        </p:spPr>
        <p:txBody>
          <a:bodyPr/>
          <a:lstStyle>
            <a:lvl1pPr>
              <a:defRPr sz="9100" b="1">
                <a:latin typeface="Helvetica Neue"/>
                <a:ea typeface="Helvetica Neue"/>
                <a:cs typeface="Helvetica Neue"/>
                <a:sym typeface="Helvetica Neue"/>
              </a:defRPr>
            </a:lvl1pPr>
          </a:lstStyle>
          <a:p>
            <a:pPr lvl="0">
              <a:defRPr sz="1800" b="0"/>
            </a:pPr>
            <a:r>
              <a:rPr sz="9100" b="1"/>
              <a:t>Daily Life</a:t>
            </a:r>
          </a:p>
        </p:txBody>
      </p:sp>
      <p:sp>
        <p:nvSpPr>
          <p:cNvPr id="415" name="Shape 415"/>
          <p:cNvSpPr>
            <a:spLocks noGrp="1"/>
          </p:cNvSpPr>
          <p:nvPr>
            <p:ph type="body" idx="1"/>
          </p:nvPr>
        </p:nvSpPr>
        <p:spPr>
          <a:xfrm>
            <a:off x="7886700" y="8293100"/>
            <a:ext cx="4953000" cy="685800"/>
          </a:xfrm>
          <a:prstGeom prst="rect">
            <a:avLst/>
          </a:prstGeom>
        </p:spPr>
        <p:txBody>
          <a:bodyPr/>
          <a:lstStyle>
            <a:lvl1pPr>
              <a:defRPr sz="3900" b="1"/>
            </a:lvl1pPr>
          </a:lstStyle>
          <a:p>
            <a:pPr lvl="0">
              <a:defRPr sz="1800" b="0">
                <a:solidFill>
                  <a:srgbClr val="000000"/>
                </a:solidFill>
              </a:defRPr>
            </a:pPr>
            <a:r>
              <a:rPr sz="3900" b="1">
                <a:solidFill>
                  <a:srgbClr val="A9A9A9"/>
                </a:solidFill>
              </a:rPr>
              <a:t>What time of year?</a:t>
            </a:r>
          </a:p>
        </p:txBody>
      </p:sp>
      <p:sp>
        <p:nvSpPr>
          <p:cNvPr id="416" name="Shape 416"/>
          <p:cNvSpPr/>
          <p:nvPr/>
        </p:nvSpPr>
        <p:spPr>
          <a:xfrm>
            <a:off x="-53665" y="-32833"/>
            <a:ext cx="13112131" cy="1008078"/>
          </a:xfrm>
          <a:prstGeom prst="rect">
            <a:avLst/>
          </a:prstGeom>
          <a:solidFill>
            <a:srgbClr val="325D6B"/>
          </a:solidFill>
          <a:ln w="12700">
            <a:miter lim="400000"/>
          </a:ln>
          <a:effectLst>
            <a:outerShdw blurRad="63500" dist="25400" dir="3257236" rotWithShape="0">
              <a:srgbClr val="000000">
                <a:alpha val="5979"/>
              </a:srgbClr>
            </a:outerShdw>
          </a:effectLst>
          <a:extLst>
            <a:ext uri="{C572A759-6A51-4108-AA02-DFA0A04FC94B}">
              <ma14:wrappingTextBoxFlag xmlns:ma14="http://schemas.microsoft.com/office/mac/drawingml/2011/main" val="1"/>
            </a:ext>
          </a:extLst>
        </p:spPr>
        <p:txBody>
          <a:bodyPr lIns="0" tIns="0" rIns="0" bIns="0" anchor="ctr"/>
          <a:lstStyle>
            <a:lvl1pPr>
              <a:defRPr sz="60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6000" b="1">
                <a:solidFill>
                  <a:srgbClr val="FFFFFF"/>
                </a:solidFill>
              </a:rPr>
              <a:t>Where would you place this slide?</a:t>
            </a:r>
          </a:p>
        </p:txBody>
      </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11202_800_0_noseskrid.jpg"/>
          <p:cNvPicPr/>
          <p:nvPr/>
        </p:nvPicPr>
        <p:blipFill>
          <a:blip r:embed="rId2">
            <a:extLst/>
          </a:blip>
          <a:srcRect t="6290" b="6367"/>
          <a:stretch>
            <a:fillRect/>
          </a:stretch>
        </p:blipFill>
        <p:spPr>
          <a:xfrm>
            <a:off x="0" y="0"/>
            <a:ext cx="13004800" cy="7581900"/>
          </a:xfrm>
          <a:prstGeom prst="rect">
            <a:avLst/>
          </a:prstGeom>
          <a:ln w="12700">
            <a:miter lim="400000"/>
          </a:ln>
          <a:effectLst>
            <a:outerShdw blurRad="127000" dist="76200" dir="2700000" rotWithShape="0">
              <a:srgbClr val="000000">
                <a:alpha val="75000"/>
              </a:srgbClr>
            </a:outerShdw>
          </a:effectLst>
        </p:spPr>
      </p:pic>
      <p:sp>
        <p:nvSpPr>
          <p:cNvPr id="419" name="Shape 419"/>
          <p:cNvSpPr>
            <a:spLocks noGrp="1"/>
          </p:cNvSpPr>
          <p:nvPr>
            <p:ph type="title"/>
          </p:nvPr>
        </p:nvSpPr>
        <p:spPr>
          <a:prstGeom prst="rect">
            <a:avLst/>
          </a:prstGeom>
        </p:spPr>
        <p:txBody>
          <a:bodyPr/>
          <a:lstStyle>
            <a:lvl1pPr>
              <a:defRPr sz="5600" b="1">
                <a:latin typeface="Helvetica Neue"/>
                <a:ea typeface="Helvetica Neue"/>
                <a:cs typeface="Helvetica Neue"/>
                <a:sym typeface="Helvetica Neue"/>
              </a:defRPr>
            </a:lvl1pPr>
          </a:lstStyle>
          <a:p>
            <a:pPr lvl="0">
              <a:defRPr sz="1800" b="0"/>
            </a:pPr>
            <a:r>
              <a:rPr sz="5600" b="1"/>
              <a:t>Houses in Iqaluit</a:t>
            </a:r>
          </a:p>
        </p:txBody>
      </p:sp>
      <p:sp>
        <p:nvSpPr>
          <p:cNvPr id="420" name="Shape 420"/>
          <p:cNvSpPr>
            <a:spLocks noGrp="1"/>
          </p:cNvSpPr>
          <p:nvPr>
            <p:ph type="body" idx="1"/>
          </p:nvPr>
        </p:nvSpPr>
        <p:spPr>
          <a:xfrm>
            <a:off x="7848600" y="8293100"/>
            <a:ext cx="4953000" cy="685800"/>
          </a:xfrm>
          <a:prstGeom prst="rect">
            <a:avLst/>
          </a:prstGeom>
        </p:spPr>
        <p:txBody>
          <a:bodyPr/>
          <a:lstStyle>
            <a:lvl1pPr>
              <a:defRPr sz="3600" b="1"/>
            </a:lvl1pPr>
          </a:lstStyle>
          <a:p>
            <a:pPr lvl="0">
              <a:defRPr sz="1800" b="0">
                <a:solidFill>
                  <a:srgbClr val="000000"/>
                </a:solidFill>
              </a:defRPr>
            </a:pPr>
            <a:r>
              <a:rPr sz="3600" b="1">
                <a:solidFill>
                  <a:srgbClr val="A9A9A9"/>
                </a:solidFill>
              </a:rPr>
              <a:t>Why elevated?</a:t>
            </a:r>
          </a:p>
        </p:txBody>
      </p:sp>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p:nvPr/>
        </p:nvSpPr>
        <p:spPr>
          <a:xfrm>
            <a:off x="489010" y="82549"/>
            <a:ext cx="12026780" cy="9588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6900" b="1">
                <a:solidFill>
                  <a:srgbClr val="4B4C4D"/>
                </a:solidFill>
                <a:latin typeface="Times"/>
                <a:ea typeface="Times"/>
                <a:cs typeface="Times"/>
                <a:sym typeface="Times"/>
              </a:rPr>
              <a:t>Iqaluit</a:t>
            </a:r>
            <a:r>
              <a:rPr sz="6900">
                <a:solidFill>
                  <a:srgbClr val="4B4C4D"/>
                </a:solidFill>
                <a:latin typeface="Times"/>
                <a:ea typeface="Times"/>
                <a:cs typeface="Times"/>
                <a:sym typeface="Times"/>
              </a:rPr>
              <a:t> has the highest population of Inuit (3900) of all Canadian cities over 5000 people. </a:t>
            </a:r>
          </a:p>
          <a:p>
            <a:pPr lvl="0" algn="l" defTabSz="457200">
              <a:defRPr sz="1800"/>
            </a:pPr>
            <a:endParaRPr sz="6900">
              <a:solidFill>
                <a:srgbClr val="4B4C4D"/>
              </a:solidFill>
              <a:latin typeface="Times"/>
              <a:ea typeface="Times"/>
              <a:cs typeface="Times"/>
              <a:sym typeface="Times"/>
            </a:endParaRPr>
          </a:p>
          <a:p>
            <a:pPr lvl="0" algn="l" defTabSz="457200">
              <a:defRPr sz="1800"/>
            </a:pPr>
            <a:r>
              <a:rPr sz="6900" b="1">
                <a:solidFill>
                  <a:srgbClr val="4B4C4D"/>
                </a:solidFill>
                <a:latin typeface="Times"/>
                <a:ea typeface="Times"/>
                <a:cs typeface="Times"/>
                <a:sym typeface="Times"/>
              </a:rPr>
              <a:t>English</a:t>
            </a:r>
            <a:r>
              <a:rPr sz="6900">
                <a:solidFill>
                  <a:srgbClr val="4B4C4D"/>
                </a:solidFill>
                <a:latin typeface="Times"/>
                <a:ea typeface="Times"/>
                <a:cs typeface="Times"/>
                <a:sym typeface="Times"/>
              </a:rPr>
              <a:t> and </a:t>
            </a:r>
            <a:r>
              <a:rPr sz="6900" b="1">
                <a:solidFill>
                  <a:srgbClr val="4B4C4D"/>
                </a:solidFill>
                <a:latin typeface="Times"/>
                <a:ea typeface="Times"/>
                <a:cs typeface="Times"/>
                <a:sym typeface="Times"/>
              </a:rPr>
              <a:t>Inuktitut</a:t>
            </a:r>
            <a:r>
              <a:rPr sz="6900">
                <a:solidFill>
                  <a:srgbClr val="4B4C4D"/>
                </a:solidFill>
                <a:latin typeface="Times"/>
                <a:ea typeface="Times"/>
                <a:cs typeface="Times"/>
                <a:sym typeface="Times"/>
              </a:rPr>
              <a:t> are spoken regularly in Iqaluit. While 92% of people speak English, </a:t>
            </a:r>
            <a:r>
              <a:rPr sz="6900" b="1">
                <a:solidFill>
                  <a:srgbClr val="4B4C4D"/>
                </a:solidFill>
                <a:latin typeface="Times"/>
                <a:ea typeface="Times"/>
                <a:cs typeface="Times"/>
                <a:sym typeface="Times"/>
              </a:rPr>
              <a:t>only 45% identify it as their mother tongue</a:t>
            </a:r>
            <a:r>
              <a:rPr sz="6900">
                <a:solidFill>
                  <a:srgbClr val="4B4C4D"/>
                </a:solidFill>
                <a:latin typeface="Times"/>
                <a:ea typeface="Times"/>
                <a:cs typeface="Times"/>
                <a:sym typeface="Times"/>
              </a:rPr>
              <a:t>.</a:t>
            </a:r>
          </a:p>
        </p:txBody>
      </p:sp>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Picture 423"/>
          <p:cNvPicPr/>
          <p:nvPr/>
        </p:nvPicPr>
        <p:blipFill>
          <a:blip r:embed="rId2">
            <a:extLst/>
          </a:blip>
          <a:stretch>
            <a:fillRect/>
          </a:stretch>
        </p:blipFill>
        <p:spPr>
          <a:xfrm>
            <a:off x="533400" y="533400"/>
            <a:ext cx="8343900" cy="7937500"/>
          </a:xfrm>
          <a:prstGeom prst="rect">
            <a:avLst/>
          </a:prstGeom>
          <a:effectLst>
            <a:outerShdw blurRad="127000" dist="76200" dir="2700000" rotWithShape="0">
              <a:srgbClr val="000000">
                <a:alpha val="75000"/>
              </a:srgbClr>
            </a:outerShdw>
          </a:effectLst>
        </p:spPr>
      </p:pic>
      <p:pic>
        <p:nvPicPr>
          <p:cNvPr id="425" name="Picture 424"/>
          <p:cNvPicPr/>
          <p:nvPr/>
        </p:nvPicPr>
        <p:blipFill>
          <a:blip>
            <a:extLst/>
          </a:blip>
          <a:stretch>
            <a:fillRect/>
          </a:stretch>
        </p:blipFill>
        <p:spPr>
          <a:xfrm>
            <a:off x="9232900" y="3314700"/>
            <a:ext cx="3251200" cy="2400300"/>
          </a:xfrm>
          <a:prstGeom prst="rect">
            <a:avLst/>
          </a:prstGeom>
          <a:effectLst>
            <a:outerShdw blurRad="127000" dist="76200" dir="2700000" rotWithShape="0">
              <a:srgbClr val="000000">
                <a:alpha val="75000"/>
              </a:srgbClr>
            </a:outerShdw>
          </a:effectLst>
        </p:spPr>
      </p:pic>
      <p:pic>
        <p:nvPicPr>
          <p:cNvPr id="426" name="Picture 425"/>
          <p:cNvPicPr/>
          <p:nvPr/>
        </p:nvPicPr>
        <p:blipFill>
          <a:blip>
            <a:extLst/>
          </a:blip>
          <a:stretch>
            <a:fillRect/>
          </a:stretch>
        </p:blipFill>
        <p:spPr>
          <a:xfrm>
            <a:off x="9232900" y="6045200"/>
            <a:ext cx="3251200" cy="2425700"/>
          </a:xfrm>
          <a:prstGeom prst="rect">
            <a:avLst/>
          </a:prstGeom>
          <a:effectLst>
            <a:outerShdw blurRad="127000" dist="76200" dir="2700000" rotWithShape="0">
              <a:srgbClr val="000000">
                <a:alpha val="75000"/>
              </a:srgbClr>
            </a:outerShdw>
          </a:effectLst>
        </p:spPr>
      </p:pic>
      <p:pic>
        <p:nvPicPr>
          <p:cNvPr id="427" name="Picture 426"/>
          <p:cNvPicPr/>
          <p:nvPr/>
        </p:nvPicPr>
        <p:blipFill>
          <a:blip>
            <a:extLst/>
          </a:blip>
          <a:stretch>
            <a:fillRect/>
          </a:stretch>
        </p:blipFill>
        <p:spPr>
          <a:xfrm>
            <a:off x="9232900" y="533400"/>
            <a:ext cx="3251200" cy="2425700"/>
          </a:xfrm>
          <a:prstGeom prst="rect">
            <a:avLst/>
          </a:prstGeom>
          <a:effectLst>
            <a:outerShdw blurRad="127000" dist="76200" dir="2700000" rotWithShape="0">
              <a:srgbClr val="000000">
                <a:alpha val="75000"/>
              </a:srgbClr>
            </a:outerShdw>
          </a:effectLst>
        </p:spPr>
      </p:pic>
      <p:sp>
        <p:nvSpPr>
          <p:cNvPr id="428" name="Shape 428"/>
          <p:cNvSpPr>
            <a:spLocks noGrp="1"/>
          </p:cNvSpPr>
          <p:nvPr>
            <p:ph type="body" idx="1"/>
          </p:nvPr>
        </p:nvSpPr>
        <p:spPr>
          <a:xfrm>
            <a:off x="431800" y="8813800"/>
            <a:ext cx="12141200" cy="812800"/>
          </a:xfrm>
          <a:prstGeom prst="rect">
            <a:avLst/>
          </a:prstGeom>
        </p:spPr>
        <p:txBody>
          <a:bodyPr/>
          <a:lstStyle>
            <a:lvl1pPr algn="ctr">
              <a:defRPr sz="3800" b="1"/>
            </a:lvl1pPr>
          </a:lstStyle>
          <a:p>
            <a:pPr lvl="0">
              <a:defRPr sz="1800" b="0">
                <a:solidFill>
                  <a:srgbClr val="000000"/>
                </a:solidFill>
              </a:defRPr>
            </a:pPr>
            <a:r>
              <a:rPr sz="3800" b="1">
                <a:solidFill>
                  <a:srgbClr val="868686"/>
                </a:solidFill>
              </a:rPr>
              <a:t>Life in Nunavut: TRADITIONS, SURVIVAL, MODERN</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hoca_thumb_l_HI004.jpg"/>
          <p:cNvPicPr/>
          <p:nvPr/>
        </p:nvPicPr>
        <p:blipFill>
          <a:blip r:embed="rId2">
            <a:alphaModFix amt="28000"/>
            <a:extLst/>
          </a:blip>
          <a:stretch>
            <a:fillRect/>
          </a:stretch>
        </p:blipFill>
        <p:spPr>
          <a:xfrm>
            <a:off x="-287709" y="-4305300"/>
            <a:ext cx="13576512" cy="17424400"/>
          </a:xfrm>
          <a:prstGeom prst="rect">
            <a:avLst/>
          </a:prstGeom>
          <a:ln w="12700">
            <a:miter lim="400000"/>
          </a:ln>
        </p:spPr>
      </p:pic>
      <p:pic>
        <p:nvPicPr>
          <p:cNvPr id="113" name="Screen shot 2011-10-11 at 7.23.48 AM.png"/>
          <p:cNvPicPr/>
          <p:nvPr/>
        </p:nvPicPr>
        <p:blipFill>
          <a:blip r:embed="rId3">
            <a:extLst/>
          </a:blip>
          <a:stretch>
            <a:fillRect/>
          </a:stretch>
        </p:blipFill>
        <p:spPr>
          <a:xfrm>
            <a:off x="101600" y="871087"/>
            <a:ext cx="12801600" cy="8006213"/>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2.png"/>
          <p:cNvPicPr/>
          <p:nvPr/>
        </p:nvPicPr>
        <p:blipFill>
          <a:blip r:embed="rId2">
            <a:extLst/>
          </a:blip>
          <a:srcRect t="1022" b="11774"/>
          <a:stretch>
            <a:fillRect/>
          </a:stretch>
        </p:blipFill>
        <p:spPr>
          <a:xfrm>
            <a:off x="0" y="0"/>
            <a:ext cx="13004800" cy="7581900"/>
          </a:xfrm>
          <a:prstGeom prst="rect">
            <a:avLst/>
          </a:prstGeom>
          <a:ln w="12700">
            <a:miter lim="400000"/>
          </a:ln>
          <a:effectLst>
            <a:outerShdw blurRad="127000" dist="76200" dir="2700000" rotWithShape="0">
              <a:srgbClr val="000000">
                <a:alpha val="75000"/>
              </a:srgbClr>
            </a:outerShdw>
          </a:effectLst>
        </p:spPr>
      </p:pic>
      <p:sp>
        <p:nvSpPr>
          <p:cNvPr id="431" name="Shape 431"/>
          <p:cNvSpPr>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pPr lvl="0">
              <a:defRPr sz="1800" b="0"/>
            </a:pPr>
            <a:r>
              <a:rPr sz="4200" b="1"/>
              <a:t>Typical  Family?</a:t>
            </a:r>
          </a:p>
        </p:txBody>
      </p:sp>
      <p:sp>
        <p:nvSpPr>
          <p:cNvPr id="432" name="Shape 432"/>
          <p:cNvSpPr>
            <a:spLocks noGrp="1"/>
          </p:cNvSpPr>
          <p:nvPr>
            <p:ph type="body" idx="1"/>
          </p:nvPr>
        </p:nvSpPr>
        <p:spPr>
          <a:prstGeom prst="rect">
            <a:avLst/>
          </a:prstGeom>
        </p:spPr>
        <p:txBody>
          <a:bodyPr/>
          <a:lstStyle>
            <a:lvl1pPr>
              <a:defRPr b="1"/>
            </a:lvl1pPr>
          </a:lstStyle>
          <a:p>
            <a:pPr lvl="0">
              <a:defRPr sz="1800" b="0">
                <a:solidFill>
                  <a:srgbClr val="000000"/>
                </a:solidFill>
              </a:defRPr>
            </a:pPr>
            <a:r>
              <a:rPr sz="2600" b="1">
                <a:solidFill>
                  <a:srgbClr val="A9A9A9"/>
                </a:solidFill>
              </a:rPr>
              <a:t>Iqaluit, Nunavut</a:t>
            </a:r>
          </a:p>
        </p:txBody>
      </p:sp>
      <p:sp>
        <p:nvSpPr>
          <p:cNvPr id="433" name="Shape 433"/>
          <p:cNvSpPr/>
          <p:nvPr/>
        </p:nvSpPr>
        <p:spPr>
          <a:xfrm>
            <a:off x="434010" y="257630"/>
            <a:ext cx="6749873" cy="1966484"/>
          </a:xfrm>
          <a:prstGeom prst="rect">
            <a:avLst/>
          </a:prstGeom>
          <a:solidFill>
            <a:srgbClr val="325D6B"/>
          </a:solidFill>
          <a:ln w="12700">
            <a:miter lim="400000"/>
          </a:ln>
          <a:effectLst>
            <a:outerShdw blurRad="63500" dist="25400" dir="3257236" rotWithShape="0">
              <a:srgbClr val="000000">
                <a:alpha val="5979"/>
              </a:srgbClr>
            </a:outerShdw>
          </a:effectLst>
          <a:extLst>
            <a:ext uri="{C572A759-6A51-4108-AA02-DFA0A04FC94B}">
              <ma14:wrappingTextBoxFlag xmlns:ma14="http://schemas.microsoft.com/office/mac/drawingml/2011/main" val="1"/>
            </a:ext>
          </a:extLst>
        </p:spPr>
        <p:txBody>
          <a:bodyPr lIns="0" tIns="0" rIns="0" bIns="0" anchor="ctr"/>
          <a:lstStyle>
            <a:lvl1pPr>
              <a:defRPr sz="60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6000" b="1">
                <a:solidFill>
                  <a:srgbClr val="FFFFFF"/>
                </a:solidFill>
              </a:rPr>
              <a:t>Where would you place this slide?</a:t>
            </a: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11206_800_0_noseskrid.jpg"/>
          <p:cNvPicPr/>
          <p:nvPr/>
        </p:nvPicPr>
        <p:blipFill>
          <a:blip r:embed="rId2">
            <a:extLst/>
          </a:blip>
          <a:srcRect t="7180" b="7082"/>
          <a:stretch>
            <a:fillRect/>
          </a:stretch>
        </p:blipFill>
        <p:spPr>
          <a:xfrm>
            <a:off x="0" y="0"/>
            <a:ext cx="13004800" cy="7581900"/>
          </a:xfrm>
          <a:prstGeom prst="rect">
            <a:avLst/>
          </a:prstGeom>
          <a:ln w="12700">
            <a:miter lim="400000"/>
          </a:ln>
          <a:effectLst>
            <a:outerShdw blurRad="127000" dist="76200" dir="2700000" rotWithShape="0">
              <a:srgbClr val="000000">
                <a:alpha val="75000"/>
              </a:srgbClr>
            </a:outerShdw>
          </a:effectLst>
        </p:spPr>
      </p:pic>
      <p:sp>
        <p:nvSpPr>
          <p:cNvPr id="436" name="Shape 436"/>
          <p:cNvSpPr>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pPr lvl="0">
              <a:defRPr sz="1800" b="0"/>
            </a:pPr>
            <a:r>
              <a:rPr sz="4200" b="1"/>
              <a:t>Food in Nunavut</a:t>
            </a:r>
          </a:p>
        </p:txBody>
      </p:sp>
      <p:sp>
        <p:nvSpPr>
          <p:cNvPr id="437" name="Shape 437"/>
          <p:cNvSpPr>
            <a:spLocks noGrp="1"/>
          </p:cNvSpPr>
          <p:nvPr>
            <p:ph type="body" idx="1"/>
          </p:nvPr>
        </p:nvSpPr>
        <p:spPr>
          <a:prstGeom prst="rect">
            <a:avLst/>
          </a:prstGeom>
        </p:spPr>
        <p:txBody>
          <a:bodyPr/>
          <a:lstStyle>
            <a:lvl1pPr>
              <a:defRPr b="1"/>
            </a:lvl1pPr>
          </a:lstStyle>
          <a:p>
            <a:pPr lvl="0">
              <a:defRPr sz="1800" b="0">
                <a:solidFill>
                  <a:srgbClr val="000000"/>
                </a:solidFill>
              </a:defRPr>
            </a:pPr>
            <a:r>
              <a:rPr sz="2600" b="1">
                <a:solidFill>
                  <a:srgbClr val="A9A9A9"/>
                </a:solidFill>
              </a:rPr>
              <a:t>Processed / Canned</a:t>
            </a:r>
          </a:p>
        </p:txBody>
      </p:sp>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Picture 438"/>
          <p:cNvPicPr/>
          <p:nvPr/>
        </p:nvPicPr>
        <p:blipFill>
          <a:blip r:embed="rId2">
            <a:extLst/>
          </a:blip>
          <a:stretch>
            <a:fillRect/>
          </a:stretch>
        </p:blipFill>
        <p:spPr>
          <a:xfrm>
            <a:off x="533400" y="533400"/>
            <a:ext cx="8343900" cy="7937500"/>
          </a:xfrm>
          <a:prstGeom prst="rect">
            <a:avLst/>
          </a:prstGeom>
          <a:effectLst>
            <a:outerShdw blurRad="127000" dist="76200" dir="2700000" rotWithShape="0">
              <a:srgbClr val="000000">
                <a:alpha val="75000"/>
              </a:srgbClr>
            </a:outerShdw>
          </a:effectLst>
        </p:spPr>
      </p:pic>
      <p:pic>
        <p:nvPicPr>
          <p:cNvPr id="440" name="Picture 439"/>
          <p:cNvPicPr/>
          <p:nvPr/>
        </p:nvPicPr>
        <p:blipFill>
          <a:blip r:embed="rId3">
            <a:extLst/>
          </a:blip>
          <a:stretch>
            <a:fillRect/>
          </a:stretch>
        </p:blipFill>
        <p:spPr>
          <a:xfrm>
            <a:off x="9232900" y="3314700"/>
            <a:ext cx="3251200" cy="2400300"/>
          </a:xfrm>
          <a:prstGeom prst="rect">
            <a:avLst/>
          </a:prstGeom>
          <a:effectLst>
            <a:outerShdw blurRad="127000" dist="76200" dir="2700000" rotWithShape="0">
              <a:srgbClr val="000000">
                <a:alpha val="75000"/>
              </a:srgbClr>
            </a:outerShdw>
          </a:effectLst>
        </p:spPr>
      </p:pic>
      <p:pic>
        <p:nvPicPr>
          <p:cNvPr id="441" name="Picture 440"/>
          <p:cNvPicPr/>
          <p:nvPr/>
        </p:nvPicPr>
        <p:blipFill>
          <a:blip r:embed="rId4">
            <a:extLst/>
          </a:blip>
          <a:stretch>
            <a:fillRect/>
          </a:stretch>
        </p:blipFill>
        <p:spPr>
          <a:xfrm>
            <a:off x="9232900" y="6045200"/>
            <a:ext cx="3251200" cy="2425700"/>
          </a:xfrm>
          <a:prstGeom prst="rect">
            <a:avLst/>
          </a:prstGeom>
          <a:effectLst>
            <a:outerShdw blurRad="127000" dist="76200" dir="2700000" rotWithShape="0">
              <a:srgbClr val="000000">
                <a:alpha val="75000"/>
              </a:srgbClr>
            </a:outerShdw>
          </a:effectLst>
        </p:spPr>
      </p:pic>
      <p:pic>
        <p:nvPicPr>
          <p:cNvPr id="442" name="Picture 441"/>
          <p:cNvPicPr/>
          <p:nvPr/>
        </p:nvPicPr>
        <p:blipFill>
          <a:blip r:embed="rId5">
            <a:extLst/>
          </a:blip>
          <a:stretch>
            <a:fillRect/>
          </a:stretch>
        </p:blipFill>
        <p:spPr>
          <a:xfrm>
            <a:off x="9232900" y="533400"/>
            <a:ext cx="3251200" cy="2425700"/>
          </a:xfrm>
          <a:prstGeom prst="rect">
            <a:avLst/>
          </a:prstGeom>
          <a:effectLst>
            <a:outerShdw blurRad="127000" dist="76200" dir="2700000" rotWithShape="0">
              <a:srgbClr val="000000">
                <a:alpha val="75000"/>
              </a:srgbClr>
            </a:outerShdw>
          </a:effectLst>
        </p:spPr>
      </p:pic>
      <p:sp>
        <p:nvSpPr>
          <p:cNvPr id="443" name="Shape 443"/>
          <p:cNvSpPr>
            <a:spLocks noGrp="1"/>
          </p:cNvSpPr>
          <p:nvPr>
            <p:ph type="body" idx="1"/>
          </p:nvPr>
        </p:nvSpPr>
        <p:spPr>
          <a:xfrm>
            <a:off x="497873" y="8623172"/>
            <a:ext cx="12009054" cy="812801"/>
          </a:xfrm>
          <a:prstGeom prst="rect">
            <a:avLst/>
          </a:prstGeom>
        </p:spPr>
        <p:txBody>
          <a:bodyPr/>
          <a:lstStyle>
            <a:lvl1pPr algn="ctr">
              <a:defRPr sz="4400" b="1"/>
            </a:lvl1pPr>
          </a:lstStyle>
          <a:p>
            <a:pPr lvl="0">
              <a:defRPr sz="1800" b="0">
                <a:solidFill>
                  <a:srgbClr val="000000"/>
                </a:solidFill>
              </a:defRPr>
            </a:pPr>
            <a:r>
              <a:rPr sz="4400" b="1">
                <a:solidFill>
                  <a:srgbClr val="868686"/>
                </a:solidFill>
              </a:rPr>
              <a:t>Food Prices in Nunavut</a:t>
            </a:r>
          </a:p>
        </p:txBody>
      </p:sp>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11199_800_0_noseskrid.jpg"/>
          <p:cNvPicPr/>
          <p:nvPr/>
        </p:nvPicPr>
        <p:blipFill>
          <a:blip r:embed="rId2">
            <a:extLst/>
          </a:blip>
          <a:srcRect t="6290" b="6367"/>
          <a:stretch>
            <a:fillRect/>
          </a:stretch>
        </p:blipFill>
        <p:spPr>
          <a:xfrm>
            <a:off x="0" y="0"/>
            <a:ext cx="13004800" cy="7581900"/>
          </a:xfrm>
          <a:prstGeom prst="rect">
            <a:avLst/>
          </a:prstGeom>
          <a:ln w="12700">
            <a:miter lim="400000"/>
          </a:ln>
          <a:effectLst>
            <a:outerShdw blurRad="127000" dist="76200" dir="2700000" rotWithShape="0">
              <a:srgbClr val="000000">
                <a:alpha val="75000"/>
              </a:srgbClr>
            </a:outerShdw>
          </a:effectLst>
        </p:spPr>
      </p:pic>
      <p:sp>
        <p:nvSpPr>
          <p:cNvPr id="446" name="Shape 446"/>
          <p:cNvSpPr>
            <a:spLocks noGrp="1"/>
          </p:cNvSpPr>
          <p:nvPr>
            <p:ph type="title"/>
          </p:nvPr>
        </p:nvSpPr>
        <p:spPr>
          <a:prstGeom prst="rect">
            <a:avLst/>
          </a:prstGeom>
        </p:spPr>
        <p:txBody>
          <a:bodyPr/>
          <a:lstStyle>
            <a:lvl1pPr>
              <a:defRPr sz="7600" b="1">
                <a:latin typeface="Helvetica Neue"/>
                <a:ea typeface="Helvetica Neue"/>
                <a:cs typeface="Helvetica Neue"/>
                <a:sym typeface="Helvetica Neue"/>
              </a:defRPr>
            </a:lvl1pPr>
          </a:lstStyle>
          <a:p>
            <a:pPr lvl="0">
              <a:defRPr sz="1800" b="0"/>
            </a:pPr>
            <a:r>
              <a:rPr sz="7600" b="1"/>
              <a:t>Daily Prayer</a:t>
            </a:r>
          </a:p>
        </p:txBody>
      </p:sp>
      <p:sp>
        <p:nvSpPr>
          <p:cNvPr id="447" name="Shape 447"/>
          <p:cNvSpPr>
            <a:spLocks noGrp="1"/>
          </p:cNvSpPr>
          <p:nvPr>
            <p:ph type="body" idx="1"/>
          </p:nvPr>
        </p:nvSpPr>
        <p:spPr>
          <a:xfrm>
            <a:off x="7848600" y="8293100"/>
            <a:ext cx="4953000" cy="685801"/>
          </a:xfrm>
          <a:prstGeom prst="rect">
            <a:avLst/>
          </a:prstGeom>
        </p:spPr>
        <p:txBody>
          <a:bodyPr/>
          <a:lstStyle>
            <a:lvl1pPr>
              <a:defRPr sz="3500" b="1"/>
            </a:lvl1pPr>
          </a:lstStyle>
          <a:p>
            <a:pPr lvl="0">
              <a:defRPr sz="1800" b="0">
                <a:solidFill>
                  <a:srgbClr val="000000"/>
                </a:solidFill>
              </a:defRPr>
            </a:pPr>
            <a:r>
              <a:rPr sz="3500" b="1">
                <a:solidFill>
                  <a:srgbClr val="A9A9A9"/>
                </a:solidFill>
              </a:rPr>
              <a:t>Majority Christian</a:t>
            </a:r>
          </a:p>
        </p:txBody>
      </p:sp>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Picture 448"/>
          <p:cNvPicPr/>
          <p:nvPr/>
        </p:nvPicPr>
        <p:blipFill>
          <a:blip r:embed="rId2">
            <a:extLst/>
          </a:blip>
          <a:stretch>
            <a:fillRect/>
          </a:stretch>
        </p:blipFill>
        <p:spPr>
          <a:xfrm>
            <a:off x="520700" y="546100"/>
            <a:ext cx="5791200" cy="7924800"/>
          </a:xfrm>
          <a:prstGeom prst="rect">
            <a:avLst/>
          </a:prstGeom>
          <a:effectLst>
            <a:outerShdw blurRad="127000" dist="76200" dir="2700000" rotWithShape="0">
              <a:srgbClr val="000000">
                <a:alpha val="75000"/>
              </a:srgbClr>
            </a:outerShdw>
          </a:effectLst>
        </p:spPr>
      </p:pic>
      <p:pic>
        <p:nvPicPr>
          <p:cNvPr id="450" name="Picture 449"/>
          <p:cNvPicPr/>
          <p:nvPr/>
        </p:nvPicPr>
        <p:blipFill>
          <a:blip r:embed="rId3">
            <a:extLst/>
          </a:blip>
          <a:stretch>
            <a:fillRect/>
          </a:stretch>
        </p:blipFill>
        <p:spPr>
          <a:xfrm>
            <a:off x="6680200" y="546100"/>
            <a:ext cx="5791200" cy="3771900"/>
          </a:xfrm>
          <a:prstGeom prst="rect">
            <a:avLst/>
          </a:prstGeom>
          <a:effectLst>
            <a:outerShdw blurRad="127000" dist="76200" dir="2700000" rotWithShape="0">
              <a:srgbClr val="000000">
                <a:alpha val="75000"/>
              </a:srgbClr>
            </a:outerShdw>
          </a:effectLst>
        </p:spPr>
      </p:pic>
      <p:pic>
        <p:nvPicPr>
          <p:cNvPr id="451" name="Picture 450"/>
          <p:cNvPicPr/>
          <p:nvPr/>
        </p:nvPicPr>
        <p:blipFill>
          <a:blip r:embed="rId4">
            <a:extLst/>
          </a:blip>
          <a:stretch>
            <a:fillRect/>
          </a:stretch>
        </p:blipFill>
        <p:spPr>
          <a:xfrm>
            <a:off x="6680200" y="4686300"/>
            <a:ext cx="5791200" cy="3784600"/>
          </a:xfrm>
          <a:prstGeom prst="rect">
            <a:avLst/>
          </a:prstGeom>
          <a:effectLst>
            <a:outerShdw blurRad="127000" dist="76200" dir="2700000" rotWithShape="0">
              <a:srgbClr val="000000">
                <a:alpha val="75000"/>
              </a:srgbClr>
            </a:outerShdw>
          </a:effectLst>
        </p:spPr>
      </p:pic>
      <p:sp>
        <p:nvSpPr>
          <p:cNvPr id="452" name="Shape 452"/>
          <p:cNvSpPr>
            <a:spLocks noGrp="1"/>
          </p:cNvSpPr>
          <p:nvPr>
            <p:ph type="body" idx="1"/>
          </p:nvPr>
        </p:nvSpPr>
        <p:spPr>
          <a:xfrm>
            <a:off x="431800" y="8813800"/>
            <a:ext cx="12115794" cy="812800"/>
          </a:xfrm>
          <a:prstGeom prst="rect">
            <a:avLst/>
          </a:prstGeom>
        </p:spPr>
        <p:txBody>
          <a:bodyPr/>
          <a:lstStyle>
            <a:lvl1pPr algn="ctr">
              <a:defRPr sz="4500" b="1"/>
            </a:lvl1pPr>
          </a:lstStyle>
          <a:p>
            <a:pPr lvl="0">
              <a:defRPr sz="1800" b="0">
                <a:solidFill>
                  <a:srgbClr val="000000"/>
                </a:solidFill>
              </a:defRPr>
            </a:pPr>
            <a:r>
              <a:rPr sz="4500" b="1">
                <a:solidFill>
                  <a:srgbClr val="868686"/>
                </a:solidFill>
              </a:rPr>
              <a:t>Buildings in Nunavut</a:t>
            </a:r>
          </a:p>
        </p:txBody>
      </p:sp>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YouTube - Amazing Grace (Inuit)-1.mov"/>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648162" y="2184526"/>
            <a:ext cx="9708476" cy="7281357"/>
          </a:xfrm>
          <a:prstGeom prst="rect">
            <a:avLst/>
          </a:prstGeom>
        </p:spPr>
      </p:pic>
      <p:sp>
        <p:nvSpPr>
          <p:cNvPr id="455" name="Shape 455"/>
          <p:cNvSpPr>
            <a:spLocks noGrp="1"/>
          </p:cNvSpPr>
          <p:nvPr>
            <p:ph type="title"/>
          </p:nvPr>
        </p:nvSpPr>
        <p:spPr>
          <a:prstGeom prst="rect">
            <a:avLst/>
          </a:prstGeom>
        </p:spPr>
        <p: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300" i="1">
                <a:latin typeface="Helvetica"/>
                <a:ea typeface="Helvetica"/>
                <a:cs typeface="Helvetica"/>
                <a:sym typeface="Helvetica"/>
              </a:rPr>
              <a:t>Amazing Grace</a:t>
            </a:r>
            <a:r>
              <a:rPr sz="5300">
                <a:latin typeface="InuktitutSri"/>
                <a:ea typeface="InuktitutSri"/>
                <a:cs typeface="InuktitutSri"/>
                <a:sym typeface="InuktitutSri"/>
              </a:rPr>
              <a:t> Amazing</a:t>
            </a:r>
            <a:r>
              <a:rPr sz="5800">
                <a:latin typeface="InuktitutSri"/>
                <a:ea typeface="InuktitutSri"/>
                <a:cs typeface="InuktitutSri"/>
                <a:sym typeface="InuktitutSri"/>
              </a:rPr>
              <a:t> </a:t>
            </a:r>
            <a:r>
              <a:rPr sz="7200">
                <a:latin typeface="InuktitutSri"/>
                <a:ea typeface="InuktitutSri"/>
                <a:cs typeface="InuktitutSri"/>
                <a:sym typeface="InuktitutSri"/>
              </a:rPr>
              <a:t>Grace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4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54"/>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0E0D8"/>
        </a:solidFill>
        <a:effectLst/>
      </p:bgPr>
    </p:bg>
    <p:spTree>
      <p:nvGrpSpPr>
        <p:cNvPr id="1" name=""/>
        <p:cNvGrpSpPr/>
        <p:nvPr/>
      </p:nvGrpSpPr>
      <p:grpSpPr>
        <a:xfrm>
          <a:off x="0" y="0"/>
          <a:ext cx="0" cy="0"/>
          <a:chOff x="0" y="0"/>
          <a:chExt cx="0" cy="0"/>
        </a:xfrm>
      </p:grpSpPr>
      <p:pic>
        <p:nvPicPr>
          <p:cNvPr id="457" name="pasted-image.png"/>
          <p:cNvPicPr/>
          <p:nvPr/>
        </p:nvPicPr>
        <p:blipFill>
          <a:blip r:embed="rId2">
            <a:extLst/>
          </a:blip>
          <a:stretch>
            <a:fillRect/>
          </a:stretch>
        </p:blipFill>
        <p:spPr>
          <a:xfrm>
            <a:off x="-1" y="1235455"/>
            <a:ext cx="13004801" cy="7282690"/>
          </a:xfrm>
          <a:prstGeom prst="rect">
            <a:avLst/>
          </a:prstGeom>
          <a:ln w="12700">
            <a:miter lim="400000"/>
          </a:ln>
        </p:spPr>
      </p:pic>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Picture 458"/>
          <p:cNvPicPr/>
          <p:nvPr/>
        </p:nvPicPr>
        <p:blipFill>
          <a:blip r:embed="rId2">
            <a:extLst/>
          </a:blip>
          <a:stretch>
            <a:fillRect/>
          </a:stretch>
        </p:blipFill>
        <p:spPr>
          <a:xfrm>
            <a:off x="152896" y="1767333"/>
            <a:ext cx="12699008" cy="6218934"/>
          </a:xfrm>
          <a:prstGeom prst="rect">
            <a:avLst/>
          </a:prstGeom>
          <a:effectLst>
            <a:outerShdw blurRad="127000" dist="76200" dir="2700000" rotWithShape="0">
              <a:srgbClr val="000000">
                <a:alpha val="75000"/>
              </a:srgbClr>
            </a:outerShdw>
          </a:effectLst>
        </p:spPr>
      </p:pic>
      <p:sp>
        <p:nvSpPr>
          <p:cNvPr id="460" name="Shape 460"/>
          <p:cNvSpPr/>
          <p:nvPr/>
        </p:nvSpPr>
        <p:spPr>
          <a:xfrm>
            <a:off x="2524844" y="2241969"/>
            <a:ext cx="645092" cy="383550"/>
          </a:xfrm>
          <a:prstGeom prst="roundRect">
            <a:avLst>
              <a:gd name="adj" fmla="val 49668"/>
            </a:avLst>
          </a:prstGeom>
          <a:solidFill>
            <a:srgbClr val="FFFFFF"/>
          </a:solidFill>
          <a:ln w="6350">
            <a:solidFill>
              <a:srgbClr val="ABABAB"/>
            </a:solidFill>
            <a:miter lim="400000"/>
          </a:ln>
          <a:effectLst>
            <a:outerShdw blurRad="127000" dist="76200" dir="2700000" rotWithShape="0">
              <a:srgbClr val="000000">
                <a:alpha val="75000"/>
              </a:srgbClr>
            </a:outerShdw>
          </a:effectLst>
        </p:spPr>
        <p:txBody>
          <a:bodyPr lIns="0" tIns="0" rIns="0" bIns="0" anchor="ctr"/>
          <a:lstStyle/>
          <a:p>
            <a:pPr lvl="0"/>
            <a:endParaRPr/>
          </a:p>
        </p:txBody>
      </p:sp>
      <p:sp>
        <p:nvSpPr>
          <p:cNvPr id="461" name="Shape 461"/>
          <p:cNvSpPr/>
          <p:nvPr/>
        </p:nvSpPr>
        <p:spPr>
          <a:xfrm>
            <a:off x="9915346" y="2241969"/>
            <a:ext cx="645093" cy="383550"/>
          </a:xfrm>
          <a:prstGeom prst="roundRect">
            <a:avLst>
              <a:gd name="adj" fmla="val 49668"/>
            </a:avLst>
          </a:prstGeom>
          <a:solidFill>
            <a:srgbClr val="FFFFFF"/>
          </a:solidFill>
          <a:ln w="6350">
            <a:solidFill>
              <a:srgbClr val="ABABAB"/>
            </a:solidFill>
            <a:miter lim="400000"/>
          </a:ln>
          <a:effectLst>
            <a:outerShdw blurRad="127000" dist="76200" dir="2700000" rotWithShape="0">
              <a:srgbClr val="000000">
                <a:alpha val="75000"/>
              </a:srgbClr>
            </a:outerShdw>
          </a:effectLst>
        </p:spPr>
        <p:txBody>
          <a:bodyPr lIns="0" tIns="0" rIns="0" bIns="0" anchor="ctr"/>
          <a:lstStyle/>
          <a:p>
            <a:pPr lvl="0"/>
            <a:endParaRPr/>
          </a:p>
        </p:txBody>
      </p:sp>
      <p:sp>
        <p:nvSpPr>
          <p:cNvPr id="462" name="Shape 462"/>
          <p:cNvSpPr/>
          <p:nvPr/>
        </p:nvSpPr>
        <p:spPr>
          <a:xfrm>
            <a:off x="9915346" y="7200422"/>
            <a:ext cx="645093" cy="383550"/>
          </a:xfrm>
          <a:prstGeom prst="roundRect">
            <a:avLst>
              <a:gd name="adj" fmla="val 49668"/>
            </a:avLst>
          </a:prstGeom>
          <a:solidFill>
            <a:srgbClr val="FFFFFF"/>
          </a:solidFill>
          <a:ln w="6350">
            <a:solidFill>
              <a:srgbClr val="ABABAB"/>
            </a:solidFill>
            <a:miter lim="400000"/>
          </a:ln>
          <a:effectLst>
            <a:outerShdw blurRad="127000" dist="76200" dir="2700000" rotWithShape="0">
              <a:srgbClr val="000000">
                <a:alpha val="75000"/>
              </a:srgbClr>
            </a:outerShdw>
          </a:effectLst>
        </p:spPr>
        <p:txBody>
          <a:bodyPr lIns="0" tIns="0" rIns="0" bIns="0" anchor="ctr"/>
          <a:lstStyle/>
          <a:p>
            <a:pPr lvl="0"/>
            <a:endParaRPr/>
          </a:p>
        </p:txBody>
      </p:sp>
      <p:sp>
        <p:nvSpPr>
          <p:cNvPr id="463" name="Shape 463"/>
          <p:cNvSpPr/>
          <p:nvPr/>
        </p:nvSpPr>
        <p:spPr>
          <a:xfrm>
            <a:off x="2524844" y="7200422"/>
            <a:ext cx="645092" cy="383550"/>
          </a:xfrm>
          <a:prstGeom prst="roundRect">
            <a:avLst>
              <a:gd name="adj" fmla="val 49668"/>
            </a:avLst>
          </a:prstGeom>
          <a:solidFill>
            <a:srgbClr val="FFFFFF"/>
          </a:solidFill>
          <a:ln w="6350">
            <a:solidFill>
              <a:srgbClr val="ABABAB"/>
            </a:solidFill>
            <a:miter lim="400000"/>
          </a:ln>
          <a:effectLst>
            <a:outerShdw blurRad="127000" dist="76200" dir="2700000" rotWithShape="0">
              <a:srgbClr val="000000">
                <a:alpha val="75000"/>
              </a:srgbClr>
            </a:outerShdw>
          </a:effectLst>
        </p:spPr>
        <p:txBody>
          <a:bodyPr lIns="0" tIns="0" rIns="0" bIns="0" anchor="ctr"/>
          <a:lstStyle/>
          <a:p>
            <a:pPr lvl="0"/>
            <a:endParaRPr/>
          </a:p>
        </p:txBody>
      </p:sp>
      <p:sp>
        <p:nvSpPr>
          <p:cNvPr id="464" name="Shape 464"/>
          <p:cNvSpPr/>
          <p:nvPr/>
        </p:nvSpPr>
        <p:spPr>
          <a:xfrm>
            <a:off x="4614364" y="6506079"/>
            <a:ext cx="3755642" cy="1270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7700" b="1">
                <a:latin typeface="Times"/>
                <a:ea typeface="Times"/>
                <a:cs typeface="Times"/>
                <a:sym typeface="Times"/>
              </a:defRPr>
            </a:lvl1pPr>
          </a:lstStyle>
          <a:p>
            <a:pPr lvl="0">
              <a:defRPr sz="1800" b="0"/>
            </a:pPr>
            <a:r>
              <a:rPr sz="7700" b="1"/>
              <a:t>Nunavut</a:t>
            </a:r>
          </a:p>
        </p:txBody>
      </p:sp>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asted-image.tif"/>
          <p:cNvPicPr/>
          <p:nvPr/>
        </p:nvPicPr>
        <p:blipFill>
          <a:blip r:embed="rId2">
            <a:alphaModFix amt="61106"/>
            <a:extLst/>
          </a:blip>
          <a:stretch>
            <a:fillRect/>
          </a:stretch>
        </p:blipFill>
        <p:spPr>
          <a:xfrm>
            <a:off x="126280" y="980905"/>
            <a:ext cx="12752240" cy="5167378"/>
          </a:xfrm>
          <a:prstGeom prst="rect">
            <a:avLst/>
          </a:prstGeom>
          <a:ln w="12700">
            <a:miter lim="400000"/>
          </a:ln>
          <a:effectLst>
            <a:outerShdw blurRad="63500" dist="25400" dir="5400000" rotWithShape="0">
              <a:srgbClr val="000000">
                <a:alpha val="5979"/>
              </a:srgbClr>
            </a:outerShdw>
          </a:effectLst>
        </p:spPr>
      </p:pic>
      <p:graphicFrame>
        <p:nvGraphicFramePr>
          <p:cNvPr id="467" name="Table 467"/>
          <p:cNvGraphicFramePr/>
          <p:nvPr/>
        </p:nvGraphicFramePr>
        <p:xfrm>
          <a:off x="127959" y="5234111"/>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Focus: Thinking Examples</a:t>
                      </a:r>
                    </a:p>
                  </a:txBody>
                  <a:tcPr marL="50800" marR="50800" marT="50800" marB="50800" anchor="ctr" horzOverflow="overflow">
                    <a:lnT w="12700">
                      <a:miter lim="400000"/>
                    </a:lnT>
                    <a:lnB w="12700">
                      <a:miter lim="400000"/>
                    </a:lnB>
                    <a:solidFill>
                      <a:srgbClr val="82A1AB"/>
                    </a:solidFill>
                  </a:tcPr>
                </a:tc>
              </a:tr>
            </a:tbl>
          </a:graphicData>
        </a:graphic>
      </p:graphicFrame>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9" name="Table 469"/>
          <p:cNvGraphicFramePr/>
          <p:nvPr/>
        </p:nvGraphicFramePr>
        <p:xfrm>
          <a:off x="127959" y="156889"/>
          <a:ext cx="12748882" cy="1193651"/>
        </p:xfrm>
        <a:graphic>
          <a:graphicData uri="http://schemas.openxmlformats.org/drawingml/2006/table">
            <a:tbl>
              <a:tblPr>
                <a:tableStyleId>{4C3C2611-4C71-4FC5-86AE-919BDF0F9419}</a:tableStyleId>
              </a:tblPr>
              <a:tblGrid>
                <a:gridCol w="12748882"/>
              </a:tblGrid>
              <a:tr h="1193651">
                <a:tc>
                  <a:txBody>
                    <a:bodyPr/>
                    <a:lstStyle/>
                    <a:p>
                      <a:pPr lvl="0" algn="ctr" defTabSz="457200">
                        <a:defRPr sz="1800">
                          <a:solidFill>
                            <a:srgbClr val="000000"/>
                          </a:solidFill>
                        </a:defRPr>
                      </a:pPr>
                      <a:r>
                        <a:rPr sz="5400" b="1">
                          <a:solidFill>
                            <a:srgbClr val="FFFFFF"/>
                          </a:solidFill>
                          <a:effectLst>
                            <a:outerShdw blurRad="12700" dist="63500" dir="1200000" rotWithShape="0">
                              <a:srgbClr val="000000"/>
                            </a:outerShdw>
                          </a:effectLst>
                        </a:rPr>
                        <a:t>Thinking</a:t>
                      </a:r>
                    </a:p>
                  </a:txBody>
                  <a:tcPr marL="50800" marR="50800" marT="50800" marB="50800" anchor="ctr" horzOverflow="overflow">
                    <a:lnT w="12700">
                      <a:miter lim="400000"/>
                    </a:lnT>
                    <a:lnB w="12700">
                      <a:miter lim="400000"/>
                    </a:lnB>
                    <a:solidFill>
                      <a:srgbClr val="82A1AB"/>
                    </a:solidFill>
                  </a:tcPr>
                </a:tc>
              </a:tr>
            </a:tbl>
          </a:graphicData>
        </a:graphic>
      </p:graphicFrame>
      <p:pic>
        <p:nvPicPr>
          <p:cNvPr id="470" name="pasted-image.png"/>
          <p:cNvPicPr/>
          <p:nvPr/>
        </p:nvPicPr>
        <p:blipFill>
          <a:blip r:embed="rId2">
            <a:extLst/>
          </a:blip>
          <a:stretch>
            <a:fillRect/>
          </a:stretch>
        </p:blipFill>
        <p:spPr>
          <a:xfrm>
            <a:off x="3048000" y="1457056"/>
            <a:ext cx="6845300" cy="4713698"/>
          </a:xfrm>
          <a:prstGeom prst="rect">
            <a:avLst/>
          </a:prstGeom>
          <a:ln w="12700">
            <a:miter lim="400000"/>
          </a:ln>
        </p:spPr>
      </p:pic>
      <p:pic>
        <p:nvPicPr>
          <p:cNvPr id="471" name="pasted-image.png"/>
          <p:cNvPicPr/>
          <p:nvPr/>
        </p:nvPicPr>
        <p:blipFill>
          <a:blip r:embed="rId3">
            <a:extLst/>
          </a:blip>
          <a:stretch>
            <a:fillRect/>
          </a:stretch>
        </p:blipFill>
        <p:spPr>
          <a:xfrm>
            <a:off x="3111500" y="6104557"/>
            <a:ext cx="6845300" cy="3461608"/>
          </a:xfrm>
          <a:prstGeom prst="rect">
            <a:avLst/>
          </a:prstGeom>
          <a:ln w="12700">
            <a:miter lim="400000"/>
          </a:ln>
        </p:spPr>
      </p:pic>
      <p:sp>
        <p:nvSpPr>
          <p:cNvPr id="472" name="Shape 472"/>
          <p:cNvSpPr/>
          <p:nvPr/>
        </p:nvSpPr>
        <p:spPr>
          <a:xfrm>
            <a:off x="6921641" y="1455675"/>
            <a:ext cx="5988447" cy="1872854"/>
          </a:xfrm>
          <a:custGeom>
            <a:avLst/>
            <a:gdLst/>
            <a:ahLst/>
            <a:cxnLst>
              <a:cxn ang="0">
                <a:pos x="wd2" y="hd2"/>
              </a:cxn>
              <a:cxn ang="5400000">
                <a:pos x="wd2" y="hd2"/>
              </a:cxn>
              <a:cxn ang="10800000">
                <a:pos x="wd2" y="hd2"/>
              </a:cxn>
              <a:cxn ang="16200000">
                <a:pos x="wd2" y="hd2"/>
              </a:cxn>
            </a:cxnLst>
            <a:rect l="0" t="0" r="r" b="b"/>
            <a:pathLst>
              <a:path w="21600" h="21600" extrusionOk="0">
                <a:moveTo>
                  <a:pt x="10337" y="0"/>
                </a:moveTo>
                <a:cubicBezTo>
                  <a:pt x="10210" y="0"/>
                  <a:pt x="10108" y="328"/>
                  <a:pt x="10108" y="732"/>
                </a:cubicBezTo>
                <a:lnTo>
                  <a:pt x="10108" y="2211"/>
                </a:lnTo>
                <a:lnTo>
                  <a:pt x="0" y="3676"/>
                </a:lnTo>
                <a:lnTo>
                  <a:pt x="10108" y="5145"/>
                </a:lnTo>
                <a:lnTo>
                  <a:pt x="10108" y="20868"/>
                </a:lnTo>
                <a:cubicBezTo>
                  <a:pt x="10108" y="21272"/>
                  <a:pt x="10210" y="21600"/>
                  <a:pt x="10337" y="21600"/>
                </a:cubicBezTo>
                <a:lnTo>
                  <a:pt x="21371" y="21600"/>
                </a:lnTo>
                <a:cubicBezTo>
                  <a:pt x="21497" y="21600"/>
                  <a:pt x="21600" y="21272"/>
                  <a:pt x="21600" y="20868"/>
                </a:cubicBezTo>
                <a:lnTo>
                  <a:pt x="21600" y="732"/>
                </a:lnTo>
                <a:cubicBezTo>
                  <a:pt x="21600" y="328"/>
                  <a:pt x="21497" y="0"/>
                  <a:pt x="21371" y="0"/>
                </a:cubicBezTo>
                <a:lnTo>
                  <a:pt x="10337"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Presenting Instructional Content</a:t>
            </a:r>
          </a:p>
        </p:txBody>
      </p:sp>
      <p:sp>
        <p:nvSpPr>
          <p:cNvPr id="473" name="Shape 473"/>
          <p:cNvSpPr/>
          <p:nvPr/>
        </p:nvSpPr>
        <p:spPr>
          <a:xfrm>
            <a:off x="10266229" y="3339242"/>
            <a:ext cx="2330451" cy="1216820"/>
          </a:xfrm>
          <a:custGeom>
            <a:avLst/>
            <a:gdLst/>
            <a:ahLst/>
            <a:cxnLst>
              <a:cxn ang="0">
                <a:pos x="wd2" y="hd2"/>
              </a:cxn>
              <a:cxn ang="5400000">
                <a:pos x="wd2" y="hd2"/>
              </a:cxn>
              <a:cxn ang="10800000">
                <a:pos x="wd2" y="hd2"/>
              </a:cxn>
              <a:cxn ang="16200000">
                <a:pos x="wd2" y="hd2"/>
              </a:cxn>
            </a:cxnLst>
            <a:rect l="0" t="0" r="r" b="b"/>
            <a:pathLst>
              <a:path w="21600" h="21600" extrusionOk="0">
                <a:moveTo>
                  <a:pt x="8060" y="0"/>
                </a:moveTo>
                <a:lnTo>
                  <a:pt x="6886" y="5650"/>
                </a:lnTo>
                <a:lnTo>
                  <a:pt x="589" y="5650"/>
                </a:lnTo>
                <a:cubicBezTo>
                  <a:pt x="264" y="5650"/>
                  <a:pt x="0" y="6155"/>
                  <a:pt x="0" y="6777"/>
                </a:cubicBezTo>
                <a:lnTo>
                  <a:pt x="0" y="20473"/>
                </a:lnTo>
                <a:cubicBezTo>
                  <a:pt x="0" y="21095"/>
                  <a:pt x="264" y="21600"/>
                  <a:pt x="589" y="21600"/>
                </a:cubicBezTo>
                <a:lnTo>
                  <a:pt x="21011" y="21600"/>
                </a:lnTo>
                <a:cubicBezTo>
                  <a:pt x="21336" y="21600"/>
                  <a:pt x="21600" y="21095"/>
                  <a:pt x="21600" y="20473"/>
                </a:cubicBezTo>
                <a:lnTo>
                  <a:pt x="21600" y="6777"/>
                </a:lnTo>
                <a:cubicBezTo>
                  <a:pt x="21600" y="6155"/>
                  <a:pt x="21336" y="5650"/>
                  <a:pt x="21011" y="5650"/>
                </a:cubicBezTo>
                <a:lnTo>
                  <a:pt x="9237" y="5650"/>
                </a:lnTo>
                <a:lnTo>
                  <a:pt x="8060"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Modeling</a:t>
            </a:r>
          </a:p>
        </p:txBody>
      </p:sp>
      <p:sp>
        <p:nvSpPr>
          <p:cNvPr id="474" name="Shape 474"/>
          <p:cNvSpPr/>
          <p:nvPr/>
        </p:nvSpPr>
        <p:spPr>
          <a:xfrm>
            <a:off x="152325" y="3523789"/>
            <a:ext cx="3636963" cy="898526"/>
          </a:xfrm>
          <a:custGeom>
            <a:avLst/>
            <a:gdLst/>
            <a:ahLst/>
            <a:cxnLst>
              <a:cxn ang="0">
                <a:pos x="wd2" y="hd2"/>
              </a:cxn>
              <a:cxn ang="5400000">
                <a:pos x="wd2" y="hd2"/>
              </a:cxn>
              <a:cxn ang="10800000">
                <a:pos x="wd2" y="hd2"/>
              </a:cxn>
              <a:cxn ang="16200000">
                <a:pos x="wd2" y="hd2"/>
              </a:cxn>
            </a:cxnLst>
            <a:rect l="0" t="0" r="r" b="b"/>
            <a:pathLst>
              <a:path w="21600" h="21600" extrusionOk="0">
                <a:moveTo>
                  <a:pt x="377" y="0"/>
                </a:moveTo>
                <a:cubicBezTo>
                  <a:pt x="169" y="0"/>
                  <a:pt x="0" y="683"/>
                  <a:pt x="0" y="1527"/>
                </a:cubicBezTo>
                <a:lnTo>
                  <a:pt x="0" y="20073"/>
                </a:lnTo>
                <a:cubicBezTo>
                  <a:pt x="0" y="20917"/>
                  <a:pt x="169" y="21600"/>
                  <a:pt x="377" y="21600"/>
                </a:cubicBezTo>
                <a:lnTo>
                  <a:pt x="18746" y="21600"/>
                </a:lnTo>
                <a:cubicBezTo>
                  <a:pt x="18954" y="21600"/>
                  <a:pt x="19123" y="20917"/>
                  <a:pt x="19123" y="20073"/>
                </a:cubicBezTo>
                <a:lnTo>
                  <a:pt x="19123" y="13796"/>
                </a:lnTo>
                <a:lnTo>
                  <a:pt x="21600" y="10733"/>
                </a:lnTo>
                <a:lnTo>
                  <a:pt x="19123" y="7680"/>
                </a:lnTo>
                <a:lnTo>
                  <a:pt x="19123" y="1527"/>
                </a:lnTo>
                <a:cubicBezTo>
                  <a:pt x="19123" y="683"/>
                  <a:pt x="18954" y="0"/>
                  <a:pt x="18746" y="0"/>
                </a:cubicBezTo>
                <a:lnTo>
                  <a:pt x="377"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Questioning</a:t>
            </a:r>
          </a:p>
        </p:txBody>
      </p:sp>
      <p:sp>
        <p:nvSpPr>
          <p:cNvPr id="475" name="Shape 475"/>
          <p:cNvSpPr/>
          <p:nvPr/>
        </p:nvSpPr>
        <p:spPr>
          <a:xfrm>
            <a:off x="578308" y="6595562"/>
            <a:ext cx="3636964" cy="1328739"/>
          </a:xfrm>
          <a:custGeom>
            <a:avLst/>
            <a:gdLst/>
            <a:ahLst/>
            <a:cxnLst>
              <a:cxn ang="0">
                <a:pos x="wd2" y="hd2"/>
              </a:cxn>
              <a:cxn ang="5400000">
                <a:pos x="wd2" y="hd2"/>
              </a:cxn>
              <a:cxn ang="10800000">
                <a:pos x="wd2" y="hd2"/>
              </a:cxn>
              <a:cxn ang="16200000">
                <a:pos x="wd2" y="hd2"/>
              </a:cxn>
            </a:cxnLst>
            <a:rect l="0" t="0" r="r" b="b"/>
            <a:pathLst>
              <a:path w="21600" h="21600" extrusionOk="0">
                <a:moveTo>
                  <a:pt x="377" y="0"/>
                </a:moveTo>
                <a:cubicBezTo>
                  <a:pt x="169" y="0"/>
                  <a:pt x="0" y="462"/>
                  <a:pt x="0" y="1032"/>
                </a:cubicBezTo>
                <a:lnTo>
                  <a:pt x="0" y="20568"/>
                </a:lnTo>
                <a:cubicBezTo>
                  <a:pt x="0" y="21138"/>
                  <a:pt x="169" y="21600"/>
                  <a:pt x="377" y="21600"/>
                </a:cubicBezTo>
                <a:lnTo>
                  <a:pt x="18746" y="21600"/>
                </a:lnTo>
                <a:cubicBezTo>
                  <a:pt x="18954" y="21600"/>
                  <a:pt x="19123" y="21138"/>
                  <a:pt x="19123" y="20568"/>
                </a:cubicBezTo>
                <a:lnTo>
                  <a:pt x="19123" y="9329"/>
                </a:lnTo>
                <a:lnTo>
                  <a:pt x="21600" y="7258"/>
                </a:lnTo>
                <a:lnTo>
                  <a:pt x="19123" y="5194"/>
                </a:lnTo>
                <a:lnTo>
                  <a:pt x="19123" y="1032"/>
                </a:lnTo>
                <a:cubicBezTo>
                  <a:pt x="19123" y="462"/>
                  <a:pt x="18954" y="0"/>
                  <a:pt x="18746" y="0"/>
                </a:cubicBezTo>
                <a:lnTo>
                  <a:pt x="377" y="0"/>
                </a:lnTo>
                <a:close/>
              </a:path>
            </a:pathLst>
          </a:custGeom>
          <a:gradFill>
            <a:gsLst>
              <a:gs pos="0">
                <a:srgbClr val="AD584F"/>
              </a:gs>
              <a:gs pos="100000">
                <a:srgbClr val="763A34"/>
              </a:gs>
            </a:gsLst>
            <a:lin ang="5400000"/>
          </a:gra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effectLst>
                  <a:outerShdw blurRad="12700" dist="63500" dir="1800000" rotWithShape="0">
                    <a:srgbClr val="000000"/>
                  </a:outerShdw>
                </a:effectLst>
                <a:latin typeface="Helvetica Neue"/>
                <a:ea typeface="Helvetica Neue"/>
                <a:cs typeface="Helvetica Neue"/>
                <a:sym typeface="Helvetica Neue"/>
              </a:defRPr>
            </a:lvl1pPr>
          </a:lstStyle>
          <a:p>
            <a:pPr lvl="0">
              <a:defRPr sz="1800" b="0">
                <a:solidFill>
                  <a:srgbClr val="000000"/>
                </a:solidFill>
                <a:effectLst/>
              </a:defRPr>
            </a:pPr>
            <a:r>
              <a:rPr sz="3600" b="1">
                <a:solidFill>
                  <a:srgbClr val="FFFFFF"/>
                </a:solidFill>
                <a:effectLst>
                  <a:outerShdw blurRad="12700" dist="63500" dir="1800000" rotWithShape="0">
                    <a:srgbClr val="000000"/>
                  </a:outerShdw>
                </a:effectLst>
              </a:rPr>
              <a:t>Problem Solving</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1" animBg="1" advAuto="0"/>
      <p:bldP spid="473" grpId="2" animBg="1" advAuto="0"/>
      <p:bldP spid="474" grpId="3" animBg="1" advAuto="0"/>
      <p:bldP spid="475"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hoca_thumb_l_HI002.jpg"/>
          <p:cNvPicPr/>
          <p:nvPr/>
        </p:nvPicPr>
        <p:blipFill>
          <a:blip r:embed="rId2">
            <a:alphaModFix amt="21000"/>
            <a:extLst/>
          </a:blip>
          <a:stretch>
            <a:fillRect/>
          </a:stretch>
        </p:blipFill>
        <p:spPr>
          <a:xfrm>
            <a:off x="-426985" y="-7056106"/>
            <a:ext cx="15430501" cy="20347912"/>
          </a:xfrm>
          <a:prstGeom prst="rect">
            <a:avLst/>
          </a:prstGeom>
          <a:ln w="12700">
            <a:miter lim="400000"/>
          </a:ln>
        </p:spPr>
      </p:pic>
      <p:pic>
        <p:nvPicPr>
          <p:cNvPr id="116" name="Screen shot 2011-10-11 at 7.25.47 AM.png"/>
          <p:cNvPicPr/>
          <p:nvPr/>
        </p:nvPicPr>
        <p:blipFill>
          <a:blip r:embed="rId3">
            <a:extLst/>
          </a:blip>
          <a:stretch>
            <a:fillRect/>
          </a:stretch>
        </p:blipFill>
        <p:spPr>
          <a:xfrm>
            <a:off x="95250" y="876300"/>
            <a:ext cx="12801600" cy="8006213"/>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Screen Shot 2015-02-23 at 5.07.17 PM.png"/>
          <p:cNvPicPr/>
          <p:nvPr/>
        </p:nvPicPr>
        <p:blipFill>
          <a:blip r:embed="rId2">
            <a:extLst/>
          </a:blip>
          <a:stretch>
            <a:fillRect/>
          </a:stretch>
        </p:blipFill>
        <p:spPr>
          <a:xfrm>
            <a:off x="1066800" y="1130300"/>
            <a:ext cx="10871200" cy="7493000"/>
          </a:xfrm>
          <a:prstGeom prst="rect">
            <a:avLst/>
          </a:prstGeom>
          <a:ln w="12700">
            <a:miter lim="400000"/>
          </a:ln>
        </p:spPr>
      </p:pic>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p:nvPr/>
        </p:nvSpPr>
        <p:spPr>
          <a:xfrm>
            <a:off x="330200" y="635000"/>
            <a:ext cx="12344400" cy="8458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Gill Sans SemiBold"/>
                <a:ea typeface="Gill Sans SemiBold"/>
                <a:cs typeface="Gill Sans SemiBold"/>
                <a:sym typeface="Gill Sans SemiBold"/>
              </a:rPr>
              <a:t>_____A. </a:t>
            </a:r>
            <a:r>
              <a:rPr sz="3600">
                <a:latin typeface="Gill Sans"/>
                <a:ea typeface="Gill Sans"/>
                <a:cs typeface="Gill Sans"/>
                <a:sym typeface="Gill Sans"/>
              </a:rPr>
              <a:t>World War II began.</a:t>
            </a:r>
          </a:p>
          <a:p>
            <a:pPr lvl="0" algn="l" defTabSz="457200">
              <a:defRPr sz="1800"/>
            </a:pPr>
            <a:endParaRPr sz="3600">
              <a:latin typeface="Gill Sans"/>
              <a:ea typeface="Gill Sans"/>
              <a:cs typeface="Gill Sans"/>
              <a:sym typeface="Gill Sans"/>
            </a:endParaRPr>
          </a:p>
          <a:p>
            <a:pPr lvl="0" algn="l" defTabSz="457200">
              <a:defRPr sz="1800"/>
            </a:pPr>
            <a:r>
              <a:rPr sz="3600">
                <a:latin typeface="Gill Sans SemiBold"/>
                <a:ea typeface="Gill Sans SemiBold"/>
                <a:cs typeface="Gill Sans SemiBold"/>
                <a:sym typeface="Gill Sans SemiBold"/>
              </a:rPr>
              <a:t>_____B. </a:t>
            </a:r>
            <a:r>
              <a:rPr sz="3600">
                <a:latin typeface="Gill Sans"/>
                <a:ea typeface="Gill Sans"/>
                <a:cs typeface="Gill Sans"/>
                <a:sym typeface="Gill Sans"/>
              </a:rPr>
              <a:t>Eichmann's </a:t>
            </a:r>
            <a:r>
              <a:rPr sz="3600">
                <a:latin typeface="Gill Sans SemiBold"/>
                <a:ea typeface="Gill Sans SemiBold"/>
                <a:cs typeface="Gill Sans SemiBold"/>
                <a:sym typeface="Gill Sans SemiBold"/>
              </a:rPr>
              <a:t>Madagascar Plan</a:t>
            </a:r>
            <a:r>
              <a:rPr sz="3600">
                <a:latin typeface="Gill Sans"/>
                <a:ea typeface="Gill Sans"/>
                <a:cs typeface="Gill Sans"/>
                <a:sym typeface="Gill Sans"/>
              </a:rPr>
              <a:t> presented, proposing to </a:t>
            </a:r>
            <a:r>
              <a:rPr sz="3600">
                <a:latin typeface="Gill Sans SemiBold"/>
                <a:ea typeface="Gill Sans SemiBold"/>
                <a:cs typeface="Gill Sans SemiBold"/>
                <a:sym typeface="Gill Sans SemiBold"/>
              </a:rPr>
              <a:t>deport all European Jews to</a:t>
            </a:r>
            <a:r>
              <a:rPr sz="3600">
                <a:latin typeface="Gill Sans"/>
                <a:ea typeface="Gill Sans"/>
                <a:cs typeface="Gill Sans"/>
                <a:sym typeface="Gill Sans"/>
              </a:rPr>
              <a:t> the island of </a:t>
            </a:r>
            <a:r>
              <a:rPr sz="3600">
                <a:latin typeface="Gill Sans SemiBold"/>
                <a:ea typeface="Gill Sans SemiBold"/>
                <a:cs typeface="Gill Sans SemiBold"/>
                <a:sym typeface="Gill Sans SemiBold"/>
              </a:rPr>
              <a:t>Madagascar</a:t>
            </a:r>
            <a:r>
              <a:rPr sz="3600">
                <a:latin typeface="Gill Sans"/>
                <a:ea typeface="Gill Sans"/>
                <a:cs typeface="Gill Sans"/>
                <a:sym typeface="Gill Sans"/>
              </a:rPr>
              <a:t>, off the coast of east Africa.</a:t>
            </a:r>
          </a:p>
          <a:p>
            <a:pPr lvl="0" algn="l" defTabSz="457200">
              <a:defRPr sz="1800"/>
            </a:pPr>
            <a:endParaRPr sz="3600">
              <a:latin typeface="Gill Sans"/>
              <a:ea typeface="Gill Sans"/>
              <a:cs typeface="Gill Sans"/>
              <a:sym typeface="Gill Sans"/>
            </a:endParaRPr>
          </a:p>
          <a:p>
            <a:pPr lvl="0" algn="l" defTabSz="457200">
              <a:defRPr sz="1800"/>
            </a:pPr>
            <a:r>
              <a:rPr sz="3600">
                <a:latin typeface="Gill Sans SemiBold"/>
                <a:ea typeface="Gill Sans SemiBold"/>
                <a:cs typeface="Gill Sans SemiBold"/>
                <a:sym typeface="Gill Sans SemiBold"/>
              </a:rPr>
              <a:t>_____C. Kristallnacht</a:t>
            </a:r>
            <a:r>
              <a:rPr sz="3600">
                <a:latin typeface="Gill Sans"/>
                <a:ea typeface="Gill Sans"/>
                <a:cs typeface="Gill Sans"/>
                <a:sym typeface="Gill Sans"/>
              </a:rPr>
              <a:t> - The Night of Broken Glass.</a:t>
            </a:r>
          </a:p>
          <a:p>
            <a:pPr lvl="0" algn="l" defTabSz="457200">
              <a:defRPr sz="1800"/>
            </a:pPr>
            <a:endParaRPr sz="3600">
              <a:latin typeface="Gill Sans"/>
              <a:ea typeface="Gill Sans"/>
              <a:cs typeface="Gill Sans"/>
              <a:sym typeface="Gill Sans"/>
            </a:endParaRPr>
          </a:p>
          <a:p>
            <a:pPr lvl="0" algn="l" defTabSz="457200">
              <a:defRPr sz="1800"/>
            </a:pPr>
            <a:r>
              <a:rPr sz="3600">
                <a:latin typeface="Gill Sans SemiBold"/>
                <a:ea typeface="Gill Sans SemiBold"/>
                <a:cs typeface="Gill Sans SemiBold"/>
                <a:sym typeface="Gill Sans SemiBold"/>
              </a:rPr>
              <a:t>_____D. </a:t>
            </a:r>
            <a:r>
              <a:rPr sz="3600">
                <a:latin typeface="Gill Sans"/>
                <a:ea typeface="Gill Sans"/>
                <a:cs typeface="Gill Sans"/>
                <a:sym typeface="Gill Sans"/>
              </a:rPr>
              <a:t>The </a:t>
            </a:r>
            <a:r>
              <a:rPr sz="3600">
                <a:latin typeface="Gill Sans SemiBold"/>
                <a:ea typeface="Gill Sans SemiBold"/>
                <a:cs typeface="Gill Sans SemiBold"/>
                <a:sym typeface="Gill Sans SemiBold"/>
              </a:rPr>
              <a:t>New York Times reports</a:t>
            </a:r>
            <a:r>
              <a:rPr sz="3600">
                <a:latin typeface="Gill Sans"/>
                <a:ea typeface="Gill Sans"/>
                <a:cs typeface="Gill Sans"/>
                <a:sym typeface="Gill Sans"/>
              </a:rPr>
              <a:t> on an inside page that Nazis have </a:t>
            </a:r>
            <a:r>
              <a:rPr sz="3600">
                <a:latin typeface="Gill Sans SemiBold"/>
                <a:ea typeface="Gill Sans SemiBold"/>
                <a:cs typeface="Gill Sans SemiBold"/>
                <a:sym typeface="Gill Sans SemiBold"/>
              </a:rPr>
              <a:t>machine-gunned</a:t>
            </a:r>
            <a:r>
              <a:rPr sz="3600">
                <a:latin typeface="Gill Sans"/>
                <a:ea typeface="Gill Sans"/>
                <a:cs typeface="Gill Sans"/>
                <a:sym typeface="Gill Sans"/>
              </a:rPr>
              <a:t> over 100,000</a:t>
            </a:r>
            <a:r>
              <a:rPr sz="3600">
                <a:latin typeface="Gill Sans SemiBold"/>
                <a:ea typeface="Gill Sans SemiBold"/>
                <a:cs typeface="Gill Sans SemiBold"/>
                <a:sym typeface="Gill Sans SemiBold"/>
              </a:rPr>
              <a:t> Jews</a:t>
            </a:r>
            <a:r>
              <a:rPr sz="3600">
                <a:latin typeface="Gill Sans"/>
                <a:ea typeface="Gill Sans"/>
                <a:cs typeface="Gill Sans"/>
                <a:sym typeface="Gill Sans"/>
              </a:rPr>
              <a:t> in the Baltic states, 100,000 in Poland and twice as many in western Russia.</a:t>
            </a:r>
          </a:p>
          <a:p>
            <a:pPr lvl="0" algn="l" defTabSz="457200">
              <a:defRPr sz="1800"/>
            </a:pPr>
            <a:endParaRPr sz="3600">
              <a:latin typeface="Gill Sans"/>
              <a:ea typeface="Gill Sans"/>
              <a:cs typeface="Gill Sans"/>
              <a:sym typeface="Gill Sans"/>
            </a:endParaRPr>
          </a:p>
          <a:p>
            <a:pPr lvl="0" algn="l" defTabSz="457200">
              <a:defRPr sz="1800"/>
            </a:pPr>
            <a:r>
              <a:rPr sz="3600">
                <a:latin typeface="Gill Sans SemiBold"/>
                <a:ea typeface="Gill Sans SemiBold"/>
                <a:cs typeface="Gill Sans SemiBold"/>
                <a:sym typeface="Gill Sans SemiBold"/>
              </a:rPr>
              <a:t>_____E. Theresienstadt Ghetto</a:t>
            </a:r>
            <a:r>
              <a:rPr sz="3600">
                <a:latin typeface="Gill Sans"/>
                <a:ea typeface="Gill Sans"/>
                <a:cs typeface="Gill Sans"/>
                <a:sym typeface="Gill Sans"/>
              </a:rPr>
              <a:t> is established near Prague, Czechoslovakia. The Nazis will use it as a </a:t>
            </a:r>
            <a:r>
              <a:rPr sz="3600">
                <a:latin typeface="Gill Sans SemiBold"/>
                <a:ea typeface="Gill Sans SemiBold"/>
                <a:cs typeface="Gill Sans SemiBold"/>
                <a:sym typeface="Gill Sans SemiBold"/>
              </a:rPr>
              <a:t>model </a:t>
            </a:r>
          </a:p>
          <a:p>
            <a:pPr lvl="0" algn="l" defTabSz="457200">
              <a:defRPr sz="1800"/>
            </a:pPr>
            <a:r>
              <a:rPr sz="3600">
                <a:latin typeface="Gill Sans SemiBold"/>
                <a:ea typeface="Gill Sans SemiBold"/>
                <a:cs typeface="Gill Sans SemiBold"/>
                <a:sym typeface="Gill Sans SemiBold"/>
              </a:rPr>
              <a:t>ghetto for propaganda</a:t>
            </a:r>
            <a:r>
              <a:rPr sz="3600">
                <a:latin typeface="Gill Sans"/>
                <a:ea typeface="Gill Sans"/>
                <a:cs typeface="Gill Sans"/>
                <a:sym typeface="Gill Sans"/>
              </a:rPr>
              <a:t> purposes.</a:t>
            </a:r>
          </a:p>
        </p:txBody>
      </p:sp>
      <p:sp>
        <p:nvSpPr>
          <p:cNvPr id="480" name="Shape 480"/>
          <p:cNvSpPr/>
          <p:nvPr/>
        </p:nvSpPr>
        <p:spPr>
          <a:xfrm>
            <a:off x="597497" y="3873500"/>
            <a:ext cx="559156"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solidFill>
                  <a:srgbClr val="B51A00"/>
                </a:solidFill>
                <a:latin typeface="Helvetica Neue"/>
                <a:ea typeface="Helvetica Neue"/>
                <a:cs typeface="Helvetica Neue"/>
                <a:sym typeface="Helvetica Neue"/>
              </a:defRPr>
            </a:lvl1pPr>
          </a:lstStyle>
          <a:p>
            <a:pPr lvl="0">
              <a:defRPr sz="1800" b="0">
                <a:solidFill>
                  <a:srgbClr val="000000"/>
                </a:solidFill>
              </a:defRPr>
            </a:pPr>
            <a:r>
              <a:rPr sz="4200" b="1">
                <a:solidFill>
                  <a:srgbClr val="B51A00"/>
                </a:solidFill>
              </a:rPr>
              <a:t>1.</a:t>
            </a:r>
          </a:p>
        </p:txBody>
      </p:sp>
      <p:sp>
        <p:nvSpPr>
          <p:cNvPr id="481" name="Shape 481"/>
          <p:cNvSpPr/>
          <p:nvPr/>
        </p:nvSpPr>
        <p:spPr>
          <a:xfrm>
            <a:off x="596900" y="685800"/>
            <a:ext cx="559156"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solidFill>
                  <a:srgbClr val="B51A00"/>
                </a:solidFill>
                <a:latin typeface="Helvetica Neue"/>
                <a:ea typeface="Helvetica Neue"/>
                <a:cs typeface="Helvetica Neue"/>
                <a:sym typeface="Helvetica Neue"/>
              </a:defRPr>
            </a:lvl1pPr>
          </a:lstStyle>
          <a:p>
            <a:pPr lvl="0">
              <a:defRPr sz="1800" b="0">
                <a:solidFill>
                  <a:srgbClr val="000000"/>
                </a:solidFill>
              </a:defRPr>
            </a:pPr>
            <a:r>
              <a:rPr sz="4200" b="1">
                <a:solidFill>
                  <a:srgbClr val="B51A00"/>
                </a:solidFill>
              </a:rPr>
              <a:t>2.</a:t>
            </a:r>
          </a:p>
        </p:txBody>
      </p:sp>
      <p:sp>
        <p:nvSpPr>
          <p:cNvPr id="482" name="Shape 482"/>
          <p:cNvSpPr/>
          <p:nvPr/>
        </p:nvSpPr>
        <p:spPr>
          <a:xfrm>
            <a:off x="596900" y="1778000"/>
            <a:ext cx="559156"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solidFill>
                  <a:srgbClr val="B51A00"/>
                </a:solidFill>
                <a:latin typeface="Helvetica Neue"/>
                <a:ea typeface="Helvetica Neue"/>
                <a:cs typeface="Helvetica Neue"/>
                <a:sym typeface="Helvetica Neue"/>
              </a:defRPr>
            </a:lvl1pPr>
          </a:lstStyle>
          <a:p>
            <a:pPr lvl="0">
              <a:defRPr sz="1800" b="0">
                <a:solidFill>
                  <a:srgbClr val="000000"/>
                </a:solidFill>
              </a:defRPr>
            </a:pPr>
            <a:r>
              <a:rPr sz="4200" b="1">
                <a:solidFill>
                  <a:srgbClr val="B51A00"/>
                </a:solidFill>
              </a:rPr>
              <a:t>3.</a:t>
            </a:r>
          </a:p>
        </p:txBody>
      </p:sp>
      <p:sp>
        <p:nvSpPr>
          <p:cNvPr id="483" name="Shape 483"/>
          <p:cNvSpPr/>
          <p:nvPr/>
        </p:nvSpPr>
        <p:spPr>
          <a:xfrm>
            <a:off x="596900" y="7099300"/>
            <a:ext cx="559156"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solidFill>
                  <a:srgbClr val="B51A00"/>
                </a:solidFill>
                <a:latin typeface="Helvetica Neue"/>
                <a:ea typeface="Helvetica Neue"/>
                <a:cs typeface="Helvetica Neue"/>
                <a:sym typeface="Helvetica Neue"/>
              </a:defRPr>
            </a:lvl1pPr>
          </a:lstStyle>
          <a:p>
            <a:pPr lvl="0">
              <a:defRPr sz="1800" b="0">
                <a:solidFill>
                  <a:srgbClr val="000000"/>
                </a:solidFill>
              </a:defRPr>
            </a:pPr>
            <a:r>
              <a:rPr sz="4200" b="1">
                <a:solidFill>
                  <a:srgbClr val="B51A00"/>
                </a:solidFill>
              </a:rPr>
              <a:t>4.</a:t>
            </a:r>
          </a:p>
        </p:txBody>
      </p:sp>
      <p:sp>
        <p:nvSpPr>
          <p:cNvPr id="484" name="Shape 484"/>
          <p:cNvSpPr/>
          <p:nvPr/>
        </p:nvSpPr>
        <p:spPr>
          <a:xfrm>
            <a:off x="596900" y="4991100"/>
            <a:ext cx="559156"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solidFill>
                  <a:srgbClr val="B51A00"/>
                </a:solidFill>
                <a:latin typeface="Helvetica Neue"/>
                <a:ea typeface="Helvetica Neue"/>
                <a:cs typeface="Helvetica Neue"/>
                <a:sym typeface="Helvetica Neue"/>
              </a:defRPr>
            </a:lvl1pPr>
          </a:lstStyle>
          <a:p>
            <a:pPr lvl="0">
              <a:defRPr sz="1800" b="0">
                <a:solidFill>
                  <a:srgbClr val="000000"/>
                </a:solidFill>
              </a:defRPr>
            </a:pPr>
            <a:r>
              <a:rPr sz="4200" b="1">
                <a:solidFill>
                  <a:srgbClr val="B51A00"/>
                </a:solidFill>
              </a:rPr>
              <a:t>5.</a:t>
            </a:r>
          </a:p>
        </p:txBody>
      </p:sp>
      <p:sp>
        <p:nvSpPr>
          <p:cNvPr id="485" name="Shape 485"/>
          <p:cNvSpPr/>
          <p:nvPr/>
        </p:nvSpPr>
        <p:spPr>
          <a:xfrm>
            <a:off x="2456245" y="0"/>
            <a:ext cx="8093965"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atin typeface="Helvetica Neue"/>
                <a:ea typeface="Helvetica Neue"/>
                <a:cs typeface="Helvetica Neue"/>
                <a:sym typeface="Helvetica Neue"/>
              </a:defRPr>
            </a:lvl1pPr>
          </a:lstStyle>
          <a:p>
            <a:pPr lvl="0">
              <a:defRPr sz="1800" b="0"/>
            </a:pPr>
            <a:r>
              <a:rPr sz="4200" b="1"/>
              <a:t>8- Place in Chronological Order</a:t>
            </a:r>
          </a:p>
        </p:txBody>
      </p:sp>
      <p:sp>
        <p:nvSpPr>
          <p:cNvPr id="486" name="Shape 486"/>
          <p:cNvSpPr/>
          <p:nvPr/>
        </p:nvSpPr>
        <p:spPr>
          <a:xfrm>
            <a:off x="10096500" y="8280400"/>
            <a:ext cx="2692400" cy="1270000"/>
          </a:xfrm>
          <a:prstGeom prst="rect">
            <a:avLst/>
          </a:prstGeom>
          <a:solidFill/>
          <a:ln w="12700">
            <a:miter lim="400000"/>
          </a:ln>
        </p:spPr>
        <p:txBody>
          <a:bodyPr lIns="0" tIns="0" rIns="0" bIns="0" anchor="ctr"/>
          <a:lstStyle/>
          <a:p>
            <a:pPr lvl="0"/>
            <a:endParaRPr/>
          </a:p>
        </p:txBody>
      </p:sp>
      <p:pic>
        <p:nvPicPr>
          <p:cNvPr id="487" name="3min.mov"/>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0348277" y="8286750"/>
            <a:ext cx="2186623" cy="1231900"/>
          </a:xfrm>
          <a:prstGeom prst="rect">
            <a:avLst/>
          </a:prstGeom>
        </p:spPr>
      </p:pic>
      <p:pic>
        <p:nvPicPr>
          <p:cNvPr id="488" name="3min.mov"/>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0350500" y="8293100"/>
            <a:ext cx="2186623" cy="12319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grpId="1" nodeType="afterEffect">
                                  <p:stCondLst>
                                    <p:cond delay="0"/>
                                  </p:stCondLst>
                                  <p:childTnLst>
                                    <p:cmd type="call" cmd="playFrom(0.0)">
                                      <p:cBhvr>
                                        <p:cTn id="6" dur="151930" fill="hold"/>
                                        <p:tgtEl>
                                          <p:spTgt spid="48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0" fill="hold"/>
                                        <p:tgtEl>
                                          <p:spTgt spid="48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4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1" fill="hold" display="0">
                  <p:stCondLst>
                    <p:cond delay="indefinite"/>
                  </p:stCondLst>
                </p:cTn>
                <p:tgtEl>
                  <p:spTgt spid="487"/>
                </p:tgtEl>
              </p:cMediaNode>
            </p:video>
            <p:video>
              <p:cMediaNode vol="100000">
                <p:cTn id="32" fill="hold" display="0">
                  <p:stCondLst>
                    <p:cond delay="indefinite"/>
                  </p:stCondLst>
                </p:cTn>
                <p:tgtEl>
                  <p:spTgt spid="488"/>
                </p:tgtEl>
              </p:cMediaNode>
            </p:video>
          </p:childTnLst>
        </p:cTn>
      </p:par>
    </p:tnLst>
    <p:bldLst>
      <p:bldP spid="480" grpId="3" animBg="1" advAuto="0"/>
      <p:bldP spid="481" grpId="4" animBg="1" advAuto="0"/>
      <p:bldP spid="482" grpId="5" animBg="1" advAuto="0"/>
      <p:bldP spid="483" grpId="6" animBg="1" advAuto="0"/>
      <p:bldP spid="484" grpId="7" animBg="1" advAuto="0"/>
      <p:bldP spid="488" grpId="1"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p:nvPr/>
        </p:nvSpPr>
        <p:spPr>
          <a:xfrm>
            <a:off x="241300" y="533400"/>
            <a:ext cx="12522200" cy="8559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Gill Sans SemiBold"/>
                <a:ea typeface="Gill Sans SemiBold"/>
                <a:cs typeface="Gill Sans SemiBold"/>
                <a:sym typeface="Gill Sans SemiBold"/>
              </a:rPr>
              <a:t>Nov 9/10 1938 - (C) </a:t>
            </a:r>
            <a:r>
              <a:rPr sz="3600">
                <a:latin typeface="Gill Sans"/>
                <a:ea typeface="Gill Sans"/>
                <a:cs typeface="Gill Sans"/>
                <a:sym typeface="Gill Sans"/>
              </a:rPr>
              <a:t>Kristallnacht - The Night of Broken Glass.</a:t>
            </a:r>
          </a:p>
          <a:p>
            <a:pPr lvl="0" algn="l" defTabSz="457200">
              <a:defRPr sz="1800"/>
            </a:pPr>
            <a:endParaRPr sz="3600">
              <a:latin typeface="Gill Sans"/>
              <a:ea typeface="Gill Sans"/>
              <a:cs typeface="Gill Sans"/>
              <a:sym typeface="Gill Sans"/>
            </a:endParaRPr>
          </a:p>
          <a:p>
            <a:pPr lvl="0" algn="l" defTabSz="457200">
              <a:defRPr sz="1800"/>
            </a:pPr>
            <a:r>
              <a:rPr sz="3600">
                <a:latin typeface="Gill Sans SemiBold"/>
                <a:ea typeface="Gill Sans SemiBold"/>
                <a:cs typeface="Gill Sans SemiBold"/>
                <a:sym typeface="Gill Sans SemiBold"/>
              </a:rPr>
              <a:t>September 1, 1939 - (A) </a:t>
            </a:r>
            <a:r>
              <a:rPr sz="3600">
                <a:latin typeface="Gill Sans"/>
                <a:ea typeface="Gill Sans"/>
                <a:cs typeface="Gill Sans"/>
                <a:sym typeface="Gill Sans"/>
              </a:rPr>
              <a:t>World War II began.</a:t>
            </a:r>
          </a:p>
          <a:p>
            <a:pPr lvl="0" algn="l" defTabSz="457200">
              <a:defRPr sz="1800"/>
            </a:pPr>
            <a:endParaRPr sz="3600">
              <a:latin typeface="Gill Sans"/>
              <a:ea typeface="Gill Sans"/>
              <a:cs typeface="Gill Sans"/>
              <a:sym typeface="Gill Sans"/>
            </a:endParaRPr>
          </a:p>
          <a:p>
            <a:pPr lvl="0" algn="l" defTabSz="457200">
              <a:defRPr sz="1800"/>
            </a:pPr>
            <a:r>
              <a:rPr sz="3600">
                <a:latin typeface="Gill Sans SemiBold"/>
                <a:ea typeface="Gill Sans SemiBold"/>
                <a:cs typeface="Gill Sans SemiBold"/>
                <a:sym typeface="Gill Sans SemiBold"/>
              </a:rPr>
              <a:t>In July 1940 - (B)</a:t>
            </a:r>
            <a:r>
              <a:rPr sz="3600">
                <a:latin typeface="Gill Sans"/>
                <a:ea typeface="Gill Sans"/>
                <a:cs typeface="Gill Sans"/>
                <a:sym typeface="Gill Sans"/>
              </a:rPr>
              <a:t> Eichmann's Madagascar Plan presented, proposing to deport all European Jews to the island of Madagascar, off the coast of east Africa.</a:t>
            </a:r>
          </a:p>
          <a:p>
            <a:pPr lvl="0" algn="l" defTabSz="457200">
              <a:defRPr sz="1800"/>
            </a:pPr>
            <a:endParaRPr sz="3600">
              <a:latin typeface="Gill Sans"/>
              <a:ea typeface="Gill Sans"/>
              <a:cs typeface="Gill Sans"/>
              <a:sym typeface="Gill Sans"/>
            </a:endParaRPr>
          </a:p>
          <a:p>
            <a:pPr lvl="0" algn="l" defTabSz="457200">
              <a:defRPr sz="1800"/>
            </a:pPr>
            <a:r>
              <a:rPr sz="3600">
                <a:latin typeface="Gill Sans SemiBold"/>
                <a:ea typeface="Gill Sans SemiBold"/>
                <a:cs typeface="Gill Sans SemiBold"/>
                <a:sym typeface="Gill Sans SemiBold"/>
              </a:rPr>
              <a:t>Nov 24, 1941 - (E)</a:t>
            </a:r>
            <a:r>
              <a:rPr sz="3600">
                <a:latin typeface="Gill Sans"/>
                <a:ea typeface="Gill Sans"/>
                <a:cs typeface="Gill Sans"/>
                <a:sym typeface="Gill Sans"/>
              </a:rPr>
              <a:t> Theresienstadt Ghetto is established near Prague, Czechoslovakia. The Nazis will use it as a model ghetto for propaganda purposes.</a:t>
            </a:r>
          </a:p>
          <a:p>
            <a:pPr lvl="0" algn="l" defTabSz="457200">
              <a:defRPr sz="1800"/>
            </a:pPr>
            <a:endParaRPr sz="3600">
              <a:latin typeface="Gill Sans"/>
              <a:ea typeface="Gill Sans"/>
              <a:cs typeface="Gill Sans"/>
              <a:sym typeface="Gill Sans"/>
            </a:endParaRPr>
          </a:p>
          <a:p>
            <a:pPr lvl="0" algn="l" defTabSz="457200">
              <a:defRPr sz="1800"/>
            </a:pPr>
            <a:r>
              <a:rPr sz="3600">
                <a:latin typeface="Gill Sans SemiBold"/>
                <a:ea typeface="Gill Sans SemiBold"/>
                <a:cs typeface="Gill Sans SemiBold"/>
                <a:sym typeface="Gill Sans SemiBold"/>
              </a:rPr>
              <a:t>May 18, 1942 - (D)</a:t>
            </a:r>
            <a:r>
              <a:rPr sz="3600">
                <a:latin typeface="Gill Sans"/>
                <a:ea typeface="Gill Sans"/>
                <a:cs typeface="Gill Sans"/>
                <a:sym typeface="Gill Sans"/>
              </a:rPr>
              <a:t> The New York Times reports on an inside page that Nazis have machine-gunned over 100,000 Jews in the Baltic states, 100,000 in Poland and twice as many in western Russia.</a:t>
            </a:r>
          </a:p>
        </p:txBody>
      </p:sp>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494" name="Group 494"/>
          <p:cNvGrpSpPr/>
          <p:nvPr/>
        </p:nvGrpSpPr>
        <p:grpSpPr>
          <a:xfrm>
            <a:off x="2476500" y="762000"/>
            <a:ext cx="8051800" cy="6273800"/>
            <a:chOff x="-215900" y="-139700"/>
            <a:chExt cx="8051800" cy="6273800"/>
          </a:xfrm>
        </p:grpSpPr>
        <p:pic>
          <p:nvPicPr>
            <p:cNvPr id="493" name="Kristallnacht_example_of_physical_damage.png"/>
            <p:cNvPicPr/>
            <p:nvPr/>
          </p:nvPicPr>
          <p:blipFill>
            <a:blip r:embed="rId3">
              <a:extLst/>
            </a:blip>
            <a:srcRect t="3514" b="3444"/>
            <a:stretch>
              <a:fillRect/>
            </a:stretch>
          </p:blipFill>
          <p:spPr>
            <a:xfrm>
              <a:off x="0" y="0"/>
              <a:ext cx="7620000" cy="5715000"/>
            </a:xfrm>
            <a:prstGeom prst="rect">
              <a:avLst/>
            </a:prstGeom>
            <a:ln>
              <a:noFill/>
            </a:ln>
            <a:effectLst/>
          </p:spPr>
        </p:pic>
        <p:pic>
          <p:nvPicPr>
            <p:cNvPr id="492" name="Picture 491"/>
            <p:cNvPicPr/>
            <p:nvPr/>
          </p:nvPicPr>
          <p:blipFill>
            <a:blip r:embed="rId4">
              <a:extLst/>
            </a:blip>
            <a:stretch>
              <a:fillRect/>
            </a:stretch>
          </p:blipFill>
          <p:spPr>
            <a:xfrm>
              <a:off x="-215900" y="-139700"/>
              <a:ext cx="8051800" cy="6273800"/>
            </a:xfrm>
            <a:prstGeom prst="rect">
              <a:avLst/>
            </a:prstGeom>
            <a:effectLst/>
          </p:spPr>
        </p:pic>
      </p:grpSp>
      <p:sp>
        <p:nvSpPr>
          <p:cNvPr id="495" name="Shape 495"/>
          <p:cNvSpPr/>
          <p:nvPr/>
        </p:nvSpPr>
        <p:spPr>
          <a:xfrm>
            <a:off x="1016000" y="7315200"/>
            <a:ext cx="10972800" cy="120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2400" b="1">
                <a:latin typeface="Helvetica Neue"/>
                <a:ea typeface="Helvetica Neue"/>
                <a:cs typeface="Helvetica Neue"/>
                <a:sym typeface="Helvetica Neue"/>
              </a:rPr>
              <a:t>Nov 9/10 - </a:t>
            </a:r>
            <a:r>
              <a:rPr sz="2400">
                <a:latin typeface="Helvetica Neue"/>
                <a:ea typeface="Helvetica Neue"/>
                <a:cs typeface="Helvetica Neue"/>
                <a:sym typeface="Helvetica Neue"/>
              </a:rPr>
              <a:t>Kristallnacht - The Night of Broken Glass.</a:t>
            </a:r>
          </a:p>
          <a:p>
            <a:pPr lvl="0" algn="l" defTabSz="457200">
              <a:defRPr sz="1800"/>
            </a:pPr>
            <a:r>
              <a:rPr sz="2400" b="1">
                <a:latin typeface="Helvetica Neue"/>
                <a:ea typeface="Helvetica Neue"/>
                <a:cs typeface="Helvetica Neue"/>
                <a:sym typeface="Helvetica Neue"/>
              </a:rPr>
              <a:t>Nov 12, 1938 -</a:t>
            </a:r>
            <a:r>
              <a:rPr sz="2400">
                <a:latin typeface="Helvetica Neue"/>
                <a:ea typeface="Helvetica Neue"/>
                <a:cs typeface="Helvetica Neue"/>
                <a:sym typeface="Helvetica Neue"/>
              </a:rPr>
              <a:t> Nazis fine Jews one billion marks for damages related to Kristallnacht.</a:t>
            </a:r>
          </a:p>
        </p:txBody>
      </p:sp>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499" name="Group 499"/>
          <p:cNvGrpSpPr/>
          <p:nvPr/>
        </p:nvGrpSpPr>
        <p:grpSpPr>
          <a:xfrm>
            <a:off x="2476500" y="762000"/>
            <a:ext cx="8051800" cy="6273800"/>
            <a:chOff x="-215900" y="-139700"/>
            <a:chExt cx="8051800" cy="6273800"/>
          </a:xfrm>
        </p:grpSpPr>
        <p:pic>
          <p:nvPicPr>
            <p:cNvPr id="498" name="DSC_0570.jpeg"/>
            <p:cNvPicPr/>
            <p:nvPr/>
          </p:nvPicPr>
          <p:blipFill>
            <a:blip r:embed="rId3">
              <a:extLst/>
            </a:blip>
            <a:srcRect l="5220" r="5276"/>
            <a:stretch>
              <a:fillRect/>
            </a:stretch>
          </p:blipFill>
          <p:spPr>
            <a:xfrm>
              <a:off x="0" y="0"/>
              <a:ext cx="7620000" cy="5715000"/>
            </a:xfrm>
            <a:prstGeom prst="rect">
              <a:avLst/>
            </a:prstGeom>
            <a:ln>
              <a:noFill/>
            </a:ln>
            <a:effectLst/>
          </p:spPr>
        </p:pic>
        <p:pic>
          <p:nvPicPr>
            <p:cNvPr id="497" name="Picture 496"/>
            <p:cNvPicPr/>
            <p:nvPr/>
          </p:nvPicPr>
          <p:blipFill>
            <a:blip r:embed="rId4">
              <a:extLst/>
            </a:blip>
            <a:stretch>
              <a:fillRect/>
            </a:stretch>
          </p:blipFill>
          <p:spPr>
            <a:xfrm>
              <a:off x="-215900" y="-139700"/>
              <a:ext cx="8051800" cy="6273800"/>
            </a:xfrm>
            <a:prstGeom prst="rect">
              <a:avLst/>
            </a:prstGeom>
            <a:effectLst/>
          </p:spPr>
        </p:pic>
      </p:grpSp>
      <p:sp>
        <p:nvSpPr>
          <p:cNvPr id="500" name="Shape 500"/>
          <p:cNvSpPr/>
          <p:nvPr/>
        </p:nvSpPr>
        <p:spPr>
          <a:xfrm>
            <a:off x="1016000" y="7315200"/>
            <a:ext cx="10972800" cy="1790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2400" b="1">
                <a:latin typeface="Helvetica Neue"/>
                <a:ea typeface="Helvetica Neue"/>
                <a:cs typeface="Helvetica Neue"/>
                <a:sym typeface="Helvetica Neue"/>
              </a:rPr>
              <a:t>Nov 24, 1941 -</a:t>
            </a:r>
            <a:r>
              <a:rPr sz="2400">
                <a:latin typeface="Helvetica Neue"/>
                <a:ea typeface="Helvetica Neue"/>
                <a:cs typeface="Helvetica Neue"/>
                <a:sym typeface="Helvetica Neue"/>
              </a:rPr>
              <a:t> Theresienstadt Ghetto is established near Prague, Czechoslovakia. The Nazis will use it as a model ghetto for propaganda purposes.</a:t>
            </a:r>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 name="DSC_0600.jpg"/>
          <p:cNvPicPr/>
          <p:nvPr/>
        </p:nvPicPr>
        <p:blipFill>
          <a:blip r:embed="rId2">
            <a:extLst/>
          </a:blip>
          <a:stretch>
            <a:fillRect/>
          </a:stretch>
        </p:blipFill>
        <p:spPr>
          <a:xfrm>
            <a:off x="-762000" y="0"/>
            <a:ext cx="14528800" cy="9753600"/>
          </a:xfrm>
          <a:prstGeom prst="rect">
            <a:avLst/>
          </a:prstGeom>
          <a:ln w="12700">
            <a:miter lim="400000"/>
          </a:ln>
        </p:spPr>
      </p:pic>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DSC_0605.jpg"/>
          <p:cNvPicPr/>
          <p:nvPr/>
        </p:nvPicPr>
        <p:blipFill>
          <a:blip r:embed="rId2">
            <a:extLst/>
          </a:blip>
          <a:stretch>
            <a:fillRect/>
          </a:stretch>
        </p:blipFill>
        <p:spPr>
          <a:xfrm>
            <a:off x="0" y="-2298700"/>
            <a:ext cx="13004800" cy="19367500"/>
          </a:xfrm>
          <a:prstGeom prst="rect">
            <a:avLst/>
          </a:prstGeom>
          <a:ln w="12700">
            <a:miter lim="400000"/>
          </a:ln>
        </p:spPr>
      </p:pic>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DSC_0572.jpg"/>
          <p:cNvPicPr/>
          <p:nvPr/>
        </p:nvPicPr>
        <p:blipFill>
          <a:blip r:embed="rId2">
            <a:extLst/>
          </a:blip>
          <a:stretch>
            <a:fillRect/>
          </a:stretch>
        </p:blipFill>
        <p:spPr>
          <a:xfrm>
            <a:off x="-215900" y="0"/>
            <a:ext cx="14528800" cy="9753600"/>
          </a:xfrm>
          <a:prstGeom prst="rect">
            <a:avLst/>
          </a:prstGeom>
          <a:ln w="12700">
            <a:miter lim="400000"/>
          </a:ln>
        </p:spPr>
      </p:pic>
    </p:spTree>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DSC_0574.jpg"/>
          <p:cNvPicPr/>
          <p:nvPr/>
        </p:nvPicPr>
        <p:blipFill>
          <a:blip r:embed="rId2">
            <a:extLst/>
          </a:blip>
          <a:stretch>
            <a:fillRect/>
          </a:stretch>
        </p:blipFill>
        <p:spPr>
          <a:xfrm>
            <a:off x="0" y="-51156"/>
            <a:ext cx="14681200" cy="9855912"/>
          </a:xfrm>
          <a:prstGeom prst="rect">
            <a:avLst/>
          </a:prstGeom>
          <a:ln w="12700">
            <a:miter lim="400000"/>
          </a:ln>
        </p:spPr>
      </p:pic>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DSC_0586.jpg"/>
          <p:cNvPicPr/>
          <p:nvPr/>
        </p:nvPicPr>
        <p:blipFill>
          <a:blip r:embed="rId2">
            <a:extLst/>
          </a:blip>
          <a:stretch>
            <a:fillRect/>
          </a:stretch>
        </p:blipFill>
        <p:spPr>
          <a:xfrm>
            <a:off x="0" y="-3886200"/>
            <a:ext cx="13004800" cy="19367500"/>
          </a:xfrm>
          <a:prstGeom prst="rect">
            <a:avLst/>
          </a:prstGeom>
          <a:ln w="12700">
            <a:miter lim="400000"/>
          </a:ln>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hoca_thumb_l_HI001.jpg"/>
          <p:cNvPicPr/>
          <p:nvPr/>
        </p:nvPicPr>
        <p:blipFill>
          <a:blip r:embed="rId2">
            <a:alphaModFix amt="24000"/>
            <a:extLst/>
          </a:blip>
          <a:stretch>
            <a:fillRect/>
          </a:stretch>
        </p:blipFill>
        <p:spPr>
          <a:xfrm>
            <a:off x="-247651" y="-3713467"/>
            <a:ext cx="13411201" cy="17351420"/>
          </a:xfrm>
          <a:prstGeom prst="rect">
            <a:avLst/>
          </a:prstGeom>
          <a:ln w="12700">
            <a:miter lim="400000"/>
          </a:ln>
        </p:spPr>
      </p:pic>
      <p:pic>
        <p:nvPicPr>
          <p:cNvPr id="119" name="Screen shot 2011-10-11 at 7.24.30 AM.png"/>
          <p:cNvPicPr/>
          <p:nvPr/>
        </p:nvPicPr>
        <p:blipFill>
          <a:blip r:embed="rId3">
            <a:extLst/>
          </a:blip>
          <a:stretch>
            <a:fillRect/>
          </a:stretch>
        </p:blipFill>
        <p:spPr>
          <a:xfrm>
            <a:off x="63500" y="876300"/>
            <a:ext cx="12801600" cy="8006213"/>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Picture 511"/>
          <p:cNvPicPr/>
          <p:nvPr/>
        </p:nvPicPr>
        <p:blipFill>
          <a:blip r:embed="rId2">
            <a:extLst/>
          </a:blip>
          <a:stretch>
            <a:fillRect/>
          </a:stretch>
        </p:blipFill>
        <p:spPr>
          <a:xfrm>
            <a:off x="228238" y="0"/>
            <a:ext cx="12548324" cy="9753600"/>
          </a:xfrm>
          <a:prstGeom prst="rect">
            <a:avLst/>
          </a:prstGeom>
          <a:effectLst>
            <a:outerShdw blurRad="63500" dist="25400" dir="5400000" rotWithShape="0">
              <a:srgbClr val="000000">
                <a:alpha val="50000"/>
              </a:srgbClr>
            </a:outerShdw>
          </a:effectLst>
        </p:spPr>
      </p:pic>
      <p:sp>
        <p:nvSpPr>
          <p:cNvPr id="513" name="Shape 513"/>
          <p:cNvSpPr/>
          <p:nvPr/>
        </p:nvSpPr>
        <p:spPr>
          <a:xfrm>
            <a:off x="5776029" y="6960623"/>
            <a:ext cx="7237323" cy="1270001"/>
          </a:xfrm>
          <a:prstGeom prst="rect">
            <a:avLst/>
          </a:prstGeom>
          <a:solidFill>
            <a:srgbClr val="325D6B"/>
          </a:solid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latin typeface="Helvetica Neue"/>
                <a:ea typeface="Helvetica Neue"/>
                <a:cs typeface="Helvetica Neue"/>
                <a:sym typeface="Helvetica Neue"/>
              </a:defRPr>
            </a:lvl1pPr>
          </a:lstStyle>
          <a:p>
            <a:pPr lvl="0">
              <a:defRPr sz="1800" b="0">
                <a:solidFill>
                  <a:srgbClr val="000000"/>
                </a:solidFill>
              </a:defRPr>
            </a:pPr>
            <a:r>
              <a:rPr sz="3600" b="1">
                <a:solidFill>
                  <a:srgbClr val="FFFFFF"/>
                </a:solidFill>
              </a:rPr>
              <a:t>Always adjusting lessons to include the most current info.</a:t>
            </a:r>
          </a:p>
        </p:txBody>
      </p:sp>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_83488237_gettyimages-451362354.jpg"/>
          <p:cNvPicPr/>
          <p:nvPr/>
        </p:nvPicPr>
        <p:blipFill>
          <a:blip r:embed="rId2">
            <a:extLst/>
          </a:blip>
          <a:stretch>
            <a:fillRect/>
          </a:stretch>
        </p:blipFill>
        <p:spPr>
          <a:xfrm>
            <a:off x="-1166371" y="-248685"/>
            <a:ext cx="18236225" cy="10250970"/>
          </a:xfrm>
          <a:prstGeom prst="rect">
            <a:avLst/>
          </a:prstGeom>
          <a:ln w="12700">
            <a:miter lim="400000"/>
          </a:ln>
        </p:spPr>
      </p:pic>
      <p:pic>
        <p:nvPicPr>
          <p:cNvPr id="516" name="Picture 515"/>
          <p:cNvPicPr/>
          <p:nvPr/>
        </p:nvPicPr>
        <p:blipFill>
          <a:blip r:embed="rId3">
            <a:extLst/>
          </a:blip>
          <a:stretch>
            <a:fillRect/>
          </a:stretch>
        </p:blipFill>
        <p:spPr>
          <a:xfrm>
            <a:off x="6923980" y="3817678"/>
            <a:ext cx="4505393" cy="4505394"/>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1"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_75909203_6haychc7.jpg"/>
          <p:cNvPicPr/>
          <p:nvPr/>
        </p:nvPicPr>
        <p:blipFill>
          <a:blip r:embed="rId2">
            <a:extLst/>
          </a:blip>
          <a:stretch>
            <a:fillRect/>
          </a:stretch>
        </p:blipFill>
        <p:spPr>
          <a:xfrm>
            <a:off x="-1055469" y="-207585"/>
            <a:ext cx="15115738" cy="10168770"/>
          </a:xfrm>
          <a:prstGeom prst="rect">
            <a:avLst/>
          </a:prstGeom>
          <a:ln w="12700">
            <a:miter lim="400000"/>
          </a:ln>
        </p:spPr>
      </p:pic>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serbia.si.jpg"/>
          <p:cNvPicPr/>
          <p:nvPr/>
        </p:nvPicPr>
        <p:blipFill>
          <a:blip r:embed="rId2">
            <a:extLst/>
          </a:blip>
          <a:stretch>
            <a:fillRect/>
          </a:stretch>
        </p:blipFill>
        <p:spPr>
          <a:xfrm>
            <a:off x="-2328753" y="-245736"/>
            <a:ext cx="18219327" cy="10245072"/>
          </a:xfrm>
          <a:prstGeom prst="rect">
            <a:avLst/>
          </a:prstGeom>
          <a:ln w="12700">
            <a:miter lim="400000"/>
          </a:ln>
        </p:spPr>
      </p:pic>
      <p:pic>
        <p:nvPicPr>
          <p:cNvPr id="522" name="20150627001149160995_original_1280x720-1ap13e9.jpg"/>
          <p:cNvPicPr/>
          <p:nvPr/>
        </p:nvPicPr>
        <p:blipFill>
          <a:blip r:embed="rId3">
            <a:extLst/>
          </a:blip>
          <a:stretch>
            <a:fillRect/>
          </a:stretch>
        </p:blipFill>
        <p:spPr>
          <a:xfrm>
            <a:off x="7221962" y="-127066"/>
            <a:ext cx="7847692" cy="4414328"/>
          </a:xfrm>
          <a:prstGeom prst="rect">
            <a:avLst/>
          </a:prstGeom>
          <a:ln w="127000">
            <a:solidFill>
              <a:srgbClr val="FFFFFF"/>
            </a:solidFill>
            <a:miter lim="400000"/>
          </a:ln>
        </p:spPr>
      </p:pic>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B95994BB-442C-4F39-8354-2E9837C7D16E_mw1024_s_n.jpg"/>
          <p:cNvPicPr/>
          <p:nvPr/>
        </p:nvPicPr>
        <p:blipFill>
          <a:blip r:embed="rId2">
            <a:extLst/>
          </a:blip>
          <a:stretch>
            <a:fillRect/>
          </a:stretch>
        </p:blipFill>
        <p:spPr>
          <a:xfrm>
            <a:off x="-1135820" y="-202915"/>
            <a:ext cx="15276440" cy="10159430"/>
          </a:xfrm>
          <a:prstGeom prst="rect">
            <a:avLst/>
          </a:prstGeom>
          <a:ln w="12700">
            <a:miter lim="400000"/>
          </a:ln>
        </p:spPr>
      </p:pic>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gavrilo princip 4, beta.jpg"/>
          <p:cNvPicPr/>
          <p:nvPr/>
        </p:nvPicPr>
        <p:blipFill>
          <a:blip r:embed="rId2">
            <a:extLst/>
          </a:blip>
          <a:stretch>
            <a:fillRect/>
          </a:stretch>
        </p:blipFill>
        <p:spPr>
          <a:xfrm>
            <a:off x="-409111" y="-51286"/>
            <a:ext cx="13440235" cy="9856172"/>
          </a:xfrm>
          <a:prstGeom prst="rect">
            <a:avLst/>
          </a:prstGeom>
          <a:ln w="12700">
            <a:miter lim="400000"/>
          </a:ln>
        </p:spPr>
      </p:pic>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530" name="Group 530"/>
          <p:cNvGrpSpPr/>
          <p:nvPr/>
        </p:nvGrpSpPr>
        <p:grpSpPr>
          <a:xfrm>
            <a:off x="2476500" y="762000"/>
            <a:ext cx="8051800" cy="6273800"/>
            <a:chOff x="-215900" y="-139700"/>
            <a:chExt cx="8051800" cy="6273800"/>
          </a:xfrm>
        </p:grpSpPr>
        <p:pic>
          <p:nvPicPr>
            <p:cNvPr id="529" name="DSC_0570.JPG"/>
            <p:cNvPicPr/>
            <p:nvPr/>
          </p:nvPicPr>
          <p:blipFill>
            <a:blip r:embed="rId3">
              <a:extLst/>
            </a:blip>
            <a:srcRect l="5220" r="5276"/>
            <a:stretch>
              <a:fillRect/>
            </a:stretch>
          </p:blipFill>
          <p:spPr>
            <a:xfrm>
              <a:off x="0" y="0"/>
              <a:ext cx="7620000" cy="5715000"/>
            </a:xfrm>
            <a:prstGeom prst="rect">
              <a:avLst/>
            </a:prstGeom>
            <a:ln>
              <a:noFill/>
            </a:ln>
            <a:effectLst/>
          </p:spPr>
        </p:pic>
        <p:pic>
          <p:nvPicPr>
            <p:cNvPr id="528" name="Picture 527"/>
            <p:cNvPicPr/>
            <p:nvPr/>
          </p:nvPicPr>
          <p:blipFill>
            <a:blip r:embed="rId4">
              <a:extLst/>
            </a:blip>
            <a:stretch>
              <a:fillRect/>
            </a:stretch>
          </p:blipFill>
          <p:spPr>
            <a:xfrm>
              <a:off x="-215900" y="-139700"/>
              <a:ext cx="8051800" cy="6273800"/>
            </a:xfrm>
            <a:prstGeom prst="rect">
              <a:avLst/>
            </a:prstGeom>
            <a:effectLst/>
          </p:spPr>
        </p:pic>
      </p:grpSp>
      <p:sp>
        <p:nvSpPr>
          <p:cNvPr id="531" name="Shape 531"/>
          <p:cNvSpPr/>
          <p:nvPr/>
        </p:nvSpPr>
        <p:spPr>
          <a:xfrm>
            <a:off x="1016000" y="7315200"/>
            <a:ext cx="10972800" cy="1790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2400" b="1">
                <a:latin typeface="Helvetica Neue"/>
                <a:ea typeface="Helvetica Neue"/>
                <a:cs typeface="Helvetica Neue"/>
                <a:sym typeface="Helvetica Neue"/>
              </a:rPr>
              <a:t>Nov 24, 1941 -</a:t>
            </a:r>
            <a:r>
              <a:rPr sz="2400">
                <a:latin typeface="Helvetica Neue"/>
                <a:ea typeface="Helvetica Neue"/>
                <a:cs typeface="Helvetica Neue"/>
                <a:sym typeface="Helvetica Neue"/>
              </a:rPr>
              <a:t> Theresienstadt Ghetto is established near Prague, Czechoslovakia. The Nazis will use it as a model ghetto for propaganda purposes.</a:t>
            </a:r>
          </a:p>
        </p:txBody>
      </p:sp>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 name="DSC_0538.jpg"/>
          <p:cNvPicPr/>
          <p:nvPr/>
        </p:nvPicPr>
        <p:blipFill>
          <a:blip r:embed="rId2">
            <a:extLst/>
          </a:blip>
          <a:stretch>
            <a:fillRect/>
          </a:stretch>
        </p:blipFill>
        <p:spPr>
          <a:xfrm>
            <a:off x="-762000" y="0"/>
            <a:ext cx="14528800" cy="9753600"/>
          </a:xfrm>
          <a:prstGeom prst="rect">
            <a:avLst/>
          </a:prstGeom>
          <a:ln w="12700">
            <a:miter lim="400000"/>
          </a:ln>
        </p:spPr>
      </p:pic>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 name="DSC_0544.jpg"/>
          <p:cNvPicPr/>
          <p:nvPr/>
        </p:nvPicPr>
        <p:blipFill>
          <a:blip>
            <a:extLst/>
          </a:blip>
          <a:stretch>
            <a:fillRect/>
          </a:stretch>
        </p:blipFill>
        <p:spPr>
          <a:xfrm>
            <a:off x="-762000" y="0"/>
            <a:ext cx="14528800" cy="9753600"/>
          </a:xfrm>
          <a:prstGeom prst="rect">
            <a:avLst/>
          </a:prstGeom>
          <a:ln w="12700">
            <a:miter lim="400000"/>
          </a:ln>
        </p:spPr>
      </p:pic>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 name="DSC_0543.jpg"/>
          <p:cNvPicPr/>
          <p:nvPr/>
        </p:nvPicPr>
        <p:blipFill>
          <a:blip r:embed="rId2">
            <a:extLst/>
          </a:blip>
          <a:stretch>
            <a:fillRect/>
          </a:stretch>
        </p:blipFill>
        <p:spPr>
          <a:xfrm>
            <a:off x="-177800" y="0"/>
            <a:ext cx="14528800" cy="9753600"/>
          </a:xfrm>
          <a:prstGeom prst="rect">
            <a:avLst/>
          </a:prstGeom>
          <a:ln w="12700">
            <a:miter lim="400000"/>
          </a:ln>
        </p:spPr>
      </p:pic>
    </p:spTree>
  </p:cSld>
  <p:clrMapOvr>
    <a:masterClrMapping/>
  </p:clrMapOvr>
  <p:transition xmlns:p14="http://schemas.microsoft.com/office/powerpoint/2010/main" spd="med"/>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3507</Words>
  <Application>Microsoft Macintosh PowerPoint</Application>
  <PresentationFormat>Custom</PresentationFormat>
  <Paragraphs>698</Paragraphs>
  <Slides>173</Slides>
  <Notes>0</Notes>
  <HiddenSlides>0</HiddenSlides>
  <MMClips>5</MMClips>
  <ScaleCrop>false</ScaleCrop>
  <HeadingPairs>
    <vt:vector size="4" baseType="variant">
      <vt:variant>
        <vt:lpstr>Theme</vt:lpstr>
      </vt:variant>
      <vt:variant>
        <vt:i4>1</vt:i4>
      </vt:variant>
      <vt:variant>
        <vt:lpstr>Slide Titles</vt:lpstr>
      </vt:variant>
      <vt:variant>
        <vt:i4>173</vt:i4>
      </vt:variant>
    </vt:vector>
  </HeadingPairs>
  <TitlesOfParts>
    <vt:vector size="174" baseType="lpstr">
      <vt:lpstr>ModernPortfolio</vt:lpstr>
      <vt:lpstr>PowerPoint Presentation</vt:lpstr>
      <vt:lpstr>How exactly does a pineapple grow?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Question (Objective)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Facts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Inuktitut Language</vt:lpstr>
      <vt:lpstr>PowerPoint Presentation</vt:lpstr>
      <vt:lpstr>Iqaluit (e- ka-lu-it), Nunavut</vt:lpstr>
      <vt:lpstr>Nunavut  (Our Land)</vt:lpstr>
      <vt:lpstr>PowerPoint Presentation</vt:lpstr>
      <vt:lpstr>PowerPoint Presentation</vt:lpstr>
      <vt:lpstr>Iqaluit, Nunavut (e- ka-lu-it)</vt:lpstr>
      <vt:lpstr>PowerPoint Presentation</vt:lpstr>
      <vt:lpstr>PowerPoint Presentation</vt:lpstr>
      <vt:lpstr>What is Mr. Robinson’s best order for the 9 slides?</vt:lpstr>
      <vt:lpstr>PowerPoint Presentation</vt:lpstr>
      <vt:lpstr>Nunavut  (Our Land)</vt:lpstr>
      <vt:lpstr>PowerPoint Presentation</vt:lpstr>
      <vt:lpstr>PowerPoint Presentation</vt:lpstr>
      <vt:lpstr>Inuktitut Language</vt:lpstr>
      <vt:lpstr>PowerPoint Presentation</vt:lpstr>
      <vt:lpstr>Iqaluit, Nunavut (e- ka-lu-it)</vt:lpstr>
      <vt:lpstr>PowerPoint Presentation</vt:lpstr>
      <vt:lpstr>Iqaluit (e- ka-lu-it), Nunavut</vt:lpstr>
      <vt:lpstr>Aquatic Center</vt:lpstr>
      <vt:lpstr>Legislative Assembly of Nunavut</vt:lpstr>
      <vt:lpstr>Inuksuk High School</vt:lpstr>
      <vt:lpstr>PowerPoint Presentation</vt:lpstr>
      <vt:lpstr>Daily Life</vt:lpstr>
      <vt:lpstr>Houses in Iqaluit</vt:lpstr>
      <vt:lpstr>PowerPoint Presentation</vt:lpstr>
      <vt:lpstr>PowerPoint Presentation</vt:lpstr>
      <vt:lpstr>Typical  Family?</vt:lpstr>
      <vt:lpstr>Food in Nunavut</vt:lpstr>
      <vt:lpstr>PowerPoint Presentation</vt:lpstr>
      <vt:lpstr>Daily Prayer</vt:lpstr>
      <vt:lpstr>PowerPoint Presentation</vt:lpstr>
      <vt:lpstr>Amazing Grace Amazing Grace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Final Suggestions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Question (Objective) for Today</vt:lpstr>
      <vt:lpstr>PowerPoint Presentation</vt:lpstr>
      <vt:lpstr>PowerPoint Presentation</vt:lpstr>
      <vt:lpstr>PowerPoint Presentation</vt:lpstr>
      <vt:lpstr>A Few Suggestions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Shelby County Schools</cp:lastModifiedBy>
  <cp:revision>1</cp:revision>
  <dcterms:modified xsi:type="dcterms:W3CDTF">2015-07-12T04:07:29Z</dcterms:modified>
</cp:coreProperties>
</file>