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ov" ContentType="video/unknown"/>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sldSz cx="13004800" cy="97536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a:fontRef idx="major">
          <a:srgbClr val="444444"/>
        </a:fontRef>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a:fontRef idx="major">
          <a:srgbClr val="444444"/>
        </a:fontRef>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a:fontRef idx="major">
          <a:srgbClr val="444444"/>
        </a:fontRef>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a:fontRef idx="major">
          <a:srgbClr val="444444"/>
        </a:fontRef>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a:fontRef idx="major">
          <a:srgbClr val="FFFFFF"/>
        </a:fontRef>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a:fontRef idx="major">
          <a:srgbClr val="FFFFFF"/>
        </a:fontRef>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a:fontRef idx="major">
          <a:srgbClr val="444444"/>
        </a:fontRef>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a:fontRef idx="major">
          <a:srgbClr val="777777"/>
        </a:fontRef>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152"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079859295"/>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6" name="Shape 6"/>
          <p:cNvSpPr/>
          <p:nvPr/>
        </p:nvSpPr>
        <p:spPr>
          <a:xfrm>
            <a:off x="647700" y="4749800"/>
            <a:ext cx="11709421" cy="127"/>
          </a:xfrm>
          <a:prstGeom prst="line">
            <a:avLst/>
          </a:prstGeom>
          <a:ln w="12700">
            <a:solidFill>
              <a:srgbClr val="9A9A9A"/>
            </a:solidFill>
            <a:miter lim="400000"/>
          </a:ln>
        </p:spPr>
        <p:txBody>
          <a:bodyPr lIns="0" tIns="0" rIns="0" bIns="0" anchor="ctr"/>
          <a:lstStyle/>
          <a:p>
            <a:pPr lvl="0"/>
            <a:endParaRPr/>
          </a:p>
        </p:txBody>
      </p:sp>
      <p:sp>
        <p:nvSpPr>
          <p:cNvPr id="7" name="Shape 7"/>
          <p:cNvSpPr>
            <a:spLocks noGrp="1"/>
          </p:cNvSpPr>
          <p:nvPr>
            <p:ph type="title"/>
          </p:nvPr>
        </p:nvSpPr>
        <p:spPr>
          <a:xfrm>
            <a:off x="571500" y="1320800"/>
            <a:ext cx="11861800" cy="3175000"/>
          </a:xfrm>
          <a:prstGeom prst="rect">
            <a:avLst/>
          </a:prstGeom>
        </p:spPr>
        <p:txBody>
          <a:bodyPr/>
          <a:lstStyle/>
          <a:p>
            <a:pPr lvl="0">
              <a:defRPr sz="1800"/>
            </a:pPr>
            <a:r>
              <a:rPr sz="4200"/>
              <a:t>Title Text</a:t>
            </a:r>
          </a:p>
        </p:txBody>
      </p:sp>
      <p:sp>
        <p:nvSpPr>
          <p:cNvPr id="8" name="Shape 8"/>
          <p:cNvSpPr>
            <a:spLocks noGrp="1"/>
          </p:cNvSpPr>
          <p:nvPr>
            <p:ph type="body" idx="1"/>
          </p:nvPr>
        </p:nvSpPr>
        <p:spPr>
          <a:xfrm>
            <a:off x="571500" y="5016500"/>
            <a:ext cx="11861800" cy="31750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1" name="Shape 31"/>
          <p:cNvSpPr/>
          <p:nvPr/>
        </p:nvSpPr>
        <p:spPr>
          <a:xfrm>
            <a:off x="647700" y="1968500"/>
            <a:ext cx="4876867" cy="127"/>
          </a:xfrm>
          <a:prstGeom prst="line">
            <a:avLst/>
          </a:prstGeom>
          <a:ln w="12700">
            <a:solidFill>
              <a:srgbClr val="9A9A9A"/>
            </a:solidFill>
            <a:miter lim="400000"/>
          </a:ln>
        </p:spPr>
        <p:txBody>
          <a:bodyPr lIns="0" tIns="0" rIns="0" bIns="0" anchor="ctr"/>
          <a:lstStyle/>
          <a:p>
            <a:pPr lvl="0"/>
            <a:endParaRPr/>
          </a:p>
        </p:txBody>
      </p:sp>
      <p:sp>
        <p:nvSpPr>
          <p:cNvPr id="32" name="Shape 32"/>
          <p:cNvSpPr>
            <a:spLocks noGrp="1"/>
          </p:cNvSpPr>
          <p:nvPr>
            <p:ph type="title"/>
          </p:nvPr>
        </p:nvSpPr>
        <p:spPr>
          <a:xfrm>
            <a:off x="571500" y="330200"/>
            <a:ext cx="5080000" cy="1397000"/>
          </a:xfrm>
          <a:prstGeom prst="rect">
            <a:avLst/>
          </a:prstGeom>
        </p:spPr>
        <p:txBody>
          <a:bodyPr/>
          <a:lstStyle/>
          <a:p>
            <a:pPr lvl="0">
              <a:defRPr sz="1800"/>
            </a:pPr>
            <a:r>
              <a:rPr sz="4200"/>
              <a:t>Title Text</a:t>
            </a:r>
          </a:p>
        </p:txBody>
      </p:sp>
      <p:sp>
        <p:nvSpPr>
          <p:cNvPr id="33" name="Shape 33"/>
          <p:cNvSpPr>
            <a:spLocks noGrp="1"/>
          </p:cNvSpPr>
          <p:nvPr>
            <p:ph type="body" idx="1"/>
          </p:nvPr>
        </p:nvSpPr>
        <p:spPr>
          <a:xfrm>
            <a:off x="571500" y="2324100"/>
            <a:ext cx="5080000" cy="6565900"/>
          </a:xfrm>
          <a:prstGeom prst="rect">
            <a:avLst/>
          </a:prstGeom>
        </p:spPr>
        <p:txBody>
          <a:body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2 Up Landscape">
    <p:spTree>
      <p:nvGrpSpPr>
        <p:cNvPr id="1" name=""/>
        <p:cNvGrpSpPr/>
        <p:nvPr/>
      </p:nvGrpSpPr>
      <p:grpSpPr>
        <a:xfrm>
          <a:off x="0" y="0"/>
          <a:ext cx="0" cy="0"/>
          <a:chOff x="0" y="0"/>
          <a:chExt cx="0" cy="0"/>
        </a:xfrm>
      </p:grpSpPr>
      <p:sp>
        <p:nvSpPr>
          <p:cNvPr id="35" name="Shape 35"/>
          <p:cNvSpPr/>
          <p:nvPr/>
        </p:nvSpPr>
        <p:spPr>
          <a:xfrm flipH="1">
            <a:off x="6502399" y="1803400"/>
            <a:ext cx="1" cy="4318000"/>
          </a:xfrm>
          <a:prstGeom prst="line">
            <a:avLst/>
          </a:prstGeom>
          <a:ln w="12700">
            <a:solidFill>
              <a:srgbClr val="ABABAB"/>
            </a:solidFill>
            <a:miter lim="400000"/>
          </a:ln>
        </p:spPr>
        <p:txBody>
          <a:bodyPr lIns="0" tIns="0" rIns="0" bIns="0" anchor="ctr"/>
          <a:lstStyle/>
          <a:p>
            <a:pPr lvl="0"/>
            <a:endParaRPr/>
          </a:p>
        </p:txBody>
      </p:sp>
      <p:sp>
        <p:nvSpPr>
          <p:cNvPr id="36" name="Shape 36"/>
          <p:cNvSpPr>
            <a:spLocks noGrp="1"/>
          </p:cNvSpPr>
          <p:nvPr>
            <p:ph type="body" idx="1"/>
          </p:nvPr>
        </p:nvSpPr>
        <p:spPr>
          <a:xfrm>
            <a:off x="431800" y="8813800"/>
            <a:ext cx="8255000" cy="812800"/>
          </a:xfrm>
          <a:prstGeom prst="rect">
            <a:avLst/>
          </a:prstGeom>
        </p:spPr>
        <p:txBody>
          <a:bodyPr/>
          <a:lstStyle>
            <a:lvl1pPr marL="0" indent="0">
              <a:spcBef>
                <a:spcPts val="0"/>
              </a:spcBef>
              <a:buSzTx/>
              <a:buNone/>
              <a:defRPr sz="2000">
                <a:solidFill>
                  <a:srgbClr val="868686"/>
                </a:solidFill>
              </a:defRPr>
            </a:lvl1pPr>
            <a:lvl2pPr marL="0" indent="0">
              <a:spcBef>
                <a:spcPts val="0"/>
              </a:spcBef>
              <a:buSzTx/>
              <a:buNone/>
              <a:defRPr sz="2000">
                <a:solidFill>
                  <a:srgbClr val="868686"/>
                </a:solidFill>
              </a:defRPr>
            </a:lvl2pPr>
            <a:lvl3pPr marL="0" indent="0">
              <a:spcBef>
                <a:spcPts val="0"/>
              </a:spcBef>
              <a:buSzTx/>
              <a:buNone/>
              <a:defRPr sz="2000">
                <a:solidFill>
                  <a:srgbClr val="868686"/>
                </a:solidFill>
              </a:defRPr>
            </a:lvl3pPr>
            <a:lvl4pPr marL="0" indent="0">
              <a:spcBef>
                <a:spcPts val="0"/>
              </a:spcBef>
              <a:buSzTx/>
              <a:buNone/>
              <a:defRPr sz="2000">
                <a:solidFill>
                  <a:srgbClr val="868686"/>
                </a:solidFill>
              </a:defRPr>
            </a:lvl4pPr>
            <a:lvl5pPr marL="0" indent="0">
              <a:spcBef>
                <a:spcPts val="0"/>
              </a:spcBef>
              <a:buSzTx/>
              <a:buNone/>
              <a:defRPr sz="2000">
                <a:solidFill>
                  <a:srgbClr val="868686"/>
                </a:solidFill>
              </a:defRPr>
            </a:lvl5pPr>
          </a:lstStyle>
          <a:p>
            <a:pPr lvl="0">
              <a:defRPr sz="1800">
                <a:solidFill>
                  <a:srgbClr val="000000"/>
                </a:solidFill>
              </a:defRPr>
            </a:pPr>
            <a:r>
              <a:rPr sz="2000">
                <a:solidFill>
                  <a:srgbClr val="868686"/>
                </a:solidFill>
              </a:rPr>
              <a:t>Body Level One</a:t>
            </a:r>
          </a:p>
          <a:p>
            <a:pPr lvl="1">
              <a:defRPr sz="1800">
                <a:solidFill>
                  <a:srgbClr val="000000"/>
                </a:solidFill>
              </a:defRPr>
            </a:pPr>
            <a:r>
              <a:rPr sz="2000">
                <a:solidFill>
                  <a:srgbClr val="868686"/>
                </a:solidFill>
              </a:rPr>
              <a:t>Body Level Two</a:t>
            </a:r>
          </a:p>
          <a:p>
            <a:pPr lvl="2">
              <a:defRPr sz="1800">
                <a:solidFill>
                  <a:srgbClr val="000000"/>
                </a:solidFill>
              </a:defRPr>
            </a:pPr>
            <a:r>
              <a:rPr sz="2000">
                <a:solidFill>
                  <a:srgbClr val="868686"/>
                </a:solidFill>
              </a:rPr>
              <a:t>Body Level Three</a:t>
            </a:r>
          </a:p>
          <a:p>
            <a:pPr lvl="3">
              <a:defRPr sz="1800">
                <a:solidFill>
                  <a:srgbClr val="000000"/>
                </a:solidFill>
              </a:defRPr>
            </a:pPr>
            <a:r>
              <a:rPr sz="2000">
                <a:solidFill>
                  <a:srgbClr val="868686"/>
                </a:solidFill>
              </a:rPr>
              <a:t>Body Level Four</a:t>
            </a:r>
          </a:p>
          <a:p>
            <a:pPr lvl="4">
              <a:defRPr sz="1800">
                <a:solidFill>
                  <a:srgbClr val="000000"/>
                </a:solidFill>
              </a:defRPr>
            </a:pPr>
            <a:r>
              <a:rPr sz="2000">
                <a:solidFill>
                  <a:srgbClr val="868686"/>
                </a:solidFill>
              </a:rPr>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2 Up Portrait &amp; Landscape">
    <p:spTree>
      <p:nvGrpSpPr>
        <p:cNvPr id="1" name=""/>
        <p:cNvGrpSpPr/>
        <p:nvPr/>
      </p:nvGrpSpPr>
      <p:grpSpPr>
        <a:xfrm>
          <a:off x="0" y="0"/>
          <a:ext cx="0" cy="0"/>
          <a:chOff x="0" y="0"/>
          <a:chExt cx="0" cy="0"/>
        </a:xfrm>
      </p:grpSpPr>
      <p:sp>
        <p:nvSpPr>
          <p:cNvPr id="38" name="Shape 38"/>
          <p:cNvSpPr/>
          <p:nvPr/>
        </p:nvSpPr>
        <p:spPr>
          <a:xfrm flipH="1">
            <a:off x="4432299" y="1778000"/>
            <a:ext cx="1" cy="5054600"/>
          </a:xfrm>
          <a:prstGeom prst="line">
            <a:avLst/>
          </a:prstGeom>
          <a:ln w="12700">
            <a:solidFill>
              <a:srgbClr val="ABABAB"/>
            </a:solidFill>
            <a:miter lim="400000"/>
          </a:ln>
        </p:spPr>
        <p:txBody>
          <a:bodyPr lIns="0" tIns="0" rIns="0" bIns="0" anchor="ctr"/>
          <a:lstStyle/>
          <a:p>
            <a:pPr lvl="0"/>
            <a:endParaRPr/>
          </a:p>
        </p:txBody>
      </p:sp>
      <p:sp>
        <p:nvSpPr>
          <p:cNvPr id="39" name="Shape 39"/>
          <p:cNvSpPr>
            <a:spLocks noGrp="1"/>
          </p:cNvSpPr>
          <p:nvPr>
            <p:ph type="body" idx="1"/>
          </p:nvPr>
        </p:nvSpPr>
        <p:spPr>
          <a:xfrm>
            <a:off x="431800" y="8813800"/>
            <a:ext cx="8255000" cy="812800"/>
          </a:xfrm>
          <a:prstGeom prst="rect">
            <a:avLst/>
          </a:prstGeom>
        </p:spPr>
        <p:txBody>
          <a:bodyPr/>
          <a:lstStyle>
            <a:lvl1pPr marL="0" indent="0">
              <a:spcBef>
                <a:spcPts val="0"/>
              </a:spcBef>
              <a:buSzTx/>
              <a:buNone/>
              <a:defRPr sz="2000">
                <a:solidFill>
                  <a:srgbClr val="868686"/>
                </a:solidFill>
              </a:defRPr>
            </a:lvl1pPr>
            <a:lvl2pPr marL="0" indent="0">
              <a:spcBef>
                <a:spcPts val="0"/>
              </a:spcBef>
              <a:buSzTx/>
              <a:buNone/>
              <a:defRPr sz="2000">
                <a:solidFill>
                  <a:srgbClr val="868686"/>
                </a:solidFill>
              </a:defRPr>
            </a:lvl2pPr>
            <a:lvl3pPr marL="0" indent="0">
              <a:spcBef>
                <a:spcPts val="0"/>
              </a:spcBef>
              <a:buSzTx/>
              <a:buNone/>
              <a:defRPr sz="2000">
                <a:solidFill>
                  <a:srgbClr val="868686"/>
                </a:solidFill>
              </a:defRPr>
            </a:lvl3pPr>
            <a:lvl4pPr marL="0" indent="0">
              <a:spcBef>
                <a:spcPts val="0"/>
              </a:spcBef>
              <a:buSzTx/>
              <a:buNone/>
              <a:defRPr sz="2000">
                <a:solidFill>
                  <a:srgbClr val="868686"/>
                </a:solidFill>
              </a:defRPr>
            </a:lvl4pPr>
            <a:lvl5pPr marL="0" indent="0">
              <a:spcBef>
                <a:spcPts val="0"/>
              </a:spcBef>
              <a:buSzTx/>
              <a:buNone/>
              <a:defRPr sz="2000">
                <a:solidFill>
                  <a:srgbClr val="868686"/>
                </a:solidFill>
              </a:defRPr>
            </a:lvl5pPr>
          </a:lstStyle>
          <a:p>
            <a:pPr lvl="0">
              <a:defRPr sz="1800">
                <a:solidFill>
                  <a:srgbClr val="000000"/>
                </a:solidFill>
              </a:defRPr>
            </a:pPr>
            <a:r>
              <a:rPr sz="2000">
                <a:solidFill>
                  <a:srgbClr val="868686"/>
                </a:solidFill>
              </a:rPr>
              <a:t>Body Level One</a:t>
            </a:r>
          </a:p>
          <a:p>
            <a:pPr lvl="1">
              <a:defRPr sz="1800">
                <a:solidFill>
                  <a:srgbClr val="000000"/>
                </a:solidFill>
              </a:defRPr>
            </a:pPr>
            <a:r>
              <a:rPr sz="2000">
                <a:solidFill>
                  <a:srgbClr val="868686"/>
                </a:solidFill>
              </a:rPr>
              <a:t>Body Level Two</a:t>
            </a:r>
          </a:p>
          <a:p>
            <a:pPr lvl="2">
              <a:defRPr sz="1800">
                <a:solidFill>
                  <a:srgbClr val="000000"/>
                </a:solidFill>
              </a:defRPr>
            </a:pPr>
            <a:r>
              <a:rPr sz="2000">
                <a:solidFill>
                  <a:srgbClr val="868686"/>
                </a:solidFill>
              </a:rPr>
              <a:t>Body Level Three</a:t>
            </a:r>
          </a:p>
          <a:p>
            <a:pPr lvl="3">
              <a:defRPr sz="1800">
                <a:solidFill>
                  <a:srgbClr val="000000"/>
                </a:solidFill>
              </a:defRPr>
            </a:pPr>
            <a:r>
              <a:rPr sz="2000">
                <a:solidFill>
                  <a:srgbClr val="868686"/>
                </a:solidFill>
              </a:rPr>
              <a:t>Body Level Four</a:t>
            </a:r>
          </a:p>
          <a:p>
            <a:pPr lvl="4">
              <a:defRPr sz="1800">
                <a:solidFill>
                  <a:srgbClr val="000000"/>
                </a:solidFill>
              </a:defRPr>
            </a:pPr>
            <a:r>
              <a:rPr sz="2000">
                <a:solidFill>
                  <a:srgbClr val="868686"/>
                </a:solidFill>
              </a:rPr>
              <a:t>Body Level Five</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2 Up Portrait">
    <p:spTree>
      <p:nvGrpSpPr>
        <p:cNvPr id="1" name=""/>
        <p:cNvGrpSpPr/>
        <p:nvPr/>
      </p:nvGrpSpPr>
      <p:grpSpPr>
        <a:xfrm>
          <a:off x="0" y="0"/>
          <a:ext cx="0" cy="0"/>
          <a:chOff x="0" y="0"/>
          <a:chExt cx="0" cy="0"/>
        </a:xfrm>
      </p:grpSpPr>
      <p:sp>
        <p:nvSpPr>
          <p:cNvPr id="41" name="Shape 41"/>
          <p:cNvSpPr/>
          <p:nvPr/>
        </p:nvSpPr>
        <p:spPr>
          <a:xfrm flipH="1">
            <a:off x="6489699" y="508000"/>
            <a:ext cx="1" cy="8013731"/>
          </a:xfrm>
          <a:prstGeom prst="line">
            <a:avLst/>
          </a:prstGeom>
          <a:ln w="12700">
            <a:solidFill>
              <a:srgbClr val="ABABAB"/>
            </a:solidFill>
            <a:miter lim="400000"/>
          </a:ln>
        </p:spPr>
        <p:txBody>
          <a:bodyPr lIns="0" tIns="0" rIns="0" bIns="0" anchor="ctr"/>
          <a:lstStyle/>
          <a:p>
            <a:pPr lvl="0"/>
            <a:endParaRPr/>
          </a:p>
        </p:txBody>
      </p:sp>
      <p:sp>
        <p:nvSpPr>
          <p:cNvPr id="42" name="Shape 42"/>
          <p:cNvSpPr>
            <a:spLocks noGrp="1"/>
          </p:cNvSpPr>
          <p:nvPr>
            <p:ph type="body" idx="1"/>
          </p:nvPr>
        </p:nvSpPr>
        <p:spPr>
          <a:xfrm>
            <a:off x="431800" y="8813800"/>
            <a:ext cx="8255000" cy="812800"/>
          </a:xfrm>
          <a:prstGeom prst="rect">
            <a:avLst/>
          </a:prstGeom>
        </p:spPr>
        <p:txBody>
          <a:bodyPr/>
          <a:lstStyle>
            <a:lvl1pPr marL="0" indent="0">
              <a:spcBef>
                <a:spcPts val="0"/>
              </a:spcBef>
              <a:buSzTx/>
              <a:buNone/>
              <a:defRPr sz="2000">
                <a:solidFill>
                  <a:srgbClr val="868686"/>
                </a:solidFill>
              </a:defRPr>
            </a:lvl1pPr>
            <a:lvl2pPr marL="0" indent="0">
              <a:spcBef>
                <a:spcPts val="0"/>
              </a:spcBef>
              <a:buSzTx/>
              <a:buNone/>
              <a:defRPr sz="2000">
                <a:solidFill>
                  <a:srgbClr val="868686"/>
                </a:solidFill>
              </a:defRPr>
            </a:lvl2pPr>
            <a:lvl3pPr marL="0" indent="0">
              <a:spcBef>
                <a:spcPts val="0"/>
              </a:spcBef>
              <a:buSzTx/>
              <a:buNone/>
              <a:defRPr sz="2000">
                <a:solidFill>
                  <a:srgbClr val="868686"/>
                </a:solidFill>
              </a:defRPr>
            </a:lvl3pPr>
            <a:lvl4pPr marL="0" indent="0">
              <a:spcBef>
                <a:spcPts val="0"/>
              </a:spcBef>
              <a:buSzTx/>
              <a:buNone/>
              <a:defRPr sz="2000">
                <a:solidFill>
                  <a:srgbClr val="868686"/>
                </a:solidFill>
              </a:defRPr>
            </a:lvl4pPr>
            <a:lvl5pPr marL="0" indent="0">
              <a:spcBef>
                <a:spcPts val="0"/>
              </a:spcBef>
              <a:buSzTx/>
              <a:buNone/>
              <a:defRPr sz="2000">
                <a:solidFill>
                  <a:srgbClr val="868686"/>
                </a:solidFill>
              </a:defRPr>
            </a:lvl5pPr>
          </a:lstStyle>
          <a:p>
            <a:pPr lvl="0">
              <a:defRPr sz="1800">
                <a:solidFill>
                  <a:srgbClr val="000000"/>
                </a:solidFill>
              </a:defRPr>
            </a:pPr>
            <a:r>
              <a:rPr sz="2000">
                <a:solidFill>
                  <a:srgbClr val="868686"/>
                </a:solidFill>
              </a:rPr>
              <a:t>Body Level One</a:t>
            </a:r>
          </a:p>
          <a:p>
            <a:pPr lvl="1">
              <a:defRPr sz="1800">
                <a:solidFill>
                  <a:srgbClr val="000000"/>
                </a:solidFill>
              </a:defRPr>
            </a:pPr>
            <a:r>
              <a:rPr sz="2000">
                <a:solidFill>
                  <a:srgbClr val="868686"/>
                </a:solidFill>
              </a:rPr>
              <a:t>Body Level Two</a:t>
            </a:r>
          </a:p>
          <a:p>
            <a:pPr lvl="2">
              <a:defRPr sz="1800">
                <a:solidFill>
                  <a:srgbClr val="000000"/>
                </a:solidFill>
              </a:defRPr>
            </a:pPr>
            <a:r>
              <a:rPr sz="2000">
                <a:solidFill>
                  <a:srgbClr val="868686"/>
                </a:solidFill>
              </a:rPr>
              <a:t>Body Level Three</a:t>
            </a:r>
          </a:p>
          <a:p>
            <a:pPr lvl="3">
              <a:defRPr sz="1800">
                <a:solidFill>
                  <a:srgbClr val="000000"/>
                </a:solidFill>
              </a:defRPr>
            </a:pPr>
            <a:r>
              <a:rPr sz="2000">
                <a:solidFill>
                  <a:srgbClr val="868686"/>
                </a:solidFill>
              </a:rPr>
              <a:t>Body Level Four</a:t>
            </a:r>
          </a:p>
          <a:p>
            <a:pPr lvl="4">
              <a:defRPr sz="1800">
                <a:solidFill>
                  <a:srgbClr val="000000"/>
                </a:solidFill>
              </a:defRPr>
            </a:pPr>
            <a:r>
              <a:rPr sz="2000">
                <a:solidFill>
                  <a:srgbClr val="868686"/>
                </a:solidFill>
              </a:rPr>
              <a:t>Body Level Five</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3 Up Portrait">
    <p:spTree>
      <p:nvGrpSpPr>
        <p:cNvPr id="1" name=""/>
        <p:cNvGrpSpPr/>
        <p:nvPr/>
      </p:nvGrpSpPr>
      <p:grpSpPr>
        <a:xfrm>
          <a:off x="0" y="0"/>
          <a:ext cx="0" cy="0"/>
          <a:chOff x="0" y="0"/>
          <a:chExt cx="0" cy="0"/>
        </a:xfrm>
      </p:grpSpPr>
      <p:sp>
        <p:nvSpPr>
          <p:cNvPr id="44" name="Shape 44"/>
          <p:cNvSpPr/>
          <p:nvPr/>
        </p:nvSpPr>
        <p:spPr>
          <a:xfrm flipH="1">
            <a:off x="4444998" y="1777968"/>
            <a:ext cx="1" cy="5067381"/>
          </a:xfrm>
          <a:prstGeom prst="line">
            <a:avLst/>
          </a:prstGeom>
          <a:ln w="12700">
            <a:solidFill>
              <a:srgbClr val="ABABAB"/>
            </a:solidFill>
            <a:miter lim="400000"/>
          </a:ln>
        </p:spPr>
        <p:txBody>
          <a:bodyPr lIns="0" tIns="0" rIns="0" bIns="0" anchor="ctr"/>
          <a:lstStyle/>
          <a:p>
            <a:pPr lvl="0"/>
            <a:endParaRPr/>
          </a:p>
        </p:txBody>
      </p:sp>
      <p:sp>
        <p:nvSpPr>
          <p:cNvPr id="45" name="Shape 45"/>
          <p:cNvSpPr/>
          <p:nvPr/>
        </p:nvSpPr>
        <p:spPr>
          <a:xfrm flipH="1">
            <a:off x="8547098" y="1777968"/>
            <a:ext cx="1" cy="5067381"/>
          </a:xfrm>
          <a:prstGeom prst="line">
            <a:avLst/>
          </a:prstGeom>
          <a:ln w="12700">
            <a:solidFill>
              <a:srgbClr val="ABABAB"/>
            </a:solidFill>
            <a:miter lim="400000"/>
          </a:ln>
        </p:spPr>
        <p:txBody>
          <a:bodyPr lIns="0" tIns="0" rIns="0" bIns="0" anchor="ctr"/>
          <a:lstStyle/>
          <a:p>
            <a:pPr lvl="0"/>
            <a:endParaRPr/>
          </a:p>
        </p:txBody>
      </p:sp>
      <p:sp>
        <p:nvSpPr>
          <p:cNvPr id="46" name="Shape 46"/>
          <p:cNvSpPr>
            <a:spLocks noGrp="1"/>
          </p:cNvSpPr>
          <p:nvPr>
            <p:ph type="body" idx="1"/>
          </p:nvPr>
        </p:nvSpPr>
        <p:spPr>
          <a:xfrm>
            <a:off x="431800" y="8813800"/>
            <a:ext cx="8255000" cy="812800"/>
          </a:xfrm>
          <a:prstGeom prst="rect">
            <a:avLst/>
          </a:prstGeom>
        </p:spPr>
        <p:txBody>
          <a:bodyPr/>
          <a:lstStyle>
            <a:lvl1pPr marL="0" indent="0">
              <a:spcBef>
                <a:spcPts val="0"/>
              </a:spcBef>
              <a:buSzTx/>
              <a:buNone/>
              <a:defRPr sz="2000">
                <a:solidFill>
                  <a:srgbClr val="868686"/>
                </a:solidFill>
              </a:defRPr>
            </a:lvl1pPr>
            <a:lvl2pPr marL="0" indent="0">
              <a:spcBef>
                <a:spcPts val="0"/>
              </a:spcBef>
              <a:buSzTx/>
              <a:buNone/>
              <a:defRPr sz="2000">
                <a:solidFill>
                  <a:srgbClr val="868686"/>
                </a:solidFill>
              </a:defRPr>
            </a:lvl2pPr>
            <a:lvl3pPr marL="0" indent="0">
              <a:spcBef>
                <a:spcPts val="0"/>
              </a:spcBef>
              <a:buSzTx/>
              <a:buNone/>
              <a:defRPr sz="2000">
                <a:solidFill>
                  <a:srgbClr val="868686"/>
                </a:solidFill>
              </a:defRPr>
            </a:lvl3pPr>
            <a:lvl4pPr marL="0" indent="0">
              <a:spcBef>
                <a:spcPts val="0"/>
              </a:spcBef>
              <a:buSzTx/>
              <a:buNone/>
              <a:defRPr sz="2000">
                <a:solidFill>
                  <a:srgbClr val="868686"/>
                </a:solidFill>
              </a:defRPr>
            </a:lvl4pPr>
            <a:lvl5pPr marL="0" indent="0">
              <a:spcBef>
                <a:spcPts val="0"/>
              </a:spcBef>
              <a:buSzTx/>
              <a:buNone/>
              <a:defRPr sz="2000">
                <a:solidFill>
                  <a:srgbClr val="868686"/>
                </a:solidFill>
              </a:defRPr>
            </a:lvl5pPr>
          </a:lstStyle>
          <a:p>
            <a:pPr lvl="0">
              <a:defRPr sz="1800">
                <a:solidFill>
                  <a:srgbClr val="000000"/>
                </a:solidFill>
              </a:defRPr>
            </a:pPr>
            <a:r>
              <a:rPr sz="2000">
                <a:solidFill>
                  <a:srgbClr val="868686"/>
                </a:solidFill>
              </a:rPr>
              <a:t>Body Level One</a:t>
            </a:r>
          </a:p>
          <a:p>
            <a:pPr lvl="1">
              <a:defRPr sz="1800">
                <a:solidFill>
                  <a:srgbClr val="000000"/>
                </a:solidFill>
              </a:defRPr>
            </a:pPr>
            <a:r>
              <a:rPr sz="2000">
                <a:solidFill>
                  <a:srgbClr val="868686"/>
                </a:solidFill>
              </a:rPr>
              <a:t>Body Level Two</a:t>
            </a:r>
          </a:p>
          <a:p>
            <a:pPr lvl="2">
              <a:defRPr sz="1800">
                <a:solidFill>
                  <a:srgbClr val="000000"/>
                </a:solidFill>
              </a:defRPr>
            </a:pPr>
            <a:r>
              <a:rPr sz="2000">
                <a:solidFill>
                  <a:srgbClr val="868686"/>
                </a:solidFill>
              </a:rPr>
              <a:t>Body Level Three</a:t>
            </a:r>
          </a:p>
          <a:p>
            <a:pPr lvl="3">
              <a:defRPr sz="1800">
                <a:solidFill>
                  <a:srgbClr val="000000"/>
                </a:solidFill>
              </a:defRPr>
            </a:pPr>
            <a:r>
              <a:rPr sz="2000">
                <a:solidFill>
                  <a:srgbClr val="868686"/>
                </a:solidFill>
              </a:rPr>
              <a:t>Body Level Four</a:t>
            </a:r>
          </a:p>
          <a:p>
            <a:pPr lvl="4">
              <a:defRPr sz="1800">
                <a:solidFill>
                  <a:srgbClr val="000000"/>
                </a:solidFill>
              </a:defRPr>
            </a:pPr>
            <a:r>
              <a:rPr sz="2000">
                <a:solidFill>
                  <a:srgbClr val="868686"/>
                </a:solidFill>
              </a:rPr>
              <a:t>Body Level Five</a:t>
            </a: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 Big">
    <p:spTree>
      <p:nvGrpSpPr>
        <p:cNvPr id="1" name=""/>
        <p:cNvGrpSpPr/>
        <p:nvPr/>
      </p:nvGrpSpPr>
      <p:grpSpPr>
        <a:xfrm>
          <a:off x="0" y="0"/>
          <a:ext cx="0" cy="0"/>
          <a:chOff x="0" y="0"/>
          <a:chExt cx="0" cy="0"/>
        </a:xfrm>
      </p:grpSpPr>
      <p:sp>
        <p:nvSpPr>
          <p:cNvPr id="48" name="Shape 48"/>
          <p:cNvSpPr>
            <a:spLocks noGrp="1"/>
          </p:cNvSpPr>
          <p:nvPr>
            <p:ph type="body" idx="1"/>
          </p:nvPr>
        </p:nvSpPr>
        <p:spPr>
          <a:xfrm>
            <a:off x="431800" y="8813800"/>
            <a:ext cx="8255000" cy="812800"/>
          </a:xfrm>
          <a:prstGeom prst="rect">
            <a:avLst/>
          </a:prstGeom>
        </p:spPr>
        <p:txBody>
          <a:bodyPr/>
          <a:lstStyle>
            <a:lvl1pPr marL="0" indent="0">
              <a:spcBef>
                <a:spcPts val="0"/>
              </a:spcBef>
              <a:buSzTx/>
              <a:buNone/>
              <a:defRPr sz="2000">
                <a:solidFill>
                  <a:srgbClr val="868686"/>
                </a:solidFill>
              </a:defRPr>
            </a:lvl1pPr>
            <a:lvl2pPr marL="0" indent="0">
              <a:spcBef>
                <a:spcPts val="0"/>
              </a:spcBef>
              <a:buSzTx/>
              <a:buNone/>
              <a:defRPr sz="2000">
                <a:solidFill>
                  <a:srgbClr val="868686"/>
                </a:solidFill>
              </a:defRPr>
            </a:lvl2pPr>
            <a:lvl3pPr marL="0" indent="0">
              <a:spcBef>
                <a:spcPts val="0"/>
              </a:spcBef>
              <a:buSzTx/>
              <a:buNone/>
              <a:defRPr sz="2000">
                <a:solidFill>
                  <a:srgbClr val="868686"/>
                </a:solidFill>
              </a:defRPr>
            </a:lvl3pPr>
            <a:lvl4pPr marL="0" indent="0">
              <a:spcBef>
                <a:spcPts val="0"/>
              </a:spcBef>
              <a:buSzTx/>
              <a:buNone/>
              <a:defRPr sz="2000">
                <a:solidFill>
                  <a:srgbClr val="868686"/>
                </a:solidFill>
              </a:defRPr>
            </a:lvl4pPr>
            <a:lvl5pPr marL="0" indent="0">
              <a:spcBef>
                <a:spcPts val="0"/>
              </a:spcBef>
              <a:buSzTx/>
              <a:buNone/>
              <a:defRPr sz="2000">
                <a:solidFill>
                  <a:srgbClr val="868686"/>
                </a:solidFill>
              </a:defRPr>
            </a:lvl5pPr>
          </a:lstStyle>
          <a:p>
            <a:pPr lvl="0">
              <a:defRPr sz="1800">
                <a:solidFill>
                  <a:srgbClr val="000000"/>
                </a:solidFill>
              </a:defRPr>
            </a:pPr>
            <a:r>
              <a:rPr sz="2000">
                <a:solidFill>
                  <a:srgbClr val="868686"/>
                </a:solidFill>
              </a:rPr>
              <a:t>Body Level One</a:t>
            </a:r>
          </a:p>
          <a:p>
            <a:pPr lvl="1">
              <a:defRPr sz="1800">
                <a:solidFill>
                  <a:srgbClr val="000000"/>
                </a:solidFill>
              </a:defRPr>
            </a:pPr>
            <a:r>
              <a:rPr sz="2000">
                <a:solidFill>
                  <a:srgbClr val="868686"/>
                </a:solidFill>
              </a:rPr>
              <a:t>Body Level Two</a:t>
            </a:r>
          </a:p>
          <a:p>
            <a:pPr lvl="2">
              <a:defRPr sz="1800">
                <a:solidFill>
                  <a:srgbClr val="000000"/>
                </a:solidFill>
              </a:defRPr>
            </a:pPr>
            <a:r>
              <a:rPr sz="2000">
                <a:solidFill>
                  <a:srgbClr val="868686"/>
                </a:solidFill>
              </a:rPr>
              <a:t>Body Level Three</a:t>
            </a:r>
          </a:p>
          <a:p>
            <a:pPr lvl="3">
              <a:defRPr sz="1800">
                <a:solidFill>
                  <a:srgbClr val="000000"/>
                </a:solidFill>
              </a:defRPr>
            </a:pPr>
            <a:r>
              <a:rPr sz="2000">
                <a:solidFill>
                  <a:srgbClr val="868686"/>
                </a:solidFill>
              </a:rPr>
              <a:t>Body Level Four</a:t>
            </a:r>
          </a:p>
          <a:p>
            <a:pPr lvl="4">
              <a:defRPr sz="1800">
                <a:solidFill>
                  <a:srgbClr val="000000"/>
                </a:solidFill>
              </a:defRPr>
            </a:pPr>
            <a:r>
              <a:rPr sz="2000">
                <a:solidFill>
                  <a:srgbClr val="868686"/>
                </a:solidFill>
              </a:rPr>
              <a:t>Body Level Five</a:t>
            </a: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50" name="Shape 50"/>
          <p:cNvSpPr/>
          <p:nvPr/>
        </p:nvSpPr>
        <p:spPr>
          <a:xfrm flipH="1">
            <a:off x="6489698" y="520668"/>
            <a:ext cx="1" cy="7962963"/>
          </a:xfrm>
          <a:prstGeom prst="line">
            <a:avLst/>
          </a:prstGeom>
          <a:ln w="12700">
            <a:solidFill>
              <a:srgbClr val="ABABAB"/>
            </a:solidFill>
            <a:miter lim="400000"/>
          </a:ln>
        </p:spPr>
        <p:txBody>
          <a:bodyPr lIns="0" tIns="0" rIns="0" bIns="0" anchor="ctr"/>
          <a:lstStyle/>
          <a:p>
            <a:pPr lvl="0"/>
            <a:endParaRPr/>
          </a:p>
        </p:txBody>
      </p:sp>
      <p:sp>
        <p:nvSpPr>
          <p:cNvPr id="51" name="Shape 51"/>
          <p:cNvSpPr/>
          <p:nvPr/>
        </p:nvSpPr>
        <p:spPr>
          <a:xfrm>
            <a:off x="6489696" y="4476750"/>
            <a:ext cx="5994408" cy="127"/>
          </a:xfrm>
          <a:prstGeom prst="line">
            <a:avLst/>
          </a:prstGeom>
          <a:ln w="12700">
            <a:solidFill>
              <a:srgbClr val="ABABAB"/>
            </a:solidFill>
            <a:miter lim="400000"/>
          </a:ln>
        </p:spPr>
        <p:txBody>
          <a:bodyPr lIns="0" tIns="0" rIns="0" bIns="0" anchor="ctr"/>
          <a:lstStyle/>
          <a:p>
            <a:pPr lvl="0"/>
            <a:endParaRPr/>
          </a:p>
        </p:txBody>
      </p:sp>
      <p:sp>
        <p:nvSpPr>
          <p:cNvPr id="52" name="Shape 52"/>
          <p:cNvSpPr>
            <a:spLocks noGrp="1"/>
          </p:cNvSpPr>
          <p:nvPr>
            <p:ph type="body" idx="1"/>
          </p:nvPr>
        </p:nvSpPr>
        <p:spPr>
          <a:xfrm>
            <a:off x="431800" y="8813800"/>
            <a:ext cx="8255000" cy="812800"/>
          </a:xfrm>
          <a:prstGeom prst="rect">
            <a:avLst/>
          </a:prstGeom>
        </p:spPr>
        <p:txBody>
          <a:bodyPr/>
          <a:lstStyle>
            <a:lvl1pPr marL="0" indent="0">
              <a:spcBef>
                <a:spcPts val="0"/>
              </a:spcBef>
              <a:buSzTx/>
              <a:buNone/>
              <a:defRPr sz="2000">
                <a:solidFill>
                  <a:srgbClr val="868686"/>
                </a:solidFill>
              </a:defRPr>
            </a:lvl1pPr>
            <a:lvl2pPr marL="0" indent="0">
              <a:spcBef>
                <a:spcPts val="0"/>
              </a:spcBef>
              <a:buSzTx/>
              <a:buNone/>
              <a:defRPr sz="2000">
                <a:solidFill>
                  <a:srgbClr val="868686"/>
                </a:solidFill>
              </a:defRPr>
            </a:lvl2pPr>
            <a:lvl3pPr marL="0" indent="0">
              <a:spcBef>
                <a:spcPts val="0"/>
              </a:spcBef>
              <a:buSzTx/>
              <a:buNone/>
              <a:defRPr sz="2000">
                <a:solidFill>
                  <a:srgbClr val="868686"/>
                </a:solidFill>
              </a:defRPr>
            </a:lvl3pPr>
            <a:lvl4pPr marL="0" indent="0">
              <a:spcBef>
                <a:spcPts val="0"/>
              </a:spcBef>
              <a:buSzTx/>
              <a:buNone/>
              <a:defRPr sz="2000">
                <a:solidFill>
                  <a:srgbClr val="868686"/>
                </a:solidFill>
              </a:defRPr>
            </a:lvl4pPr>
            <a:lvl5pPr marL="0" indent="0">
              <a:spcBef>
                <a:spcPts val="0"/>
              </a:spcBef>
              <a:buSzTx/>
              <a:buNone/>
              <a:defRPr sz="2000">
                <a:solidFill>
                  <a:srgbClr val="868686"/>
                </a:solidFill>
              </a:defRPr>
            </a:lvl5pPr>
          </a:lstStyle>
          <a:p>
            <a:pPr lvl="0">
              <a:defRPr sz="1800">
                <a:solidFill>
                  <a:srgbClr val="000000"/>
                </a:solidFill>
              </a:defRPr>
            </a:pPr>
            <a:r>
              <a:rPr sz="2000">
                <a:solidFill>
                  <a:srgbClr val="868686"/>
                </a:solidFill>
              </a:rPr>
              <a:t>Body Level One</a:t>
            </a:r>
          </a:p>
          <a:p>
            <a:pPr lvl="1">
              <a:defRPr sz="1800">
                <a:solidFill>
                  <a:srgbClr val="000000"/>
                </a:solidFill>
              </a:defRPr>
            </a:pPr>
            <a:r>
              <a:rPr sz="2000">
                <a:solidFill>
                  <a:srgbClr val="868686"/>
                </a:solidFill>
              </a:rPr>
              <a:t>Body Level Two</a:t>
            </a:r>
          </a:p>
          <a:p>
            <a:pPr lvl="2">
              <a:defRPr sz="1800">
                <a:solidFill>
                  <a:srgbClr val="000000"/>
                </a:solidFill>
              </a:defRPr>
            </a:pPr>
            <a:r>
              <a:rPr sz="2000">
                <a:solidFill>
                  <a:srgbClr val="868686"/>
                </a:solidFill>
              </a:rPr>
              <a:t>Body Level Three</a:t>
            </a:r>
          </a:p>
          <a:p>
            <a:pPr lvl="3">
              <a:defRPr sz="1800">
                <a:solidFill>
                  <a:srgbClr val="000000"/>
                </a:solidFill>
              </a:defRPr>
            </a:pPr>
            <a:r>
              <a:rPr sz="2000">
                <a:solidFill>
                  <a:srgbClr val="868686"/>
                </a:solidFill>
              </a:rPr>
              <a:t>Body Level Four</a:t>
            </a:r>
          </a:p>
          <a:p>
            <a:pPr lvl="4">
              <a:defRPr sz="1800">
                <a:solidFill>
                  <a:srgbClr val="000000"/>
                </a:solidFill>
              </a:defRPr>
            </a:pPr>
            <a:r>
              <a:rPr sz="2000">
                <a:solidFill>
                  <a:srgbClr val="868686"/>
                </a:solidFill>
              </a:rPr>
              <a:t>Body Level Five</a:t>
            </a: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4 Up">
    <p:spTree>
      <p:nvGrpSpPr>
        <p:cNvPr id="1" name=""/>
        <p:cNvGrpSpPr/>
        <p:nvPr/>
      </p:nvGrpSpPr>
      <p:grpSpPr>
        <a:xfrm>
          <a:off x="0" y="0"/>
          <a:ext cx="0" cy="0"/>
          <a:chOff x="0" y="0"/>
          <a:chExt cx="0" cy="0"/>
        </a:xfrm>
      </p:grpSpPr>
      <p:sp>
        <p:nvSpPr>
          <p:cNvPr id="54" name="Shape 54"/>
          <p:cNvSpPr/>
          <p:nvPr/>
        </p:nvSpPr>
        <p:spPr>
          <a:xfrm flipH="1">
            <a:off x="9067798" y="520668"/>
            <a:ext cx="1" cy="7962963"/>
          </a:xfrm>
          <a:prstGeom prst="line">
            <a:avLst/>
          </a:prstGeom>
          <a:ln w="12700">
            <a:solidFill>
              <a:srgbClr val="ABABAB"/>
            </a:solidFill>
            <a:miter lim="400000"/>
          </a:ln>
        </p:spPr>
        <p:txBody>
          <a:bodyPr lIns="0" tIns="0" rIns="0" bIns="0" anchor="ctr"/>
          <a:lstStyle/>
          <a:p>
            <a:pPr lvl="0"/>
            <a:endParaRPr/>
          </a:p>
        </p:txBody>
      </p:sp>
      <p:sp>
        <p:nvSpPr>
          <p:cNvPr id="55" name="Shape 55"/>
          <p:cNvSpPr/>
          <p:nvPr/>
        </p:nvSpPr>
        <p:spPr>
          <a:xfrm>
            <a:off x="9067796" y="3092450"/>
            <a:ext cx="3429023" cy="127"/>
          </a:xfrm>
          <a:prstGeom prst="line">
            <a:avLst/>
          </a:prstGeom>
          <a:ln w="12700">
            <a:solidFill>
              <a:srgbClr val="ABABAB"/>
            </a:solidFill>
            <a:miter lim="400000"/>
          </a:ln>
        </p:spPr>
        <p:txBody>
          <a:bodyPr lIns="0" tIns="0" rIns="0" bIns="0" anchor="ctr"/>
          <a:lstStyle/>
          <a:p>
            <a:pPr lvl="0"/>
            <a:endParaRPr/>
          </a:p>
        </p:txBody>
      </p:sp>
      <p:sp>
        <p:nvSpPr>
          <p:cNvPr id="56" name="Shape 56"/>
          <p:cNvSpPr/>
          <p:nvPr/>
        </p:nvSpPr>
        <p:spPr>
          <a:xfrm>
            <a:off x="9067796" y="5873750"/>
            <a:ext cx="3429023" cy="127"/>
          </a:xfrm>
          <a:prstGeom prst="line">
            <a:avLst/>
          </a:prstGeom>
          <a:ln w="12700">
            <a:solidFill>
              <a:srgbClr val="ABABAB"/>
            </a:solidFill>
            <a:miter lim="400000"/>
          </a:ln>
        </p:spPr>
        <p:txBody>
          <a:bodyPr lIns="0" tIns="0" rIns="0" bIns="0" anchor="ctr"/>
          <a:lstStyle/>
          <a:p>
            <a:pPr lvl="0"/>
            <a:endParaRPr/>
          </a:p>
        </p:txBody>
      </p:sp>
      <p:sp>
        <p:nvSpPr>
          <p:cNvPr id="57" name="Shape 57"/>
          <p:cNvSpPr>
            <a:spLocks noGrp="1"/>
          </p:cNvSpPr>
          <p:nvPr>
            <p:ph type="body" idx="1"/>
          </p:nvPr>
        </p:nvSpPr>
        <p:spPr>
          <a:xfrm>
            <a:off x="431800" y="8813800"/>
            <a:ext cx="8255000" cy="812800"/>
          </a:xfrm>
          <a:prstGeom prst="rect">
            <a:avLst/>
          </a:prstGeom>
        </p:spPr>
        <p:txBody>
          <a:bodyPr/>
          <a:lstStyle>
            <a:lvl1pPr marL="0" indent="0">
              <a:spcBef>
                <a:spcPts val="0"/>
              </a:spcBef>
              <a:buSzTx/>
              <a:buNone/>
              <a:defRPr sz="2000">
                <a:solidFill>
                  <a:srgbClr val="868686"/>
                </a:solidFill>
              </a:defRPr>
            </a:lvl1pPr>
            <a:lvl2pPr marL="0" indent="0">
              <a:spcBef>
                <a:spcPts val="0"/>
              </a:spcBef>
              <a:buSzTx/>
              <a:buNone/>
              <a:defRPr sz="2000">
                <a:solidFill>
                  <a:srgbClr val="868686"/>
                </a:solidFill>
              </a:defRPr>
            </a:lvl2pPr>
            <a:lvl3pPr marL="0" indent="0">
              <a:spcBef>
                <a:spcPts val="0"/>
              </a:spcBef>
              <a:buSzTx/>
              <a:buNone/>
              <a:defRPr sz="2000">
                <a:solidFill>
                  <a:srgbClr val="868686"/>
                </a:solidFill>
              </a:defRPr>
            </a:lvl3pPr>
            <a:lvl4pPr marL="0" indent="0">
              <a:spcBef>
                <a:spcPts val="0"/>
              </a:spcBef>
              <a:buSzTx/>
              <a:buNone/>
              <a:defRPr sz="2000">
                <a:solidFill>
                  <a:srgbClr val="868686"/>
                </a:solidFill>
              </a:defRPr>
            </a:lvl4pPr>
            <a:lvl5pPr marL="0" indent="0">
              <a:spcBef>
                <a:spcPts val="0"/>
              </a:spcBef>
              <a:buSzTx/>
              <a:buNone/>
              <a:defRPr sz="2000">
                <a:solidFill>
                  <a:srgbClr val="868686"/>
                </a:solidFill>
              </a:defRPr>
            </a:lvl5pPr>
          </a:lstStyle>
          <a:p>
            <a:pPr lvl="0">
              <a:defRPr sz="1800">
                <a:solidFill>
                  <a:srgbClr val="000000"/>
                </a:solidFill>
              </a:defRPr>
            </a:pPr>
            <a:r>
              <a:rPr sz="2000">
                <a:solidFill>
                  <a:srgbClr val="868686"/>
                </a:solidFill>
              </a:rPr>
              <a:t>Body Level One</a:t>
            </a:r>
          </a:p>
          <a:p>
            <a:pPr lvl="1">
              <a:defRPr sz="1800">
                <a:solidFill>
                  <a:srgbClr val="000000"/>
                </a:solidFill>
              </a:defRPr>
            </a:pPr>
            <a:r>
              <a:rPr sz="2000">
                <a:solidFill>
                  <a:srgbClr val="868686"/>
                </a:solidFill>
              </a:rPr>
              <a:t>Body Level Two</a:t>
            </a:r>
          </a:p>
          <a:p>
            <a:pPr lvl="2">
              <a:defRPr sz="1800">
                <a:solidFill>
                  <a:srgbClr val="000000"/>
                </a:solidFill>
              </a:defRPr>
            </a:pPr>
            <a:r>
              <a:rPr sz="2000">
                <a:solidFill>
                  <a:srgbClr val="868686"/>
                </a:solidFill>
              </a:rPr>
              <a:t>Body Level Three</a:t>
            </a:r>
          </a:p>
          <a:p>
            <a:pPr lvl="3">
              <a:defRPr sz="1800">
                <a:solidFill>
                  <a:srgbClr val="000000"/>
                </a:solidFill>
              </a:defRPr>
            </a:pPr>
            <a:r>
              <a:rPr sz="2000">
                <a:solidFill>
                  <a:srgbClr val="868686"/>
                </a:solidFill>
              </a:rPr>
              <a:t>Body Level Four</a:t>
            </a:r>
          </a:p>
          <a:p>
            <a:pPr lvl="4">
              <a:defRPr sz="1800">
                <a:solidFill>
                  <a:srgbClr val="000000"/>
                </a:solidFill>
              </a:defRPr>
            </a:pPr>
            <a:r>
              <a:rPr sz="2000">
                <a:solidFill>
                  <a:srgbClr val="868686"/>
                </a:solidFill>
              </a:rPr>
              <a:t>Body Level Five</a:t>
            </a: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pPr lvl="0">
              <a:defRPr sz="1800"/>
            </a:pPr>
            <a:r>
              <a:rPr sz="4200"/>
              <a:t>Title Text</a:t>
            </a:r>
          </a:p>
        </p:txBody>
      </p:sp>
      <p:sp>
        <p:nvSpPr>
          <p:cNvPr id="60" name="Shape 60"/>
          <p:cNvSpPr>
            <a:spLocks noGrp="1"/>
          </p:cNvSpPr>
          <p:nvPr>
            <p:ph type="body" idx="1"/>
          </p:nvPr>
        </p:nvSpPr>
        <p:spPr>
          <a:xfrm>
            <a:off x="571500" y="2324100"/>
            <a:ext cx="5080000" cy="6565900"/>
          </a:xfrm>
          <a:prstGeom prst="rect">
            <a:avLst/>
          </a:prstGeom>
        </p:spPr>
        <p:txBody>
          <a:body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pPr lvl="0">
              <a:defRPr sz="1800"/>
            </a:pPr>
            <a:r>
              <a:rPr sz="4200"/>
              <a:t>Title Text</a:t>
            </a:r>
          </a:p>
        </p:txBody>
      </p:sp>
      <p:sp>
        <p:nvSpPr>
          <p:cNvPr id="63" name="Shape 63"/>
          <p:cNvSpPr>
            <a:spLocks noGrp="1"/>
          </p:cNvSpPr>
          <p:nvPr>
            <p:ph type="body" idx="1"/>
          </p:nvPr>
        </p:nvSpPr>
        <p:spPr>
          <a:xfrm>
            <a:off x="8369300" y="2324100"/>
            <a:ext cx="4064000" cy="6565900"/>
          </a:xfrm>
          <a:prstGeom prst="rect">
            <a:avLst/>
          </a:prstGeom>
        </p:spPr>
        <p:txBody>
          <a:body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200"/>
              <a:t>Title Text</a:t>
            </a:r>
          </a:p>
        </p:txBody>
      </p:sp>
      <p:sp>
        <p:nvSpPr>
          <p:cNvPr id="11" name="Shape 11"/>
          <p:cNvSpPr>
            <a:spLocks noGrp="1"/>
          </p:cNvSpPr>
          <p:nvPr>
            <p:ph type="body" idx="1"/>
          </p:nvPr>
        </p:nvSpPr>
        <p:spPr>
          <a:prstGeom prst="rect">
            <a:avLst/>
          </a:prstGeom>
        </p:spPr>
        <p:txBody>
          <a:body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pPr>
            <a:r>
              <a:rPr sz="4200"/>
              <a:t>Title Text</a:t>
            </a:r>
          </a:p>
        </p:txBody>
      </p:sp>
      <p:sp>
        <p:nvSpPr>
          <p:cNvPr id="14" name="Shape 14"/>
          <p:cNvSpPr>
            <a:spLocks noGrp="1"/>
          </p:cNvSpPr>
          <p:nvPr>
            <p:ph type="body" idx="1"/>
          </p:nvPr>
        </p:nvSpPr>
        <p:spPr>
          <a:prstGeom prst="rect">
            <a:avLst/>
          </a:prstGeom>
        </p:spPr>
        <p:txBody>
          <a:bodyPr numCol="2" spcCol="593090"/>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6" name="Shape 16"/>
          <p:cNvSpPr>
            <a:spLocks noGrp="1"/>
          </p:cNvSpPr>
          <p:nvPr>
            <p:ph type="body" idx="1"/>
          </p:nvPr>
        </p:nvSpPr>
        <p:spPr>
          <a:xfrm>
            <a:off x="571500" y="863600"/>
            <a:ext cx="11861800" cy="8026400"/>
          </a:xfrm>
          <a:prstGeom prst="rect">
            <a:avLst/>
          </a:prstGeom>
        </p:spPr>
        <p:txBody>
          <a:bodyPr/>
          <a:lstStyle>
            <a:lvl1pPr>
              <a:spcBef>
                <a:spcPts val="7200"/>
              </a:spcBef>
            </a:lvl1pPr>
            <a:lvl2pPr>
              <a:spcBef>
                <a:spcPts val="7200"/>
              </a:spcBef>
            </a:lvl2pPr>
            <a:lvl3pPr>
              <a:spcBef>
                <a:spcPts val="7200"/>
              </a:spcBef>
            </a:lvl3pPr>
            <a:lvl4pPr>
              <a:spcBef>
                <a:spcPts val="7200"/>
              </a:spcBef>
            </a:lvl4pPr>
            <a:lvl5pPr>
              <a:spcBef>
                <a:spcPts val="7200"/>
              </a:spcBef>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pPr>
            <a:r>
              <a:rPr sz="4200"/>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1" name="Shape 21"/>
          <p:cNvSpPr>
            <a:spLocks noGrp="1"/>
          </p:cNvSpPr>
          <p:nvPr>
            <p:ph type="title"/>
          </p:nvPr>
        </p:nvSpPr>
        <p:spPr>
          <a:xfrm>
            <a:off x="571500" y="3708400"/>
            <a:ext cx="11861800" cy="2336800"/>
          </a:xfrm>
          <a:prstGeom prst="rect">
            <a:avLst/>
          </a:prstGeom>
        </p:spPr>
        <p:txBody>
          <a:bodyPr lIns="50800" tIns="50800" rIns="50800" bIns="50800" anchor="ctr"/>
          <a:lstStyle/>
          <a:p>
            <a:pPr lvl="0">
              <a:defRPr sz="1800"/>
            </a:pPr>
            <a:r>
              <a:rPr sz="4200"/>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3" name="Shape 23"/>
          <p:cNvSpPr/>
          <p:nvPr/>
        </p:nvSpPr>
        <p:spPr>
          <a:xfrm>
            <a:off x="7543800" y="7975599"/>
            <a:ext cx="1" cy="1422529"/>
          </a:xfrm>
          <a:prstGeom prst="line">
            <a:avLst/>
          </a:prstGeom>
          <a:ln w="12700">
            <a:solidFill>
              <a:srgbClr val="9A9A9A"/>
            </a:solidFill>
            <a:miter lim="400000"/>
          </a:ln>
        </p:spPr>
        <p:txBody>
          <a:bodyPr lIns="0" tIns="0" rIns="0" bIns="0" anchor="ctr"/>
          <a:lstStyle/>
          <a:p>
            <a:pPr lvl="0"/>
            <a:endParaRPr/>
          </a:p>
        </p:txBody>
      </p:sp>
      <p:sp>
        <p:nvSpPr>
          <p:cNvPr id="24" name="Shape 24"/>
          <p:cNvSpPr>
            <a:spLocks noGrp="1"/>
          </p:cNvSpPr>
          <p:nvPr>
            <p:ph type="title"/>
          </p:nvPr>
        </p:nvSpPr>
        <p:spPr>
          <a:xfrm>
            <a:off x="1409700" y="7785100"/>
            <a:ext cx="5791200" cy="1701800"/>
          </a:xfrm>
          <a:prstGeom prst="rect">
            <a:avLst/>
          </a:prstGeom>
        </p:spPr>
        <p:txBody>
          <a:bodyPr lIns="50800" tIns="50800" rIns="50800" bIns="50800" anchor="ctr"/>
          <a:lstStyle>
            <a:lvl1pPr algn="r"/>
          </a:lstStyle>
          <a:p>
            <a:pPr lvl="0">
              <a:defRPr sz="1800"/>
            </a:pPr>
            <a:r>
              <a:rPr sz="4200"/>
              <a:t>Title Text</a:t>
            </a:r>
          </a:p>
        </p:txBody>
      </p:sp>
      <p:sp>
        <p:nvSpPr>
          <p:cNvPr id="25" name="Shape 25"/>
          <p:cNvSpPr>
            <a:spLocks noGrp="1"/>
          </p:cNvSpPr>
          <p:nvPr>
            <p:ph type="body" idx="1"/>
          </p:nvPr>
        </p:nvSpPr>
        <p:spPr>
          <a:xfrm>
            <a:off x="7848600" y="8470900"/>
            <a:ext cx="4953000" cy="508000"/>
          </a:xfrm>
          <a:prstGeom prst="rect">
            <a:avLst/>
          </a:prstGeom>
        </p:spPr>
        <p:txBody>
          <a:bodyPr/>
          <a:lstStyle>
            <a:lvl1pPr marL="0" indent="0">
              <a:spcBef>
                <a:spcPts val="0"/>
              </a:spcBef>
              <a:buSzTx/>
              <a:buNone/>
              <a:defRPr>
                <a:solidFill>
                  <a:srgbClr val="A9A9A9"/>
                </a:solidFill>
              </a:defRPr>
            </a:lvl1pPr>
            <a:lvl2pPr marL="0" indent="0">
              <a:spcBef>
                <a:spcPts val="0"/>
              </a:spcBef>
              <a:buSzTx/>
              <a:buNone/>
              <a:defRPr>
                <a:solidFill>
                  <a:srgbClr val="A9A9A9"/>
                </a:solidFill>
              </a:defRPr>
            </a:lvl2pPr>
            <a:lvl3pPr marL="0" indent="0">
              <a:spcBef>
                <a:spcPts val="0"/>
              </a:spcBef>
              <a:buSzTx/>
              <a:buNone/>
              <a:defRPr>
                <a:solidFill>
                  <a:srgbClr val="A9A9A9"/>
                </a:solidFill>
              </a:defRPr>
            </a:lvl3pPr>
            <a:lvl4pPr marL="0" indent="0">
              <a:spcBef>
                <a:spcPts val="0"/>
              </a:spcBef>
              <a:buSzTx/>
              <a:buNone/>
              <a:defRPr>
                <a:solidFill>
                  <a:srgbClr val="A9A9A9"/>
                </a:solidFill>
              </a:defRPr>
            </a:lvl4pPr>
            <a:lvl5pPr marL="0" indent="0">
              <a:spcBef>
                <a:spcPts val="0"/>
              </a:spcBef>
              <a:buSzTx/>
              <a:buNone/>
              <a:defRPr>
                <a:solidFill>
                  <a:srgbClr val="A9A9A9"/>
                </a:solidFill>
              </a:defRPr>
            </a:lvl5pPr>
          </a:lstStyle>
          <a:p>
            <a:pPr lvl="0">
              <a:defRPr sz="1800">
                <a:solidFill>
                  <a:srgbClr val="000000"/>
                </a:solidFill>
              </a:defRPr>
            </a:pPr>
            <a:r>
              <a:rPr sz="2600">
                <a:solidFill>
                  <a:srgbClr val="A9A9A9"/>
                </a:solidFill>
              </a:rPr>
              <a:t>Body Level One</a:t>
            </a:r>
          </a:p>
          <a:p>
            <a:pPr lvl="1">
              <a:defRPr sz="1800">
                <a:solidFill>
                  <a:srgbClr val="000000"/>
                </a:solidFill>
              </a:defRPr>
            </a:pPr>
            <a:r>
              <a:rPr sz="2600">
                <a:solidFill>
                  <a:srgbClr val="A9A9A9"/>
                </a:solidFill>
              </a:rPr>
              <a:t>Body Level Two</a:t>
            </a:r>
          </a:p>
          <a:p>
            <a:pPr lvl="2">
              <a:defRPr sz="1800">
                <a:solidFill>
                  <a:srgbClr val="000000"/>
                </a:solidFill>
              </a:defRPr>
            </a:pPr>
            <a:r>
              <a:rPr sz="2600">
                <a:solidFill>
                  <a:srgbClr val="A9A9A9"/>
                </a:solidFill>
              </a:rPr>
              <a:t>Body Level Three</a:t>
            </a:r>
          </a:p>
          <a:p>
            <a:pPr lvl="3">
              <a:defRPr sz="1800">
                <a:solidFill>
                  <a:srgbClr val="000000"/>
                </a:solidFill>
              </a:defRPr>
            </a:pPr>
            <a:r>
              <a:rPr sz="2600">
                <a:solidFill>
                  <a:srgbClr val="A9A9A9"/>
                </a:solidFill>
              </a:rPr>
              <a:t>Body Level Four</a:t>
            </a:r>
          </a:p>
          <a:p>
            <a:pPr lvl="4">
              <a:defRPr sz="1800">
                <a:solidFill>
                  <a:srgbClr val="000000"/>
                </a:solidFill>
              </a:defRPr>
            </a:pPr>
            <a:r>
              <a:rPr sz="2600">
                <a:solidFill>
                  <a:srgbClr val="A9A9A9"/>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7" name="Shape 27"/>
          <p:cNvSpPr/>
          <p:nvPr/>
        </p:nvSpPr>
        <p:spPr>
          <a:xfrm>
            <a:off x="647700" y="4749800"/>
            <a:ext cx="4882122" cy="127"/>
          </a:xfrm>
          <a:prstGeom prst="line">
            <a:avLst/>
          </a:prstGeom>
          <a:ln w="12700">
            <a:solidFill>
              <a:srgbClr val="9A9A9A"/>
            </a:solidFill>
            <a:miter lim="400000"/>
          </a:ln>
        </p:spPr>
        <p:txBody>
          <a:bodyPr lIns="0" tIns="0" rIns="0" bIns="0" anchor="ctr"/>
          <a:lstStyle/>
          <a:p>
            <a:pPr lvl="0"/>
            <a:endParaRPr/>
          </a:p>
        </p:txBody>
      </p:sp>
      <p:sp>
        <p:nvSpPr>
          <p:cNvPr id="28" name="Shape 28"/>
          <p:cNvSpPr>
            <a:spLocks noGrp="1"/>
          </p:cNvSpPr>
          <p:nvPr>
            <p:ph type="title"/>
          </p:nvPr>
        </p:nvSpPr>
        <p:spPr>
          <a:xfrm>
            <a:off x="571500" y="1320800"/>
            <a:ext cx="5080000" cy="3175000"/>
          </a:xfrm>
          <a:prstGeom prst="rect">
            <a:avLst/>
          </a:prstGeom>
        </p:spPr>
        <p:txBody>
          <a:bodyPr/>
          <a:lstStyle/>
          <a:p>
            <a:pPr lvl="0">
              <a:defRPr sz="1800"/>
            </a:pPr>
            <a:r>
              <a:rPr sz="4200"/>
              <a:t>Title Text</a:t>
            </a:r>
          </a:p>
        </p:txBody>
      </p:sp>
      <p:sp>
        <p:nvSpPr>
          <p:cNvPr id="29" name="Shape 29"/>
          <p:cNvSpPr>
            <a:spLocks noGrp="1"/>
          </p:cNvSpPr>
          <p:nvPr>
            <p:ph type="body" idx="1"/>
          </p:nvPr>
        </p:nvSpPr>
        <p:spPr>
          <a:xfrm>
            <a:off x="571500" y="5016500"/>
            <a:ext cx="5080000" cy="31750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647700" y="1968500"/>
            <a:ext cx="11709400" cy="127"/>
          </a:xfrm>
          <a:prstGeom prst="line">
            <a:avLst/>
          </a:prstGeom>
          <a:ln w="12700">
            <a:solidFill>
              <a:srgbClr val="9A9A9A"/>
            </a:solidFill>
            <a:miter lim="400000"/>
          </a:ln>
        </p:spPr>
        <p:txBody>
          <a:bodyPr lIns="0" tIns="0" rIns="0" bIns="0" anchor="ctr"/>
          <a:lstStyle/>
          <a:p>
            <a:pPr lvl="0"/>
            <a:endParaRPr/>
          </a:p>
        </p:txBody>
      </p:sp>
      <p:sp>
        <p:nvSpPr>
          <p:cNvPr id="3" name="Shape 3"/>
          <p:cNvSpPr>
            <a:spLocks noGrp="1"/>
          </p:cNvSpPr>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lstStyle/>
          <a:p>
            <a:pPr lvl="0">
              <a:defRPr sz="1800"/>
            </a:pPr>
            <a:r>
              <a:rPr sz="4200"/>
              <a:t>Title Text</a:t>
            </a:r>
          </a:p>
        </p:txBody>
      </p:sp>
      <p:sp>
        <p:nvSpPr>
          <p:cNvPr id="4" name="Shape 4"/>
          <p:cNvSpPr>
            <a:spLocks noGrp="1"/>
          </p:cNvSpPr>
          <p:nvPr>
            <p:ph type="body" idx="1"/>
          </p:nvPr>
        </p:nvSpPr>
        <p:spPr>
          <a:xfrm>
            <a:off x="571500" y="2324100"/>
            <a:ext cx="11861800" cy="65659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a:solidFill>
                  <a:srgbClr val="000000"/>
                </a:solidFill>
              </a:defRPr>
            </a:pPr>
            <a:r>
              <a:rPr sz="2600">
                <a:solidFill>
                  <a:srgbClr val="747474"/>
                </a:solidFill>
              </a:rPr>
              <a:t>Body Level One</a:t>
            </a:r>
          </a:p>
          <a:p>
            <a:pPr lvl="1">
              <a:defRPr sz="1800">
                <a:solidFill>
                  <a:srgbClr val="000000"/>
                </a:solidFill>
              </a:defRPr>
            </a:pPr>
            <a:r>
              <a:rPr sz="2600">
                <a:solidFill>
                  <a:srgbClr val="747474"/>
                </a:solidFill>
              </a:rPr>
              <a:t>Body Level Two</a:t>
            </a:r>
          </a:p>
          <a:p>
            <a:pPr lvl="2">
              <a:defRPr sz="1800">
                <a:solidFill>
                  <a:srgbClr val="000000"/>
                </a:solidFill>
              </a:defRPr>
            </a:pPr>
            <a:r>
              <a:rPr sz="2600">
                <a:solidFill>
                  <a:srgbClr val="747474"/>
                </a:solidFill>
              </a:rPr>
              <a:t>Body Level Three</a:t>
            </a:r>
          </a:p>
          <a:p>
            <a:pPr lvl="3">
              <a:defRPr sz="1800">
                <a:solidFill>
                  <a:srgbClr val="000000"/>
                </a:solidFill>
              </a:defRPr>
            </a:pPr>
            <a:r>
              <a:rPr sz="2600">
                <a:solidFill>
                  <a:srgbClr val="747474"/>
                </a:solidFill>
              </a:rPr>
              <a:t>Body Level Four</a:t>
            </a:r>
          </a:p>
          <a:p>
            <a:pPr lvl="4">
              <a:defRPr sz="1800">
                <a:solidFill>
                  <a:srgbClr val="000000"/>
                </a:solidFill>
              </a:defRPr>
            </a:pPr>
            <a:r>
              <a:rPr sz="2600">
                <a:solidFill>
                  <a:srgbClr val="747474"/>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xmlns:p14="http://schemas.microsoft.com/office/powerpoint/2010/main" spd="med"/>
  <p:txStyles>
    <p:titleStyle>
      <a:lvl1pPr defTabSz="584200">
        <a:defRPr sz="4200">
          <a:latin typeface="+mn-lt"/>
          <a:ea typeface="+mn-ea"/>
          <a:cs typeface="+mn-cs"/>
          <a:sym typeface="Helvetica Neue Light"/>
        </a:defRPr>
      </a:lvl1pPr>
      <a:lvl2pPr indent="228600" defTabSz="584200">
        <a:defRPr sz="4200">
          <a:latin typeface="+mn-lt"/>
          <a:ea typeface="+mn-ea"/>
          <a:cs typeface="+mn-cs"/>
          <a:sym typeface="Helvetica Neue Light"/>
        </a:defRPr>
      </a:lvl2pPr>
      <a:lvl3pPr indent="457200" defTabSz="584200">
        <a:defRPr sz="4200">
          <a:latin typeface="+mn-lt"/>
          <a:ea typeface="+mn-ea"/>
          <a:cs typeface="+mn-cs"/>
          <a:sym typeface="Helvetica Neue Light"/>
        </a:defRPr>
      </a:lvl3pPr>
      <a:lvl4pPr indent="685800" defTabSz="584200">
        <a:defRPr sz="4200">
          <a:latin typeface="+mn-lt"/>
          <a:ea typeface="+mn-ea"/>
          <a:cs typeface="+mn-cs"/>
          <a:sym typeface="Helvetica Neue Light"/>
        </a:defRPr>
      </a:lvl4pPr>
      <a:lvl5pPr indent="914400" defTabSz="584200">
        <a:defRPr sz="4200">
          <a:latin typeface="+mn-lt"/>
          <a:ea typeface="+mn-ea"/>
          <a:cs typeface="+mn-cs"/>
          <a:sym typeface="Helvetica Neue Light"/>
        </a:defRPr>
      </a:lvl5pPr>
      <a:lvl6pPr indent="1143000" defTabSz="584200">
        <a:defRPr sz="4200">
          <a:latin typeface="+mn-lt"/>
          <a:ea typeface="+mn-ea"/>
          <a:cs typeface="+mn-cs"/>
          <a:sym typeface="Helvetica Neue Light"/>
        </a:defRPr>
      </a:lvl6pPr>
      <a:lvl7pPr indent="1371600" defTabSz="584200">
        <a:defRPr sz="4200">
          <a:latin typeface="+mn-lt"/>
          <a:ea typeface="+mn-ea"/>
          <a:cs typeface="+mn-cs"/>
          <a:sym typeface="Helvetica Neue Light"/>
        </a:defRPr>
      </a:lvl7pPr>
      <a:lvl8pPr indent="1600200" defTabSz="584200">
        <a:defRPr sz="4200">
          <a:latin typeface="+mn-lt"/>
          <a:ea typeface="+mn-ea"/>
          <a:cs typeface="+mn-cs"/>
          <a:sym typeface="Helvetica Neue Light"/>
        </a:defRPr>
      </a:lvl8pPr>
      <a:lvl9pPr indent="1828800" defTabSz="584200">
        <a:defRPr sz="4200">
          <a:latin typeface="+mn-lt"/>
          <a:ea typeface="+mn-ea"/>
          <a:cs typeface="+mn-cs"/>
          <a:sym typeface="Helvetica Neue Light"/>
        </a:defRPr>
      </a:lvl9pPr>
    </p:titleStyle>
    <p:bodyStyle>
      <a:lvl1pPr marL="266700" indent="-266700" defTabSz="584200">
        <a:spcBef>
          <a:spcPts val="4800"/>
        </a:spcBef>
        <a:buSzPct val="100000"/>
        <a:buChar char="•"/>
        <a:defRPr sz="2600">
          <a:solidFill>
            <a:srgbClr val="747474"/>
          </a:solidFill>
          <a:latin typeface="+mj-lt"/>
          <a:ea typeface="+mj-ea"/>
          <a:cs typeface="+mj-cs"/>
          <a:sym typeface="Helvetica Neue"/>
        </a:defRPr>
      </a:lvl1pPr>
      <a:lvl2pPr marL="711200" indent="-266700" defTabSz="584200">
        <a:spcBef>
          <a:spcPts val="4800"/>
        </a:spcBef>
        <a:buSzPct val="100000"/>
        <a:buChar char="•"/>
        <a:defRPr sz="2600">
          <a:solidFill>
            <a:srgbClr val="747474"/>
          </a:solidFill>
          <a:latin typeface="+mj-lt"/>
          <a:ea typeface="+mj-ea"/>
          <a:cs typeface="+mj-cs"/>
          <a:sym typeface="Helvetica Neue"/>
        </a:defRPr>
      </a:lvl2pPr>
      <a:lvl3pPr marL="1155700" indent="-266700" defTabSz="584200">
        <a:spcBef>
          <a:spcPts val="4800"/>
        </a:spcBef>
        <a:buSzPct val="100000"/>
        <a:buChar char="•"/>
        <a:defRPr sz="2600">
          <a:solidFill>
            <a:srgbClr val="747474"/>
          </a:solidFill>
          <a:latin typeface="+mj-lt"/>
          <a:ea typeface="+mj-ea"/>
          <a:cs typeface="+mj-cs"/>
          <a:sym typeface="Helvetica Neue"/>
        </a:defRPr>
      </a:lvl3pPr>
      <a:lvl4pPr marL="1600200" indent="-266700" defTabSz="584200">
        <a:spcBef>
          <a:spcPts val="4800"/>
        </a:spcBef>
        <a:buSzPct val="100000"/>
        <a:buChar char="•"/>
        <a:defRPr sz="2600">
          <a:solidFill>
            <a:srgbClr val="747474"/>
          </a:solidFill>
          <a:latin typeface="+mj-lt"/>
          <a:ea typeface="+mj-ea"/>
          <a:cs typeface="+mj-cs"/>
          <a:sym typeface="Helvetica Neue"/>
        </a:defRPr>
      </a:lvl4pPr>
      <a:lvl5pPr marL="2044700" indent="-266700" defTabSz="584200">
        <a:spcBef>
          <a:spcPts val="4800"/>
        </a:spcBef>
        <a:buSzPct val="100000"/>
        <a:buChar char="•"/>
        <a:defRPr sz="2600">
          <a:solidFill>
            <a:srgbClr val="747474"/>
          </a:solidFill>
          <a:latin typeface="+mj-lt"/>
          <a:ea typeface="+mj-ea"/>
          <a:cs typeface="+mj-cs"/>
          <a:sym typeface="Helvetica Neue"/>
        </a:defRPr>
      </a:lvl5pPr>
      <a:lvl6pPr marL="2489200" indent="-266700" defTabSz="584200">
        <a:spcBef>
          <a:spcPts val="4800"/>
        </a:spcBef>
        <a:buSzPct val="100000"/>
        <a:buChar char="•"/>
        <a:defRPr sz="2600">
          <a:solidFill>
            <a:srgbClr val="747474"/>
          </a:solidFill>
          <a:latin typeface="+mj-lt"/>
          <a:ea typeface="+mj-ea"/>
          <a:cs typeface="+mj-cs"/>
          <a:sym typeface="Helvetica Neue"/>
        </a:defRPr>
      </a:lvl6pPr>
      <a:lvl7pPr marL="2933700" indent="-266700" defTabSz="584200">
        <a:spcBef>
          <a:spcPts val="4800"/>
        </a:spcBef>
        <a:buSzPct val="100000"/>
        <a:buChar char="•"/>
        <a:defRPr sz="2600">
          <a:solidFill>
            <a:srgbClr val="747474"/>
          </a:solidFill>
          <a:latin typeface="+mj-lt"/>
          <a:ea typeface="+mj-ea"/>
          <a:cs typeface="+mj-cs"/>
          <a:sym typeface="Helvetica Neue"/>
        </a:defRPr>
      </a:lvl7pPr>
      <a:lvl8pPr marL="3378200" indent="-266700" defTabSz="584200">
        <a:spcBef>
          <a:spcPts val="4800"/>
        </a:spcBef>
        <a:buSzPct val="100000"/>
        <a:buChar char="•"/>
        <a:defRPr sz="2600">
          <a:solidFill>
            <a:srgbClr val="747474"/>
          </a:solidFill>
          <a:latin typeface="+mj-lt"/>
          <a:ea typeface="+mj-ea"/>
          <a:cs typeface="+mj-cs"/>
          <a:sym typeface="Helvetica Neue"/>
        </a:defRPr>
      </a:lvl8pPr>
      <a:lvl9pPr marL="3822700" indent="-266700" defTabSz="584200">
        <a:spcBef>
          <a:spcPts val="4800"/>
        </a:spcBef>
        <a:buSzPct val="100000"/>
        <a:buChar char="•"/>
        <a:defRPr sz="2600">
          <a:solidFill>
            <a:srgbClr val="747474"/>
          </a:solidFill>
          <a:latin typeface="+mj-lt"/>
          <a:ea typeface="+mj-ea"/>
          <a:cs typeface="+mj-cs"/>
          <a:sym typeface="Helvetica Neue"/>
        </a:defRPr>
      </a:lvl9pPr>
    </p:bodyStyle>
    <p:otherStyle>
      <a:lvl1pPr algn="r" defTabSz="584200">
        <a:defRPr sz="1400">
          <a:solidFill>
            <a:schemeClr val="tx1"/>
          </a:solidFill>
          <a:latin typeface="+mn-lt"/>
          <a:ea typeface="+mn-ea"/>
          <a:cs typeface="+mn-cs"/>
          <a:sym typeface="Helvetica Neue"/>
        </a:defRPr>
      </a:lvl1pPr>
      <a:lvl2pPr indent="228600" algn="r" defTabSz="584200">
        <a:defRPr sz="1400">
          <a:solidFill>
            <a:schemeClr val="tx1"/>
          </a:solidFill>
          <a:latin typeface="+mn-lt"/>
          <a:ea typeface="+mn-ea"/>
          <a:cs typeface="+mn-cs"/>
          <a:sym typeface="Helvetica Neue"/>
        </a:defRPr>
      </a:lvl2pPr>
      <a:lvl3pPr indent="457200" algn="r" defTabSz="584200">
        <a:defRPr sz="1400">
          <a:solidFill>
            <a:schemeClr val="tx1"/>
          </a:solidFill>
          <a:latin typeface="+mn-lt"/>
          <a:ea typeface="+mn-ea"/>
          <a:cs typeface="+mn-cs"/>
          <a:sym typeface="Helvetica Neue"/>
        </a:defRPr>
      </a:lvl3pPr>
      <a:lvl4pPr indent="685800" algn="r" defTabSz="584200">
        <a:defRPr sz="1400">
          <a:solidFill>
            <a:schemeClr val="tx1"/>
          </a:solidFill>
          <a:latin typeface="+mn-lt"/>
          <a:ea typeface="+mn-ea"/>
          <a:cs typeface="+mn-cs"/>
          <a:sym typeface="Helvetica Neue"/>
        </a:defRPr>
      </a:lvl4pPr>
      <a:lvl5pPr indent="914400" algn="r" defTabSz="584200">
        <a:defRPr sz="1400">
          <a:solidFill>
            <a:schemeClr val="tx1"/>
          </a:solidFill>
          <a:latin typeface="+mn-lt"/>
          <a:ea typeface="+mn-ea"/>
          <a:cs typeface="+mn-cs"/>
          <a:sym typeface="Helvetica Neue"/>
        </a:defRPr>
      </a:lvl5pPr>
      <a:lvl6pPr indent="1143000" algn="r" defTabSz="584200">
        <a:defRPr sz="1400">
          <a:solidFill>
            <a:schemeClr val="tx1"/>
          </a:solidFill>
          <a:latin typeface="+mn-lt"/>
          <a:ea typeface="+mn-ea"/>
          <a:cs typeface="+mn-cs"/>
          <a:sym typeface="Helvetica Neue"/>
        </a:defRPr>
      </a:lvl6pPr>
      <a:lvl7pPr indent="1371600" algn="r" defTabSz="584200">
        <a:defRPr sz="1400">
          <a:solidFill>
            <a:schemeClr val="tx1"/>
          </a:solidFill>
          <a:latin typeface="+mn-lt"/>
          <a:ea typeface="+mn-ea"/>
          <a:cs typeface="+mn-cs"/>
          <a:sym typeface="Helvetica Neue"/>
        </a:defRPr>
      </a:lvl7pPr>
      <a:lvl8pPr indent="1600200" algn="r" defTabSz="584200">
        <a:defRPr sz="1400">
          <a:solidFill>
            <a:schemeClr val="tx1"/>
          </a:solidFill>
          <a:latin typeface="+mn-lt"/>
          <a:ea typeface="+mn-ea"/>
          <a:cs typeface="+mn-cs"/>
          <a:sym typeface="Helvetica Neue"/>
        </a:defRPr>
      </a:lvl8pPr>
      <a:lvl9pPr indent="1828800" algn="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 Id="rId3"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gif"/></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7.png"/><Relationship Id="rId3" Type="http://schemas.openxmlformats.org/officeDocument/2006/relationships/image" Target="../media/image48.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69" name="Shape 69"/>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70" name="Shape 70"/>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71" name="Shape 71"/>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72"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73" name="Shape 73"/>
          <p:cNvSpPr/>
          <p:nvPr/>
        </p:nvSpPr>
        <p:spPr>
          <a:xfrm>
            <a:off x="61010" y="7454900"/>
            <a:ext cx="12887009"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1.619 Billion</a:t>
            </a:r>
          </a:p>
        </p:txBody>
      </p:sp>
      <p:sp>
        <p:nvSpPr>
          <p:cNvPr id="74" name="Shape 74"/>
          <p:cNvSpPr/>
          <p:nvPr/>
        </p:nvSpPr>
        <p:spPr>
          <a:xfrm>
            <a:off x="769" y="3162300"/>
            <a:ext cx="13004801"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Out of a world population of 7 Billion how many people are Muslims?</a:t>
            </a:r>
          </a:p>
        </p:txBody>
      </p:sp>
      <p:sp>
        <p:nvSpPr>
          <p:cNvPr id="75" name="Shape 75"/>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72"/>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72"/>
                </p:tgtEl>
              </p:cMediaNode>
            </p:video>
          </p:childTnLst>
        </p:cTn>
      </p:par>
    </p:tnLst>
    <p:bldLst>
      <p:bldP spid="73" grpId="3" animBg="1" advAuto="0"/>
      <p:bldP spid="74"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droppedImage.png"/>
          <p:cNvPicPr/>
          <p:nvPr/>
        </p:nvPicPr>
        <p:blipFill>
          <a:blip r:embed="rId2">
            <a:extLst/>
          </a:blip>
          <a:stretch>
            <a:fillRect/>
          </a:stretch>
        </p:blipFill>
        <p:spPr>
          <a:xfrm>
            <a:off x="-38100" y="127000"/>
            <a:ext cx="13081000" cy="9493167"/>
          </a:xfrm>
          <a:prstGeom prst="rect">
            <a:avLst/>
          </a:prstGeom>
          <a:ln w="12700">
            <a:miter lim="400000"/>
          </a:ln>
        </p:spPr>
      </p:pic>
      <p:sp>
        <p:nvSpPr>
          <p:cNvPr id="126" name="Shape 126"/>
          <p:cNvSpPr/>
          <p:nvPr/>
        </p:nvSpPr>
        <p:spPr>
          <a:xfrm>
            <a:off x="4233244" y="0"/>
            <a:ext cx="4539921" cy="736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4200" b="1">
                <a:latin typeface="+mn-lt"/>
                <a:ea typeface="+mn-ea"/>
                <a:cs typeface="+mn-cs"/>
                <a:sym typeface="Helvetica Neue Light"/>
              </a:defRPr>
            </a:lvl1pPr>
          </a:lstStyle>
          <a:p>
            <a:pPr lvl="0">
              <a:defRPr sz="1800" b="0"/>
            </a:pPr>
            <a:r>
              <a:rPr sz="4200" b="1"/>
              <a:t>Whites in Poverty</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droppedImage.png"/>
          <p:cNvPicPr/>
          <p:nvPr/>
        </p:nvPicPr>
        <p:blipFill>
          <a:blip r:embed="rId2">
            <a:extLst/>
          </a:blip>
          <a:stretch>
            <a:fillRect/>
          </a:stretch>
        </p:blipFill>
        <p:spPr>
          <a:xfrm>
            <a:off x="-1229160" y="0"/>
            <a:ext cx="16573501" cy="11675978"/>
          </a:xfrm>
          <a:prstGeom prst="rect">
            <a:avLst/>
          </a:prstGeom>
          <a:ln w="12700">
            <a:miter lim="400000"/>
          </a:ln>
        </p:spPr>
      </p:pic>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droppedImage.png"/>
          <p:cNvPicPr/>
          <p:nvPr/>
        </p:nvPicPr>
        <p:blipFill>
          <a:blip r:embed="rId2">
            <a:extLst/>
          </a:blip>
          <a:stretch>
            <a:fillRect/>
          </a:stretch>
        </p:blipFill>
        <p:spPr>
          <a:xfrm>
            <a:off x="3716" y="1289050"/>
            <a:ext cx="16967118" cy="7150100"/>
          </a:xfrm>
          <a:prstGeom prst="rect">
            <a:avLst/>
          </a:prstGeom>
          <a:ln w="12700">
            <a:miter lim="400000"/>
          </a:ln>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droppedImage.png"/>
          <p:cNvPicPr/>
          <p:nvPr/>
        </p:nvPicPr>
        <p:blipFill>
          <a:blip r:embed="rId2">
            <a:extLst/>
          </a:blip>
          <a:stretch>
            <a:fillRect/>
          </a:stretch>
        </p:blipFill>
        <p:spPr>
          <a:xfrm>
            <a:off x="120650" y="279400"/>
            <a:ext cx="12750801" cy="9183910"/>
          </a:xfrm>
          <a:prstGeom prst="rect">
            <a:avLst/>
          </a:prstGeom>
          <a:ln w="12700">
            <a:miter lim="400000"/>
          </a:ln>
        </p:spPr>
      </p:pic>
      <p:sp>
        <p:nvSpPr>
          <p:cNvPr id="133" name="Shape 133"/>
          <p:cNvSpPr/>
          <p:nvPr/>
        </p:nvSpPr>
        <p:spPr>
          <a:xfrm>
            <a:off x="4233244" y="0"/>
            <a:ext cx="4539921" cy="736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4200" b="1">
                <a:latin typeface="+mn-lt"/>
                <a:ea typeface="+mn-ea"/>
                <a:cs typeface="+mn-cs"/>
                <a:sym typeface="Helvetica Neue Light"/>
              </a:defRPr>
            </a:lvl1pPr>
          </a:lstStyle>
          <a:p>
            <a:pPr lvl="0">
              <a:defRPr sz="1800" b="0"/>
            </a:pPr>
            <a:r>
              <a:rPr sz="4200" b="1"/>
              <a:t>Whites in Poverty</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droppedImage.png"/>
          <p:cNvPicPr/>
          <p:nvPr/>
        </p:nvPicPr>
        <p:blipFill>
          <a:blip r:embed="rId2">
            <a:extLst/>
          </a:blip>
          <a:stretch>
            <a:fillRect/>
          </a:stretch>
        </p:blipFill>
        <p:spPr>
          <a:xfrm>
            <a:off x="-355600" y="0"/>
            <a:ext cx="14103259" cy="11341100"/>
          </a:xfrm>
          <a:prstGeom prst="rect">
            <a:avLst/>
          </a:prstGeom>
          <a:ln w="12700">
            <a:miter lim="400000"/>
          </a:ln>
        </p:spPr>
      </p:pic>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droppedImage.png"/>
          <p:cNvPicPr/>
          <p:nvPr/>
        </p:nvPicPr>
        <p:blipFill>
          <a:blip r:embed="rId2">
            <a:extLst/>
          </a:blip>
          <a:stretch>
            <a:fillRect/>
          </a:stretch>
        </p:blipFill>
        <p:spPr>
          <a:xfrm>
            <a:off x="323707" y="0"/>
            <a:ext cx="12344687" cy="9664700"/>
          </a:xfrm>
          <a:prstGeom prst="rect">
            <a:avLst/>
          </a:prstGeom>
          <a:ln w="12700">
            <a:miter lim="400000"/>
          </a:ln>
        </p:spPr>
      </p:pic>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droppedImage.png"/>
          <p:cNvPicPr/>
          <p:nvPr/>
        </p:nvPicPr>
        <p:blipFill>
          <a:blip r:embed="rId2">
            <a:extLst/>
          </a:blip>
          <a:stretch>
            <a:fillRect/>
          </a:stretch>
        </p:blipFill>
        <p:spPr>
          <a:xfrm>
            <a:off x="-13986" y="190500"/>
            <a:ext cx="13032772" cy="9359900"/>
          </a:xfrm>
          <a:prstGeom prst="rect">
            <a:avLst/>
          </a:prstGeom>
          <a:ln w="12700">
            <a:miter lim="400000"/>
          </a:ln>
        </p:spPr>
      </p:pic>
      <p:sp>
        <p:nvSpPr>
          <p:cNvPr id="140" name="Shape 140"/>
          <p:cNvSpPr/>
          <p:nvPr/>
        </p:nvSpPr>
        <p:spPr>
          <a:xfrm>
            <a:off x="2727742" y="0"/>
            <a:ext cx="7550964" cy="736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4200" b="1">
                <a:latin typeface="+mn-lt"/>
                <a:ea typeface="+mn-ea"/>
                <a:cs typeface="+mn-cs"/>
                <a:sym typeface="Helvetica Neue Light"/>
              </a:defRPr>
            </a:lvl1pPr>
          </a:lstStyle>
          <a:p>
            <a:pPr lvl="0">
              <a:defRPr sz="1800" b="0"/>
            </a:pPr>
            <a:r>
              <a:rPr sz="4200" b="1"/>
              <a:t>African-Americans in Poverty</a:t>
            </a: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droppedImage.png"/>
          <p:cNvPicPr/>
          <p:nvPr/>
        </p:nvPicPr>
        <p:blipFill>
          <a:blip r:embed="rId2">
            <a:extLst/>
          </a:blip>
          <a:stretch>
            <a:fillRect/>
          </a:stretch>
        </p:blipFill>
        <p:spPr>
          <a:xfrm>
            <a:off x="0" y="0"/>
            <a:ext cx="15036800" cy="11208624"/>
          </a:xfrm>
          <a:prstGeom prst="rect">
            <a:avLst/>
          </a:prstGeom>
          <a:ln w="12700">
            <a:miter lim="400000"/>
          </a:ln>
        </p:spPr>
      </p:pic>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droppedImage.png"/>
          <p:cNvPicPr/>
          <p:nvPr/>
        </p:nvPicPr>
        <p:blipFill>
          <a:blip r:embed="rId2">
            <a:extLst/>
          </a:blip>
          <a:stretch>
            <a:fillRect/>
          </a:stretch>
        </p:blipFill>
        <p:spPr>
          <a:xfrm>
            <a:off x="1162050" y="88900"/>
            <a:ext cx="10655300" cy="9578018"/>
          </a:xfrm>
          <a:prstGeom prst="rect">
            <a:avLst/>
          </a:prstGeom>
          <a:ln w="12700">
            <a:miter lim="400000"/>
          </a:ln>
        </p:spPr>
      </p:pic>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droppedImage.png"/>
          <p:cNvPicPr/>
          <p:nvPr/>
        </p:nvPicPr>
        <p:blipFill>
          <a:blip r:embed="rId2">
            <a:extLst/>
          </a:blip>
          <a:stretch>
            <a:fillRect/>
          </a:stretch>
        </p:blipFill>
        <p:spPr>
          <a:xfrm>
            <a:off x="-1155" y="76200"/>
            <a:ext cx="12219710" cy="9601200"/>
          </a:xfrm>
          <a:prstGeom prst="rect">
            <a:avLst/>
          </a:prstGeom>
          <a:ln w="12700">
            <a:miter lim="400000"/>
          </a:ln>
        </p:spPr>
      </p:pic>
      <p:sp>
        <p:nvSpPr>
          <p:cNvPr id="147" name="Shape 147"/>
          <p:cNvSpPr/>
          <p:nvPr/>
        </p:nvSpPr>
        <p:spPr>
          <a:xfrm>
            <a:off x="2727742" y="0"/>
            <a:ext cx="7550964" cy="736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4200" b="1">
                <a:latin typeface="+mn-lt"/>
                <a:ea typeface="+mn-ea"/>
                <a:cs typeface="+mn-cs"/>
                <a:sym typeface="Helvetica Neue Light"/>
              </a:defRPr>
            </a:lvl1pPr>
          </a:lstStyle>
          <a:p>
            <a:pPr lvl="0">
              <a:defRPr sz="1800" b="0"/>
            </a:pPr>
            <a:r>
              <a:rPr sz="4200" b="1"/>
              <a:t>African-Americans in Poverty</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215900" y="152400"/>
            <a:ext cx="12573000" cy="1752600"/>
          </a:xfrm>
          <a:prstGeom prst="rect">
            <a:avLst/>
          </a:prstGeom>
        </p:spPr>
        <p:txBody>
          <a:bodyPr/>
          <a:lstStyle>
            <a:lvl1pPr algn="ctr">
              <a:defRPr sz="5800" b="1"/>
            </a:lvl1pPr>
          </a:lstStyle>
          <a:p>
            <a:pPr lvl="0">
              <a:defRPr sz="1800" b="0"/>
            </a:pPr>
            <a:r>
              <a:rPr sz="5800" b="1" dirty="0"/>
              <a:t>Muslims in Middle East and Northern Africa</a:t>
            </a:r>
          </a:p>
        </p:txBody>
      </p:sp>
      <p:sp>
        <p:nvSpPr>
          <p:cNvPr id="78" name="Shape 78"/>
          <p:cNvSpPr>
            <a:spLocks noGrp="1"/>
          </p:cNvSpPr>
          <p:nvPr>
            <p:ph type="body" idx="1"/>
          </p:nvPr>
        </p:nvSpPr>
        <p:spPr>
          <a:xfrm>
            <a:off x="254000" y="1993900"/>
            <a:ext cx="12496800" cy="7759700"/>
          </a:xfrm>
          <a:prstGeom prst="rect">
            <a:avLst/>
          </a:prstGeom>
        </p:spPr>
        <p:txBody>
          <a:bodyPr/>
          <a:lstStyle/>
          <a:p>
            <a:pPr marL="441080" lvl="0" indent="-441080">
              <a:lnSpc>
                <a:spcPct val="1000"/>
              </a:lnSpc>
              <a:defRPr sz="1800">
                <a:solidFill>
                  <a:srgbClr val="000000"/>
                </a:solidFill>
              </a:defRPr>
            </a:pPr>
            <a:r>
              <a:rPr sz="4300" b="1"/>
              <a:t>321 million Muslims</a:t>
            </a:r>
          </a:p>
          <a:p>
            <a:pPr marL="1330080" lvl="2" indent="-441080">
              <a:lnSpc>
                <a:spcPct val="1000"/>
              </a:lnSpc>
              <a:defRPr sz="1800">
                <a:solidFill>
                  <a:srgbClr val="000000"/>
                </a:solidFill>
              </a:defRPr>
            </a:pPr>
            <a:r>
              <a:rPr sz="4300" b="1"/>
              <a:t>91% of the overall population</a:t>
            </a:r>
          </a:p>
        </p:txBody>
      </p:sp>
      <p:pic>
        <p:nvPicPr>
          <p:cNvPr id="79" name="World_Muslim_Population_Pew_Forum.png"/>
          <p:cNvPicPr/>
          <p:nvPr/>
        </p:nvPicPr>
        <p:blipFill>
          <a:blip r:embed="rId2">
            <a:extLst/>
          </a:blip>
          <a:stretch>
            <a:fillRect/>
          </a:stretch>
        </p:blipFill>
        <p:spPr>
          <a:xfrm>
            <a:off x="-363009" y="3352800"/>
            <a:ext cx="13705418" cy="65786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1"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droppedImage.png"/>
          <p:cNvPicPr/>
          <p:nvPr/>
        </p:nvPicPr>
        <p:blipFill>
          <a:blip r:embed="rId2">
            <a:extLst/>
          </a:blip>
          <a:stretch>
            <a:fillRect/>
          </a:stretch>
        </p:blipFill>
        <p:spPr>
          <a:xfrm>
            <a:off x="-674242" y="-292100"/>
            <a:ext cx="16283684" cy="12839700"/>
          </a:xfrm>
          <a:prstGeom prst="rect">
            <a:avLst/>
          </a:prstGeom>
          <a:ln w="12700">
            <a:miter lim="400000"/>
          </a:ln>
        </p:spPr>
      </p:pic>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droppedImage.png"/>
          <p:cNvPicPr/>
          <p:nvPr/>
        </p:nvPicPr>
        <p:blipFill>
          <a:blip r:embed="rId2">
            <a:extLst/>
          </a:blip>
          <a:stretch>
            <a:fillRect/>
          </a:stretch>
        </p:blipFill>
        <p:spPr>
          <a:xfrm>
            <a:off x="1246576" y="114300"/>
            <a:ext cx="10511648" cy="9512300"/>
          </a:xfrm>
          <a:prstGeom prst="rect">
            <a:avLst/>
          </a:prstGeom>
          <a:ln w="12700">
            <a:miter lim="400000"/>
          </a:ln>
        </p:spPr>
      </p:pic>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droppedImage.png"/>
          <p:cNvPicPr/>
          <p:nvPr/>
        </p:nvPicPr>
        <p:blipFill>
          <a:blip r:embed="rId2">
            <a:extLst/>
          </a:blip>
          <a:stretch>
            <a:fillRect/>
          </a:stretch>
        </p:blipFill>
        <p:spPr>
          <a:xfrm>
            <a:off x="-57150" y="419100"/>
            <a:ext cx="13106400" cy="9349572"/>
          </a:xfrm>
          <a:prstGeom prst="rect">
            <a:avLst/>
          </a:prstGeom>
          <a:ln w="12700">
            <a:miter lim="400000"/>
          </a:ln>
        </p:spPr>
      </p:pic>
      <p:sp>
        <p:nvSpPr>
          <p:cNvPr id="154" name="Shape 154"/>
          <p:cNvSpPr/>
          <p:nvPr/>
        </p:nvSpPr>
        <p:spPr>
          <a:xfrm>
            <a:off x="3853200" y="0"/>
            <a:ext cx="5300016" cy="736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4200" b="1">
                <a:latin typeface="+mn-lt"/>
                <a:ea typeface="+mn-ea"/>
                <a:cs typeface="+mn-cs"/>
                <a:sym typeface="Helvetica Neue Light"/>
              </a:defRPr>
            </a:lvl1pPr>
          </a:lstStyle>
          <a:p>
            <a:pPr lvl="0">
              <a:defRPr sz="1800" b="0"/>
            </a:pPr>
            <a:r>
              <a:rPr sz="4200" b="1"/>
              <a:t>Hispanics in Poverty</a:t>
            </a:r>
          </a:p>
        </p:txBody>
      </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droppedImage.png"/>
          <p:cNvPicPr/>
          <p:nvPr/>
        </p:nvPicPr>
        <p:blipFill>
          <a:blip r:embed="rId2">
            <a:extLst/>
          </a:blip>
          <a:stretch>
            <a:fillRect/>
          </a:stretch>
        </p:blipFill>
        <p:spPr>
          <a:xfrm>
            <a:off x="-215900" y="-152400"/>
            <a:ext cx="14781646" cy="11988800"/>
          </a:xfrm>
          <a:prstGeom prst="rect">
            <a:avLst/>
          </a:prstGeom>
          <a:ln w="12700">
            <a:miter lim="400000"/>
          </a:ln>
        </p:spPr>
      </p:pic>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droppedImage.png"/>
          <p:cNvPicPr/>
          <p:nvPr/>
        </p:nvPicPr>
        <p:blipFill>
          <a:blip r:embed="rId2">
            <a:extLst/>
          </a:blip>
          <a:stretch>
            <a:fillRect/>
          </a:stretch>
        </p:blipFill>
        <p:spPr>
          <a:xfrm>
            <a:off x="2101850" y="101600"/>
            <a:ext cx="8788400" cy="9569592"/>
          </a:xfrm>
          <a:prstGeom prst="rect">
            <a:avLst/>
          </a:prstGeom>
          <a:ln w="12700">
            <a:miter lim="400000"/>
          </a:ln>
        </p:spPr>
      </p:pic>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droppedImage.png"/>
          <p:cNvPicPr/>
          <p:nvPr/>
        </p:nvPicPr>
        <p:blipFill>
          <a:blip r:embed="rId2">
            <a:extLst/>
          </a:blip>
          <a:stretch>
            <a:fillRect/>
          </a:stretch>
        </p:blipFill>
        <p:spPr>
          <a:xfrm>
            <a:off x="234950" y="25400"/>
            <a:ext cx="12522201" cy="9690382"/>
          </a:xfrm>
          <a:prstGeom prst="rect">
            <a:avLst/>
          </a:prstGeom>
          <a:ln w="12700">
            <a:miter lim="400000"/>
          </a:ln>
        </p:spPr>
      </p:pic>
      <p:sp>
        <p:nvSpPr>
          <p:cNvPr id="161" name="Shape 161"/>
          <p:cNvSpPr/>
          <p:nvPr/>
        </p:nvSpPr>
        <p:spPr>
          <a:xfrm>
            <a:off x="3853200" y="0"/>
            <a:ext cx="5300016" cy="736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4200" b="1">
                <a:latin typeface="+mn-lt"/>
                <a:ea typeface="+mn-ea"/>
                <a:cs typeface="+mn-cs"/>
                <a:sym typeface="Helvetica Neue Light"/>
              </a:defRPr>
            </a:lvl1pPr>
          </a:lstStyle>
          <a:p>
            <a:pPr lvl="0">
              <a:defRPr sz="1800" b="0"/>
            </a:pPr>
            <a:r>
              <a:rPr sz="4200" b="1"/>
              <a:t>Hispanics in Poverty</a:t>
            </a:r>
          </a:p>
        </p:txBody>
      </p:sp>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droppedImage.png"/>
          <p:cNvPicPr/>
          <p:nvPr/>
        </p:nvPicPr>
        <p:blipFill>
          <a:blip r:embed="rId2">
            <a:extLst/>
          </a:blip>
          <a:stretch>
            <a:fillRect/>
          </a:stretch>
        </p:blipFill>
        <p:spPr>
          <a:xfrm>
            <a:off x="-5105400" y="-1066800"/>
            <a:ext cx="21348699" cy="13030614"/>
          </a:xfrm>
          <a:prstGeom prst="rect">
            <a:avLst/>
          </a:prstGeom>
          <a:ln w="12700">
            <a:miter lim="400000"/>
          </a:ln>
        </p:spPr>
      </p:pic>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droppedImage.png"/>
          <p:cNvPicPr/>
          <p:nvPr/>
        </p:nvPicPr>
        <p:blipFill>
          <a:blip r:embed="rId2">
            <a:extLst/>
          </a:blip>
          <a:stretch>
            <a:fillRect/>
          </a:stretch>
        </p:blipFill>
        <p:spPr>
          <a:xfrm>
            <a:off x="1605067" y="127000"/>
            <a:ext cx="9781966" cy="9398000"/>
          </a:xfrm>
          <a:prstGeom prst="rect">
            <a:avLst/>
          </a:prstGeom>
          <a:ln w="12700">
            <a:miter lim="400000"/>
          </a:ln>
        </p:spPr>
      </p:pic>
    </p:spTree>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p:nvPr/>
        </p:nvSpPr>
        <p:spPr>
          <a:xfrm>
            <a:off x="368300" y="1079500"/>
            <a:ext cx="12268200" cy="7594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spcBef>
                <a:spcPts val="2500"/>
              </a:spcBef>
              <a:defRPr sz="6400">
                <a:solidFill>
                  <a:srgbClr val="232323"/>
                </a:solidFill>
                <a:latin typeface="Arial"/>
                <a:ea typeface="Arial"/>
                <a:cs typeface="Arial"/>
                <a:sym typeface="Arial"/>
              </a:defRPr>
            </a:lvl1pPr>
          </a:lstStyle>
          <a:p>
            <a:pPr lvl="0">
              <a:defRPr sz="1800">
                <a:solidFill>
                  <a:srgbClr val="000000"/>
                </a:solidFill>
              </a:defRPr>
            </a:pPr>
            <a:r>
              <a:rPr sz="6400">
                <a:solidFill>
                  <a:srgbClr val="232323"/>
                </a:solidFill>
              </a:rPr>
              <a:t>The official poverty thresholds are based off of what Americans spent on food in 1963 – according to the Census Bureau, a household making less than three times what the "minimum food diet" in 1963 cost is below the poverty threshold.</a:t>
            </a:r>
          </a:p>
        </p:txBody>
      </p:sp>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170" name="Shape 170"/>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171" name="Shape 171"/>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172" name="Shape 172"/>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173"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174" name="Shape 174"/>
          <p:cNvSpPr/>
          <p:nvPr/>
        </p:nvSpPr>
        <p:spPr>
          <a:xfrm>
            <a:off x="2516283" y="7454900"/>
            <a:ext cx="79764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46%</a:t>
            </a:r>
          </a:p>
        </p:txBody>
      </p:sp>
      <p:sp>
        <p:nvSpPr>
          <p:cNvPr id="175" name="Shape 175"/>
          <p:cNvSpPr/>
          <p:nvPr/>
        </p:nvSpPr>
        <p:spPr>
          <a:xfrm>
            <a:off x="369069" y="3162300"/>
            <a:ext cx="12268201"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percentage of Americans oppose same-sex marriage?</a:t>
            </a:r>
          </a:p>
        </p:txBody>
      </p:sp>
      <p:sp>
        <p:nvSpPr>
          <p:cNvPr id="176" name="Shape 176"/>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173"/>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173"/>
                </p:tgtEl>
              </p:cMediaNode>
            </p:video>
          </p:childTnLst>
        </p:cTn>
      </p:par>
    </p:tnLst>
    <p:bldLst>
      <p:bldP spid="174" grpId="3" animBg="1" advAuto="0"/>
      <p:bldP spid="175"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Worlds_Muslim_Population.png"/>
          <p:cNvPicPr/>
          <p:nvPr/>
        </p:nvPicPr>
        <p:blipFill>
          <a:blip r:embed="rId2">
            <a:extLst/>
          </a:blip>
          <a:stretch>
            <a:fillRect/>
          </a:stretch>
        </p:blipFill>
        <p:spPr>
          <a:xfrm>
            <a:off x="-1562100" y="787400"/>
            <a:ext cx="17043400" cy="8180832"/>
          </a:xfrm>
          <a:prstGeom prst="rect">
            <a:avLst/>
          </a:prstGeom>
          <a:ln w="12700">
            <a:miter lim="400000"/>
          </a:ln>
        </p:spPr>
      </p:pic>
      <p:pic>
        <p:nvPicPr>
          <p:cNvPr id="82" name="File-Allah-eser-green.png"/>
          <p:cNvPicPr/>
          <p:nvPr/>
        </p:nvPicPr>
        <p:blipFill>
          <a:blip r:embed="rId3">
            <a:extLst/>
          </a:blip>
          <a:stretch>
            <a:fillRect/>
          </a:stretch>
        </p:blipFill>
        <p:spPr>
          <a:xfrm>
            <a:off x="1458768" y="5842000"/>
            <a:ext cx="3076864" cy="3124200"/>
          </a:xfrm>
          <a:prstGeom prst="rect">
            <a:avLst/>
          </a:prstGeom>
          <a:ln w="12700">
            <a:miter lim="400000"/>
          </a:ln>
        </p:spPr>
      </p:pic>
      <p:sp>
        <p:nvSpPr>
          <p:cNvPr id="83" name="Shape 83"/>
          <p:cNvSpPr/>
          <p:nvPr/>
        </p:nvSpPr>
        <p:spPr>
          <a:xfrm>
            <a:off x="383713" y="5321300"/>
            <a:ext cx="5228591" cy="863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5000" b="1">
                <a:solidFill>
                  <a:srgbClr val="002B3D"/>
                </a:solidFill>
                <a:latin typeface="+mn-lt"/>
                <a:ea typeface="+mn-ea"/>
                <a:cs typeface="+mn-cs"/>
                <a:sym typeface="Helvetica Neue Light"/>
              </a:defRPr>
            </a:lvl1pPr>
          </a:lstStyle>
          <a:p>
            <a:pPr lvl="0">
              <a:defRPr sz="1800" b="0">
                <a:solidFill>
                  <a:srgbClr val="000000"/>
                </a:solidFill>
              </a:defRPr>
            </a:pPr>
            <a:r>
              <a:rPr sz="5000" b="1">
                <a:solidFill>
                  <a:srgbClr val="002B3D"/>
                </a:solidFill>
              </a:rPr>
              <a:t>Islam by Country</a:t>
            </a:r>
          </a:p>
        </p:txBody>
      </p:sp>
      <p:sp>
        <p:nvSpPr>
          <p:cNvPr id="84" name="Shape 84"/>
          <p:cNvSpPr/>
          <p:nvPr/>
        </p:nvSpPr>
        <p:spPr>
          <a:xfrm>
            <a:off x="8426275" y="4836314"/>
            <a:ext cx="2628901" cy="181848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2800" b="1">
                <a:latin typeface="+mn-lt"/>
                <a:ea typeface="+mn-ea"/>
                <a:cs typeface="+mn-cs"/>
                <a:sym typeface="Helvetica Neue Light"/>
              </a:defRPr>
            </a:lvl1pPr>
          </a:lstStyle>
          <a:p>
            <a:pPr lvl="0">
              <a:defRPr sz="1800" b="0"/>
            </a:pPr>
            <a:r>
              <a:rPr sz="2800" b="1"/>
              <a:t>1 Billion in South &amp; Southeast Asia</a:t>
            </a:r>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1lxi2tok2esxfrr-o1r9qw.png"/>
          <p:cNvPicPr/>
          <p:nvPr/>
        </p:nvPicPr>
        <p:blipFill>
          <a:blip r:embed="rId2">
            <a:extLst/>
          </a:blip>
          <a:stretch>
            <a:fillRect/>
          </a:stretch>
        </p:blipFill>
        <p:spPr>
          <a:xfrm>
            <a:off x="0" y="514350"/>
            <a:ext cx="12998268" cy="8712201"/>
          </a:xfrm>
          <a:prstGeom prst="rect">
            <a:avLst/>
          </a:prstGeom>
          <a:ln w="12700">
            <a:miter lim="400000"/>
          </a:ln>
        </p:spPr>
      </p:pic>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p:nvPr/>
        </p:nvSpPr>
        <p:spPr>
          <a:xfrm>
            <a:off x="533400" y="609600"/>
            <a:ext cx="11925300" cy="8534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spcBef>
                <a:spcPts val="1200"/>
              </a:spcBef>
              <a:defRPr sz="6400" b="1">
                <a:solidFill>
                  <a:srgbClr val="252727"/>
                </a:solidFill>
                <a:latin typeface="Arial"/>
                <a:ea typeface="Arial"/>
                <a:cs typeface="Arial"/>
                <a:sym typeface="Arial"/>
              </a:defRPr>
            </a:lvl1pPr>
          </a:lstStyle>
          <a:p>
            <a:pPr lvl="0">
              <a:defRPr sz="1800" b="0">
                <a:solidFill>
                  <a:srgbClr val="000000"/>
                </a:solidFill>
              </a:defRPr>
            </a:pPr>
            <a:r>
              <a:rPr sz="6400" b="1">
                <a:solidFill>
                  <a:srgbClr val="252727"/>
                </a:solidFill>
              </a:rPr>
              <a:t>Americans who oppose the legalization of same-sex marriage, 46% of the adult population, are most likely to explain their position on the basis of religious beliefs and/or interpretation of biblical passages dealing with same-sex relations.</a:t>
            </a:r>
          </a:p>
        </p:txBody>
      </p:sp>
    </p:spTree>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183" name="Shape 183"/>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184" name="Shape 184"/>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185" name="Shape 185"/>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186"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187" name="Shape 187"/>
          <p:cNvSpPr/>
          <p:nvPr/>
        </p:nvSpPr>
        <p:spPr>
          <a:xfrm>
            <a:off x="2516283" y="7454900"/>
            <a:ext cx="79764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46%</a:t>
            </a:r>
          </a:p>
        </p:txBody>
      </p:sp>
      <p:sp>
        <p:nvSpPr>
          <p:cNvPr id="188" name="Shape 188"/>
          <p:cNvSpPr/>
          <p:nvPr/>
        </p:nvSpPr>
        <p:spPr>
          <a:xfrm>
            <a:off x="369069" y="3162300"/>
            <a:ext cx="12268201"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percentage of Tennesseans oppose of same-sex marriage?</a:t>
            </a:r>
          </a:p>
        </p:txBody>
      </p:sp>
      <p:sp>
        <p:nvSpPr>
          <p:cNvPr id="189" name="Shape 189"/>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186"/>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186"/>
                </p:tgtEl>
              </p:cMediaNode>
            </p:video>
          </p:childTnLst>
        </p:cTn>
      </p:par>
    </p:tnLst>
    <p:bldLst>
      <p:bldP spid="187" grpId="3" animBg="1" advAuto="0"/>
      <p:bldP spid="188"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gay-marriage-rights-map-2009.jpg"/>
          <p:cNvPicPr/>
          <p:nvPr/>
        </p:nvPicPr>
        <p:blipFill>
          <a:blip r:embed="rId2">
            <a:extLst/>
          </a:blip>
          <a:stretch>
            <a:fillRect/>
          </a:stretch>
        </p:blipFill>
        <p:spPr>
          <a:xfrm>
            <a:off x="1536700" y="190278"/>
            <a:ext cx="9931400" cy="9360345"/>
          </a:xfrm>
          <a:prstGeom prst="rect">
            <a:avLst/>
          </a:prstGeom>
          <a:ln w="12700">
            <a:miter lim="400000"/>
          </a:ln>
        </p:spPr>
      </p:pic>
    </p:spTree>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194" name="Shape 194"/>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195" name="Shape 195"/>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196" name="Shape 196"/>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197"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198" name="Shape 198"/>
          <p:cNvSpPr/>
          <p:nvPr/>
        </p:nvSpPr>
        <p:spPr>
          <a:xfrm>
            <a:off x="1410843" y="7454900"/>
            <a:ext cx="10187342"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$34,358</a:t>
            </a:r>
          </a:p>
        </p:txBody>
      </p:sp>
      <p:sp>
        <p:nvSpPr>
          <p:cNvPr id="199" name="Shape 199"/>
          <p:cNvSpPr/>
          <p:nvPr/>
        </p:nvSpPr>
        <p:spPr>
          <a:xfrm>
            <a:off x="369069" y="3162300"/>
            <a:ext cx="12268201"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is the average price in the United States for Heart Bypass surgery?</a:t>
            </a:r>
          </a:p>
        </p:txBody>
      </p:sp>
      <p:sp>
        <p:nvSpPr>
          <p:cNvPr id="200" name="Shape 200"/>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197"/>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197"/>
                </p:tgtEl>
              </p:cMediaNode>
            </p:video>
          </p:childTnLst>
        </p:cTn>
      </p:par>
    </p:tnLst>
    <p:bldLst>
      <p:bldP spid="198" grpId="3" animBg="1" advAuto="0"/>
      <p:bldP spid="199"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203" name="Shape 203"/>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204" name="Shape 204"/>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205" name="Shape 205"/>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206"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207" name="Shape 207"/>
          <p:cNvSpPr/>
          <p:nvPr/>
        </p:nvSpPr>
        <p:spPr>
          <a:xfrm>
            <a:off x="1595353" y="7454900"/>
            <a:ext cx="981832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30.94%</a:t>
            </a:r>
          </a:p>
        </p:txBody>
      </p:sp>
      <p:sp>
        <p:nvSpPr>
          <p:cNvPr id="208" name="Shape 208"/>
          <p:cNvSpPr/>
          <p:nvPr/>
        </p:nvSpPr>
        <p:spPr>
          <a:xfrm>
            <a:off x="369069" y="4279900"/>
            <a:ext cx="12268201" cy="2311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 of Americans have a Bachelor’s degree?</a:t>
            </a:r>
          </a:p>
        </p:txBody>
      </p:sp>
      <p:sp>
        <p:nvSpPr>
          <p:cNvPr id="209" name="Shape 209"/>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206"/>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06"/>
                </p:tgtEl>
              </p:cMediaNode>
            </p:video>
          </p:childTnLst>
        </p:cTn>
      </p:par>
    </p:tnLst>
    <p:bldLst>
      <p:bldP spid="207" grpId="3" animBg="1" advAuto="0"/>
      <p:bldP spid="208"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212" name="Shape 212"/>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213" name="Shape 213"/>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214" name="Shape 214"/>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215"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216" name="Shape 216"/>
          <p:cNvSpPr/>
          <p:nvPr/>
        </p:nvSpPr>
        <p:spPr>
          <a:xfrm>
            <a:off x="1595353" y="7454900"/>
            <a:ext cx="981832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11.12%</a:t>
            </a:r>
          </a:p>
        </p:txBody>
      </p:sp>
      <p:sp>
        <p:nvSpPr>
          <p:cNvPr id="217" name="Shape 217"/>
          <p:cNvSpPr/>
          <p:nvPr/>
        </p:nvSpPr>
        <p:spPr>
          <a:xfrm>
            <a:off x="254769" y="3162300"/>
            <a:ext cx="12509501"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 of Americans have either a Master’s degree and/or a Doctorate degree ?</a:t>
            </a:r>
          </a:p>
        </p:txBody>
      </p:sp>
      <p:sp>
        <p:nvSpPr>
          <p:cNvPr id="218" name="Shape 218"/>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215"/>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15"/>
                </p:tgtEl>
              </p:cMediaNode>
            </p:video>
          </p:childTnLst>
        </p:cTn>
      </p:par>
    </p:tnLst>
    <p:bldLst>
      <p:bldP spid="216" grpId="3" animBg="1" advAuto="0"/>
      <p:bldP spid="217"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Educational_Attainment_in_the_United_States_2009.png"/>
          <p:cNvPicPr/>
          <p:nvPr/>
        </p:nvPicPr>
        <p:blipFill>
          <a:blip r:embed="rId2">
            <a:extLst/>
          </a:blip>
          <a:stretch>
            <a:fillRect/>
          </a:stretch>
        </p:blipFill>
        <p:spPr>
          <a:xfrm>
            <a:off x="406400" y="170914"/>
            <a:ext cx="12179300" cy="9399072"/>
          </a:xfrm>
          <a:prstGeom prst="rect">
            <a:avLst/>
          </a:prstGeom>
          <a:ln w="12700">
            <a:miter lim="400000"/>
          </a:ln>
        </p:spPr>
      </p:pic>
    </p:spTree>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droppedImage.png"/>
          <p:cNvPicPr/>
          <p:nvPr/>
        </p:nvPicPr>
        <p:blipFill>
          <a:blip r:embed="rId2">
            <a:extLst/>
          </a:blip>
          <a:stretch>
            <a:fillRect/>
          </a:stretch>
        </p:blipFill>
        <p:spPr>
          <a:xfrm>
            <a:off x="1016000" y="952500"/>
            <a:ext cx="10972800" cy="7853083"/>
          </a:xfrm>
          <a:prstGeom prst="rect">
            <a:avLst/>
          </a:prstGeom>
          <a:ln w="12700">
            <a:miter lim="400000"/>
          </a:ln>
          <a:effectLst>
            <a:outerShdw blurRad="127000" dist="76200" dir="2700000" rotWithShape="0">
              <a:srgbClr val="000000">
                <a:alpha val="75000"/>
              </a:srgbClr>
            </a:outerShdw>
          </a:effectLst>
        </p:spPr>
      </p:pic>
    </p:spTree>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Higher_education_in_the_US_by_race.png"/>
          <p:cNvPicPr/>
          <p:nvPr/>
        </p:nvPicPr>
        <p:blipFill>
          <a:blip r:embed="rId2">
            <a:extLst/>
          </a:blip>
          <a:stretch>
            <a:fillRect/>
          </a:stretch>
        </p:blipFill>
        <p:spPr>
          <a:xfrm>
            <a:off x="292100" y="651518"/>
            <a:ext cx="12407900" cy="8450564"/>
          </a:xfrm>
          <a:prstGeom prst="rect">
            <a:avLst/>
          </a:prstGeom>
          <a:ln w="12700">
            <a:miter lim="400000"/>
          </a:ln>
          <a:effectLst>
            <a:outerShdw blurRad="127000" dist="76200" dir="2700000" rotWithShape="0">
              <a:srgbClr val="000000">
                <a:alpha val="75000"/>
              </a:srgbClr>
            </a:outerShdw>
          </a:effectLst>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203200" y="330200"/>
            <a:ext cx="12496800" cy="1397000"/>
          </a:xfrm>
          <a:prstGeom prst="rect">
            <a:avLst/>
          </a:prstGeom>
        </p:spPr>
        <p:txBody>
          <a:bodyPr/>
          <a:lstStyle>
            <a:lvl1pPr algn="ctr">
              <a:defRPr sz="7700" b="1"/>
            </a:lvl1pPr>
          </a:lstStyle>
          <a:p>
            <a:pPr lvl="0">
              <a:defRPr sz="1800" b="0"/>
            </a:pPr>
            <a:r>
              <a:rPr sz="7700" b="1"/>
              <a:t>Muslims Around the World</a:t>
            </a:r>
          </a:p>
        </p:txBody>
      </p:sp>
      <p:sp>
        <p:nvSpPr>
          <p:cNvPr id="87" name="Shape 87"/>
          <p:cNvSpPr>
            <a:spLocks noGrp="1"/>
          </p:cNvSpPr>
          <p:nvPr>
            <p:ph type="body" idx="1"/>
          </p:nvPr>
        </p:nvSpPr>
        <p:spPr>
          <a:xfrm>
            <a:off x="203200" y="1993900"/>
            <a:ext cx="12496800" cy="7759700"/>
          </a:xfrm>
          <a:prstGeom prst="rect">
            <a:avLst/>
          </a:prstGeom>
        </p:spPr>
        <p:txBody>
          <a:bodyPr/>
          <a:lstStyle/>
          <a:p>
            <a:pPr marL="0" lvl="0" indent="0">
              <a:lnSpc>
                <a:spcPct val="91000"/>
              </a:lnSpc>
              <a:buSzTx/>
              <a:buNone/>
              <a:defRPr sz="1800">
                <a:solidFill>
                  <a:srgbClr val="000000"/>
                </a:solidFill>
              </a:defRPr>
            </a:pPr>
            <a:r>
              <a:rPr sz="4800" b="1"/>
              <a:t>Complete the following:</a:t>
            </a:r>
          </a:p>
          <a:p>
            <a:pPr marL="0" lvl="0" indent="0">
              <a:lnSpc>
                <a:spcPct val="91000"/>
              </a:lnSpc>
              <a:buSzTx/>
              <a:buNone/>
              <a:defRPr sz="1800">
                <a:solidFill>
                  <a:srgbClr val="000000"/>
                </a:solidFill>
              </a:defRPr>
            </a:pPr>
            <a:r>
              <a:rPr sz="4800" b="1"/>
              <a:t>1. Most of the world’s Muslims are not _______________________________________.</a:t>
            </a:r>
          </a:p>
          <a:p>
            <a:pPr marL="0" lvl="0" indent="0">
              <a:lnSpc>
                <a:spcPct val="91000"/>
              </a:lnSpc>
              <a:buSzTx/>
              <a:buNone/>
              <a:defRPr sz="1800">
                <a:solidFill>
                  <a:srgbClr val="000000"/>
                </a:solidFill>
              </a:defRPr>
            </a:pPr>
            <a:r>
              <a:rPr sz="4800" b="1"/>
              <a:t>2. Most of the world’s Muslims live in _______________________________________. </a:t>
            </a:r>
          </a:p>
          <a:p>
            <a:pPr marL="0" lvl="0" indent="0">
              <a:lnSpc>
                <a:spcPct val="91000"/>
              </a:lnSpc>
              <a:buSzTx/>
              <a:buNone/>
              <a:defRPr sz="1800">
                <a:solidFill>
                  <a:srgbClr val="000000"/>
                </a:solidFill>
              </a:defRPr>
            </a:pPr>
            <a:r>
              <a:rPr sz="4800" b="1"/>
              <a:t>3. Those who live in the Middle East are more likely to be ______________________.</a:t>
            </a:r>
          </a:p>
        </p:txBody>
      </p:sp>
      <p:sp>
        <p:nvSpPr>
          <p:cNvPr id="88" name="Shape 88"/>
          <p:cNvSpPr/>
          <p:nvPr/>
        </p:nvSpPr>
        <p:spPr>
          <a:xfrm>
            <a:off x="2139557" y="3736741"/>
            <a:ext cx="8625764" cy="736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4200" b="1">
                <a:solidFill>
                  <a:srgbClr val="B51A00"/>
                </a:solidFill>
                <a:latin typeface="+mn-lt"/>
                <a:ea typeface="+mn-ea"/>
                <a:cs typeface="+mn-cs"/>
                <a:sym typeface="Helvetica Neue Light"/>
              </a:defRPr>
            </a:lvl1pPr>
          </a:lstStyle>
          <a:p>
            <a:pPr lvl="0">
              <a:defRPr sz="1800" b="0">
                <a:solidFill>
                  <a:srgbClr val="000000"/>
                </a:solidFill>
              </a:defRPr>
            </a:pPr>
            <a:r>
              <a:rPr sz="4200" b="1" dirty="0">
                <a:solidFill>
                  <a:srgbClr val="B51A00"/>
                </a:solidFill>
              </a:rPr>
              <a:t>Arabic or living in the Middle East</a:t>
            </a:r>
          </a:p>
        </p:txBody>
      </p:sp>
      <p:sp>
        <p:nvSpPr>
          <p:cNvPr id="89" name="Shape 89"/>
          <p:cNvSpPr/>
          <p:nvPr/>
        </p:nvSpPr>
        <p:spPr>
          <a:xfrm>
            <a:off x="2808142" y="5717941"/>
            <a:ext cx="7276796" cy="736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4200" b="1">
                <a:solidFill>
                  <a:srgbClr val="B51A00"/>
                </a:solidFill>
                <a:latin typeface="+mn-lt"/>
                <a:ea typeface="+mn-ea"/>
                <a:cs typeface="+mn-cs"/>
                <a:sym typeface="Helvetica Neue Light"/>
              </a:defRPr>
            </a:lvl1pPr>
          </a:lstStyle>
          <a:p>
            <a:pPr lvl="0">
              <a:defRPr sz="1800" b="0">
                <a:solidFill>
                  <a:srgbClr val="000000"/>
                </a:solidFill>
              </a:defRPr>
            </a:pPr>
            <a:r>
              <a:rPr sz="4200" b="1" dirty="0">
                <a:solidFill>
                  <a:srgbClr val="B51A00"/>
                </a:solidFill>
              </a:rPr>
              <a:t>in South and Southeast Asia</a:t>
            </a:r>
          </a:p>
        </p:txBody>
      </p:sp>
      <p:sp>
        <p:nvSpPr>
          <p:cNvPr id="90" name="Shape 90"/>
          <p:cNvSpPr/>
          <p:nvPr/>
        </p:nvSpPr>
        <p:spPr>
          <a:xfrm>
            <a:off x="6407596" y="7679604"/>
            <a:ext cx="4853027" cy="7366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4200" b="1">
                <a:solidFill>
                  <a:srgbClr val="B51A00"/>
                </a:solidFill>
                <a:latin typeface="+mn-lt"/>
                <a:ea typeface="+mn-ea"/>
                <a:cs typeface="+mn-cs"/>
                <a:sym typeface="Helvetica Neue Light"/>
              </a:defRPr>
            </a:lvl1pPr>
          </a:lstStyle>
          <a:p>
            <a:pPr lvl="0">
              <a:defRPr sz="1800" b="0">
                <a:solidFill>
                  <a:srgbClr val="000000"/>
                </a:solidFill>
              </a:defRPr>
            </a:pPr>
            <a:r>
              <a:rPr sz="4200" b="1" dirty="0">
                <a:solidFill>
                  <a:srgbClr val="B51A00"/>
                </a:solidFill>
              </a:rPr>
              <a:t>Arabic and Muslim</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7">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3" nodeType="clickEffect">
                                  <p:stCondLst>
                                    <p:cond delay="0"/>
                                  </p:stCondLst>
                                  <p:iterate>
                                    <p:tmAbs val="0"/>
                                  </p:iterate>
                                  <p:childTnLst>
                                    <p:set>
                                      <p:cBhvr>
                                        <p:cTn id="28" fill="hold"/>
                                        <p:tgtEl>
                                          <p:spTgt spid="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4" nodeType="clickEffect">
                                  <p:stCondLst>
                                    <p:cond delay="0"/>
                                  </p:stCondLst>
                                  <p:iterate>
                                    <p:tmAbs val="0"/>
                                  </p:iterate>
                                  <p:childTnLst>
                                    <p:set>
                                      <p:cBhvr>
                                        <p:cTn id="32" fill="hold"/>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1" build="p" bldLvl="5" animBg="1" advAuto="0"/>
      <p:bldP spid="88" grpId="2" animBg="1" advAuto="0"/>
      <p:bldP spid="89" grpId="3" animBg="1" advAuto="0"/>
      <p:bldP spid="90" grpId="4"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227" name="Shape 227"/>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228" name="Shape 228"/>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229" name="Shape 229"/>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230"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231" name="Shape 231"/>
          <p:cNvSpPr/>
          <p:nvPr/>
        </p:nvSpPr>
        <p:spPr>
          <a:xfrm>
            <a:off x="306753" y="7454900"/>
            <a:ext cx="1239552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11.7 million</a:t>
            </a:r>
          </a:p>
        </p:txBody>
      </p:sp>
      <p:sp>
        <p:nvSpPr>
          <p:cNvPr id="232" name="Shape 232"/>
          <p:cNvSpPr/>
          <p:nvPr/>
        </p:nvSpPr>
        <p:spPr>
          <a:xfrm>
            <a:off x="369069" y="2603500"/>
            <a:ext cx="12268201" cy="4546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How many illegal immigrants are estimated to live in the United States? (2012)</a:t>
            </a:r>
          </a:p>
        </p:txBody>
      </p:sp>
      <p:sp>
        <p:nvSpPr>
          <p:cNvPr id="233" name="Shape 233"/>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230"/>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30"/>
                </p:tgtEl>
              </p:cMediaNode>
            </p:video>
          </p:childTnLst>
        </p:cTn>
      </p:par>
    </p:tnLst>
    <p:bldLst>
      <p:bldP spid="231" grpId="3" animBg="1" advAuto="0"/>
      <p:bldP spid="232" grpId="1"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h-unauthorized-immigrants-1-01.png"/>
          <p:cNvPicPr/>
          <p:nvPr/>
        </p:nvPicPr>
        <p:blipFill>
          <a:blip r:embed="rId2">
            <a:extLst/>
          </a:blip>
          <a:stretch>
            <a:fillRect/>
          </a:stretch>
        </p:blipFill>
        <p:spPr>
          <a:xfrm>
            <a:off x="2603500" y="137216"/>
            <a:ext cx="7785100" cy="9479168"/>
          </a:xfrm>
          <a:prstGeom prst="rect">
            <a:avLst/>
          </a:prstGeom>
          <a:ln w="12700">
            <a:miter lim="400000"/>
          </a:ln>
          <a:effectLst>
            <a:outerShdw blurRad="127000" dist="76200" dir="2700000" rotWithShape="0">
              <a:srgbClr val="000000">
                <a:alpha val="75000"/>
              </a:srgbClr>
            </a:outerShdw>
          </a:effectLst>
        </p:spPr>
      </p:pic>
    </p:spTree>
  </p:cSld>
  <p:clrMapOvr>
    <a:masterClrMapping/>
  </p:clrMapOvr>
  <p:transition xmlns:p14="http://schemas.microsoft.com/office/powerpoint/2010/mai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h-unauthorized-immigrants-1-02.png"/>
          <p:cNvPicPr/>
          <p:nvPr/>
        </p:nvPicPr>
        <p:blipFill>
          <a:blip r:embed="rId2">
            <a:extLst/>
          </a:blip>
          <a:stretch>
            <a:fillRect/>
          </a:stretch>
        </p:blipFill>
        <p:spPr>
          <a:xfrm>
            <a:off x="2019300" y="234950"/>
            <a:ext cx="8954037" cy="9258300"/>
          </a:xfrm>
          <a:prstGeom prst="rect">
            <a:avLst/>
          </a:prstGeom>
          <a:ln w="12700">
            <a:miter lim="400000"/>
          </a:ln>
          <a:effectLst>
            <a:outerShdw blurRad="127000" dist="76200" dir="2700000" rotWithShape="0">
              <a:srgbClr val="000000">
                <a:alpha val="75000"/>
              </a:srgbClr>
            </a:outerShdw>
          </a:effectLst>
        </p:spPr>
      </p:pic>
    </p:spTree>
  </p:cSld>
  <p:clrMapOvr>
    <a:masterClrMapping/>
  </p:clrMapOvr>
  <p:transition xmlns:p14="http://schemas.microsoft.com/office/powerpoint/2010/mai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240" name="Shape 240"/>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241" name="Shape 241"/>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242" name="Shape 242"/>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243"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244" name="Shape 244"/>
          <p:cNvSpPr/>
          <p:nvPr/>
        </p:nvSpPr>
        <p:spPr>
          <a:xfrm>
            <a:off x="2884763" y="7454900"/>
            <a:ext cx="723950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7%</a:t>
            </a:r>
          </a:p>
        </p:txBody>
      </p:sp>
      <p:sp>
        <p:nvSpPr>
          <p:cNvPr id="245" name="Shape 245"/>
          <p:cNvSpPr/>
          <p:nvPr/>
        </p:nvSpPr>
        <p:spPr>
          <a:xfrm>
            <a:off x="369069" y="2768600"/>
            <a:ext cx="12268201" cy="4546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percentage of California’s population is estimated to be in the country illegal? (2013)</a:t>
            </a:r>
          </a:p>
        </p:txBody>
      </p:sp>
      <p:sp>
        <p:nvSpPr>
          <p:cNvPr id="246" name="Shape 246"/>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243"/>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43"/>
                </p:tgtEl>
              </p:cMediaNode>
            </p:video>
          </p:childTnLst>
        </p:cTn>
      </p:par>
    </p:tnLst>
    <p:bldLst>
      <p:bldP spid="244" grpId="3" animBg="1" advAuto="0"/>
      <p:bldP spid="245"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249" name="Shape 249"/>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250" name="Shape 250"/>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251" name="Shape 251"/>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252"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253" name="Shape 253"/>
          <p:cNvSpPr/>
          <p:nvPr/>
        </p:nvSpPr>
        <p:spPr>
          <a:xfrm>
            <a:off x="3437213" y="7454900"/>
            <a:ext cx="613460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1</a:t>
            </a:r>
          </a:p>
        </p:txBody>
      </p:sp>
      <p:sp>
        <p:nvSpPr>
          <p:cNvPr id="254" name="Shape 254"/>
          <p:cNvSpPr/>
          <p:nvPr/>
        </p:nvSpPr>
        <p:spPr>
          <a:xfrm>
            <a:off x="369069" y="3289300"/>
            <a:ext cx="12268201"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In Los Angeles ____ in 10 resident(s) is an illegal immigrant.</a:t>
            </a:r>
          </a:p>
        </p:txBody>
      </p:sp>
      <p:sp>
        <p:nvSpPr>
          <p:cNvPr id="255" name="Shape 255"/>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252"/>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52"/>
                </p:tgtEl>
              </p:cMediaNode>
            </p:video>
          </p:childTnLst>
        </p:cTn>
      </p:par>
    </p:tnLst>
    <p:bldLst>
      <p:bldP spid="253" grpId="3" animBg="1" advAuto="0"/>
      <p:bldP spid="254" grpId="1"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Picture 256"/>
          <p:cNvPicPr/>
          <p:nvPr/>
        </p:nvPicPr>
        <p:blipFill>
          <a:blip r:embed="rId2">
            <a:extLst/>
          </a:blip>
          <a:stretch>
            <a:fillRect/>
          </a:stretch>
        </p:blipFill>
        <p:spPr>
          <a:xfrm>
            <a:off x="622300" y="165100"/>
            <a:ext cx="11760201" cy="9409233"/>
          </a:xfrm>
          <a:prstGeom prst="rect">
            <a:avLst/>
          </a:prstGeom>
          <a:effectLst>
            <a:outerShdw blurRad="127000" dist="76200" dir="2700000" rotWithShape="0">
              <a:srgbClr val="000000">
                <a:alpha val="75000"/>
              </a:srgbClr>
            </a:outerShdw>
          </a:effectLst>
        </p:spPr>
      </p:pic>
    </p:spTree>
  </p:cSld>
  <p:clrMapOvr>
    <a:masterClrMapping/>
  </p:clrMapOvr>
  <p:transition xmlns:p14="http://schemas.microsoft.com/office/powerpoint/2010/mai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260" name="Shape 260"/>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261" name="Shape 261"/>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262" name="Shape 262"/>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263"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264" name="Shape 264"/>
          <p:cNvSpPr/>
          <p:nvPr/>
        </p:nvSpPr>
        <p:spPr>
          <a:xfrm>
            <a:off x="2516283" y="7454900"/>
            <a:ext cx="79764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28%</a:t>
            </a:r>
          </a:p>
        </p:txBody>
      </p:sp>
      <p:sp>
        <p:nvSpPr>
          <p:cNvPr id="265" name="Shape 265"/>
          <p:cNvSpPr/>
          <p:nvPr/>
        </p:nvSpPr>
        <p:spPr>
          <a:xfrm>
            <a:off x="369069" y="2870200"/>
            <a:ext cx="12268201" cy="4546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Of the 41.7 million foreign-born population in the USA in 2013 what percentage are illegal?</a:t>
            </a:r>
          </a:p>
        </p:txBody>
      </p:sp>
      <p:sp>
        <p:nvSpPr>
          <p:cNvPr id="266" name="Shape 266"/>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263"/>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63"/>
                </p:tgtEl>
              </p:cMediaNode>
            </p:video>
          </p:childTnLst>
        </p:cTn>
      </p:par>
    </p:tnLst>
    <p:bldLst>
      <p:bldP spid="264" grpId="3" animBg="1" advAuto="0"/>
      <p:bldP spid="265" grpId="1"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269" name="Shape 269"/>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270" name="Shape 270"/>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271" name="Shape 271"/>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272"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273" name="Shape 273"/>
          <p:cNvSpPr/>
          <p:nvPr/>
        </p:nvSpPr>
        <p:spPr>
          <a:xfrm>
            <a:off x="1963833" y="7454900"/>
            <a:ext cx="90813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83.7%</a:t>
            </a:r>
          </a:p>
        </p:txBody>
      </p:sp>
      <p:sp>
        <p:nvSpPr>
          <p:cNvPr id="274" name="Shape 274"/>
          <p:cNvSpPr/>
          <p:nvPr/>
        </p:nvSpPr>
        <p:spPr>
          <a:xfrm>
            <a:off x="369069" y="3848100"/>
            <a:ext cx="12268201" cy="2311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 of the U.A.E.’s population is foreign born?</a:t>
            </a:r>
          </a:p>
        </p:txBody>
      </p:sp>
      <p:sp>
        <p:nvSpPr>
          <p:cNvPr id="275" name="Shape 275"/>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272"/>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72"/>
                </p:tgtEl>
              </p:cMediaNode>
            </p:video>
          </p:childTnLst>
        </p:cTn>
      </p:par>
    </p:tnLst>
    <p:bldLst>
      <p:bldP spid="273" grpId="3" animBg="1" advAuto="0"/>
      <p:bldP spid="274"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p:nvPr/>
        </p:nvSpPr>
        <p:spPr>
          <a:xfrm>
            <a:off x="165100" y="254000"/>
            <a:ext cx="12674600" cy="9232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lvl="0">
              <a:spcBef>
                <a:spcPts val="2100"/>
              </a:spcBef>
              <a:defRPr sz="1800"/>
            </a:pPr>
            <a:r>
              <a:rPr sz="5500" b="1">
                <a:latin typeface="Georgia"/>
                <a:ea typeface="Georgia"/>
                <a:cs typeface="Georgia"/>
                <a:sym typeface="Georgia"/>
              </a:rPr>
              <a:t>United Arab Emirates</a:t>
            </a:r>
            <a:r>
              <a:rPr sz="3400">
                <a:latin typeface="Georgia"/>
                <a:ea typeface="Georgia"/>
                <a:cs typeface="Georgia"/>
                <a:sym typeface="Georgia"/>
              </a:rPr>
              <a:t/>
            </a:r>
            <a:br>
              <a:rPr sz="3400">
                <a:latin typeface="Georgia"/>
                <a:ea typeface="Georgia"/>
                <a:cs typeface="Georgia"/>
                <a:sym typeface="Georgia"/>
              </a:rPr>
            </a:br>
            <a:r>
              <a:rPr sz="3400" b="1">
                <a:latin typeface="Georgia"/>
                <a:ea typeface="Georgia"/>
                <a:cs typeface="Georgia"/>
                <a:sym typeface="Georgia"/>
              </a:rPr>
              <a:t>&gt; Immigrants:</a:t>
            </a:r>
            <a:r>
              <a:rPr sz="3400">
                <a:latin typeface="Georgia"/>
                <a:ea typeface="Georgia"/>
                <a:cs typeface="Georgia"/>
                <a:sym typeface="Georgia"/>
              </a:rPr>
              <a:t> 7.8 million</a:t>
            </a:r>
            <a:br>
              <a:rPr sz="3400">
                <a:latin typeface="Georgia"/>
                <a:ea typeface="Georgia"/>
                <a:cs typeface="Georgia"/>
                <a:sym typeface="Georgia"/>
              </a:rPr>
            </a:br>
            <a:r>
              <a:rPr sz="3400" b="1">
                <a:latin typeface="Georgia"/>
                <a:ea typeface="Georgia"/>
                <a:cs typeface="Georgia"/>
                <a:sym typeface="Georgia"/>
              </a:rPr>
              <a:t>&gt; </a:t>
            </a:r>
            <a:r>
              <a:rPr sz="4800" b="1">
                <a:solidFill>
                  <a:srgbClr val="831100"/>
                </a:solidFill>
                <a:latin typeface="Georgia"/>
                <a:ea typeface="Georgia"/>
                <a:cs typeface="Georgia"/>
                <a:sym typeface="Georgia"/>
              </a:rPr>
              <a:t>Pct of population:</a:t>
            </a:r>
            <a:r>
              <a:rPr sz="4800">
                <a:solidFill>
                  <a:srgbClr val="831100"/>
                </a:solidFill>
                <a:latin typeface="Georgia"/>
                <a:ea typeface="Georgia"/>
                <a:cs typeface="Georgia"/>
                <a:sym typeface="Georgia"/>
              </a:rPr>
              <a:t> </a:t>
            </a:r>
            <a:r>
              <a:rPr sz="5800" b="1">
                <a:solidFill>
                  <a:srgbClr val="831100"/>
                </a:solidFill>
                <a:latin typeface="Georgia"/>
                <a:ea typeface="Georgia"/>
                <a:cs typeface="Georgia"/>
                <a:sym typeface="Georgia"/>
              </a:rPr>
              <a:t>83.7%</a:t>
            </a:r>
            <a:r>
              <a:rPr sz="3400">
                <a:latin typeface="Georgia"/>
                <a:ea typeface="Georgia"/>
                <a:cs typeface="Georgia"/>
                <a:sym typeface="Georgia"/>
              </a:rPr>
              <a:t/>
            </a:r>
            <a:br>
              <a:rPr sz="3400">
                <a:latin typeface="Georgia"/>
                <a:ea typeface="Georgia"/>
                <a:cs typeface="Georgia"/>
                <a:sym typeface="Georgia"/>
              </a:rPr>
            </a:br>
            <a:r>
              <a:rPr sz="3400" b="1">
                <a:latin typeface="Georgia"/>
                <a:ea typeface="Georgia"/>
                <a:cs typeface="Georgia"/>
                <a:sym typeface="Georgia"/>
              </a:rPr>
              <a:t>&gt; GDP (PPP) per capita 2012:</a:t>
            </a:r>
            <a:r>
              <a:rPr sz="3400">
                <a:latin typeface="Georgia"/>
                <a:ea typeface="Georgia"/>
                <a:cs typeface="Georgia"/>
                <a:sym typeface="Georgia"/>
              </a:rPr>
              <a:t> $49,012</a:t>
            </a:r>
            <a:br>
              <a:rPr sz="3400">
                <a:latin typeface="Georgia"/>
                <a:ea typeface="Georgia"/>
                <a:cs typeface="Georgia"/>
                <a:sym typeface="Georgia"/>
              </a:rPr>
            </a:br>
            <a:r>
              <a:rPr sz="3400" b="1">
                <a:latin typeface="Georgia"/>
                <a:ea typeface="Georgia"/>
                <a:cs typeface="Georgia"/>
                <a:sym typeface="Georgia"/>
              </a:rPr>
              <a:t>&gt; Gov’t immigration goals:</a:t>
            </a:r>
            <a:r>
              <a:rPr sz="3400">
                <a:latin typeface="Georgia"/>
                <a:ea typeface="Georgia"/>
                <a:cs typeface="Georgia"/>
                <a:sym typeface="Georgia"/>
              </a:rPr>
              <a:t> Decrease</a:t>
            </a:r>
          </a:p>
          <a:p>
            <a:pPr lvl="0">
              <a:spcBef>
                <a:spcPts val="2100"/>
              </a:spcBef>
              <a:defRPr sz="1800"/>
            </a:pPr>
            <a:r>
              <a:rPr sz="3400">
                <a:latin typeface="Georgia"/>
                <a:ea typeface="Georgia"/>
                <a:cs typeface="Georgia"/>
                <a:sym typeface="Georgia"/>
              </a:rPr>
              <a:t>A stunning 83.7% of UAE residents are international migrants the most of any country in the world, excluding only Vatican City. Between 2010 and 2013, the emirates let in more than 4.5 million migrant workers, more than any other nation in the world. The UAE is able to attract workers to come there because the country is extremely wealthy, with an economy driven by oil and finance. As of 2012, the nation’s per capita GDP exceeded $49,000, on-par with that of the U.S. But despite the nation’s appeal for immigrants, the UAE’s government as of 2011 considered immigration to be too high. Additionally, the country has been criticized for the poor living and working conditions faced by many migrant workers.</a:t>
            </a:r>
          </a:p>
        </p:txBody>
      </p:sp>
    </p:spTree>
  </p:cSld>
  <p:clrMapOvr>
    <a:masterClrMapping/>
  </p:clrMapOvr>
  <p:transition xmlns:p14="http://schemas.microsoft.com/office/powerpoint/2010/mai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280" name="Shape 280"/>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281" name="Shape 281"/>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282" name="Shape 282"/>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283"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284" name="Shape 284"/>
          <p:cNvSpPr/>
          <p:nvPr/>
        </p:nvSpPr>
        <p:spPr>
          <a:xfrm>
            <a:off x="1963833" y="7454900"/>
            <a:ext cx="90813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20.7%</a:t>
            </a:r>
          </a:p>
        </p:txBody>
      </p:sp>
      <p:sp>
        <p:nvSpPr>
          <p:cNvPr id="285" name="Shape 285"/>
          <p:cNvSpPr/>
          <p:nvPr/>
        </p:nvSpPr>
        <p:spPr>
          <a:xfrm>
            <a:off x="369069" y="3848100"/>
            <a:ext cx="12268201" cy="2311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 of the Canada’s population is foreign born?</a:t>
            </a:r>
          </a:p>
        </p:txBody>
      </p:sp>
      <p:sp>
        <p:nvSpPr>
          <p:cNvPr id="286" name="Shape 286"/>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283"/>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83"/>
                </p:tgtEl>
              </p:cMediaNode>
            </p:video>
          </p:childTnLst>
        </p:cTn>
      </p:par>
    </p:tnLst>
    <p:bldLst>
      <p:bldP spid="284" grpId="3" animBg="1" advAuto="0"/>
      <p:bldP spid="285"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564.png"/>
          <p:cNvPicPr/>
          <p:nvPr/>
        </p:nvPicPr>
        <p:blipFill>
          <a:blip r:embed="rId2">
            <a:extLst/>
          </a:blip>
          <a:stretch>
            <a:fillRect/>
          </a:stretch>
        </p:blipFill>
        <p:spPr>
          <a:xfrm>
            <a:off x="0" y="0"/>
            <a:ext cx="13004800" cy="6502400"/>
          </a:xfrm>
          <a:prstGeom prst="rect">
            <a:avLst/>
          </a:prstGeom>
          <a:ln w="12700">
            <a:miter lim="400000"/>
          </a:ln>
        </p:spPr>
      </p:pic>
      <p:sp>
        <p:nvSpPr>
          <p:cNvPr id="93" name="Shape 93"/>
          <p:cNvSpPr/>
          <p:nvPr/>
        </p:nvSpPr>
        <p:spPr>
          <a:xfrm>
            <a:off x="775" y="6512577"/>
            <a:ext cx="13004801" cy="3126723"/>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20000" b="1">
                <a:latin typeface="+mn-lt"/>
                <a:ea typeface="+mn-ea"/>
                <a:cs typeface="+mn-cs"/>
                <a:sym typeface="Helvetica Neue Light"/>
              </a:defRPr>
            </a:lvl1pPr>
          </a:lstStyle>
          <a:p>
            <a:pPr lvl="0">
              <a:defRPr sz="1800" b="0"/>
            </a:pPr>
            <a:r>
              <a:rPr sz="20000" b="1"/>
              <a:t>Muslims</a:t>
            </a:r>
          </a:p>
        </p:txBody>
      </p:sp>
    </p:spTree>
  </p:cSld>
  <p:clrMapOvr>
    <a:masterClrMapping/>
  </p:clrMapOvr>
  <p:transition xmlns:p14="http://schemas.microsoft.com/office/powerpoint/2010/mai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177800" y="723900"/>
            <a:ext cx="12649200" cy="830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lvl="0">
              <a:spcBef>
                <a:spcPts val="1800"/>
              </a:spcBef>
              <a:defRPr sz="1800"/>
            </a:pPr>
            <a:r>
              <a:rPr sz="3200" b="1">
                <a:latin typeface="Arial"/>
                <a:ea typeface="Arial"/>
                <a:cs typeface="Arial"/>
                <a:sym typeface="Arial"/>
              </a:rPr>
              <a:t>Canada</a:t>
            </a:r>
            <a:r>
              <a:rPr sz="3200">
                <a:latin typeface="Arial"/>
                <a:ea typeface="Arial"/>
                <a:cs typeface="Arial"/>
                <a:sym typeface="Arial"/>
              </a:rPr>
              <a:t/>
            </a:r>
            <a:br>
              <a:rPr sz="3200">
                <a:latin typeface="Arial"/>
                <a:ea typeface="Arial"/>
                <a:cs typeface="Arial"/>
                <a:sym typeface="Arial"/>
              </a:rPr>
            </a:br>
            <a:r>
              <a:rPr sz="3200" b="1">
                <a:latin typeface="Arial"/>
                <a:ea typeface="Arial"/>
                <a:cs typeface="Arial"/>
                <a:sym typeface="Arial"/>
              </a:rPr>
              <a:t>&gt; Immigrants:</a:t>
            </a:r>
            <a:r>
              <a:rPr sz="3200">
                <a:latin typeface="Arial"/>
                <a:ea typeface="Arial"/>
                <a:cs typeface="Arial"/>
                <a:sym typeface="Arial"/>
              </a:rPr>
              <a:t> 7.3 million</a:t>
            </a:r>
            <a:br>
              <a:rPr sz="3200">
                <a:latin typeface="Arial"/>
                <a:ea typeface="Arial"/>
                <a:cs typeface="Arial"/>
                <a:sym typeface="Arial"/>
              </a:rPr>
            </a:br>
            <a:r>
              <a:rPr sz="3200" b="1">
                <a:latin typeface="Arial"/>
                <a:ea typeface="Arial"/>
                <a:cs typeface="Arial"/>
                <a:sym typeface="Arial"/>
              </a:rPr>
              <a:t>&gt; Pct of population:</a:t>
            </a:r>
            <a:r>
              <a:rPr sz="3200">
                <a:latin typeface="Arial"/>
                <a:ea typeface="Arial"/>
                <a:cs typeface="Arial"/>
                <a:sym typeface="Arial"/>
              </a:rPr>
              <a:t> 20.7%</a:t>
            </a:r>
            <a:br>
              <a:rPr sz="3200">
                <a:latin typeface="Arial"/>
                <a:ea typeface="Arial"/>
                <a:cs typeface="Arial"/>
                <a:sym typeface="Arial"/>
              </a:rPr>
            </a:br>
            <a:r>
              <a:rPr sz="3200" b="1">
                <a:latin typeface="Arial"/>
                <a:ea typeface="Arial"/>
                <a:cs typeface="Arial"/>
                <a:sym typeface="Arial"/>
              </a:rPr>
              <a:t>&gt; GDP (PPP) per capita 2012:</a:t>
            </a:r>
            <a:r>
              <a:rPr sz="3200">
                <a:latin typeface="Arial"/>
                <a:ea typeface="Arial"/>
                <a:cs typeface="Arial"/>
                <a:sym typeface="Arial"/>
              </a:rPr>
              <a:t> $42,734</a:t>
            </a:r>
            <a:br>
              <a:rPr sz="3200">
                <a:latin typeface="Arial"/>
                <a:ea typeface="Arial"/>
                <a:cs typeface="Arial"/>
                <a:sym typeface="Arial"/>
              </a:rPr>
            </a:br>
            <a:r>
              <a:rPr sz="3200" b="1">
                <a:latin typeface="Arial"/>
                <a:ea typeface="Arial"/>
                <a:cs typeface="Arial"/>
                <a:sym typeface="Arial"/>
              </a:rPr>
              <a:t>&gt; Gov’t immigration goals:</a:t>
            </a:r>
            <a:r>
              <a:rPr sz="3200">
                <a:latin typeface="Arial"/>
                <a:ea typeface="Arial"/>
                <a:cs typeface="Arial"/>
                <a:sym typeface="Arial"/>
              </a:rPr>
              <a:t> Maintain</a:t>
            </a:r>
            <a:endParaRPr sz="3200" b="1">
              <a:latin typeface="Arial"/>
              <a:ea typeface="Arial"/>
              <a:cs typeface="Arial"/>
              <a:sym typeface="Arial"/>
            </a:endParaRPr>
          </a:p>
          <a:p>
            <a:pPr lvl="0">
              <a:spcBef>
                <a:spcPts val="1800"/>
              </a:spcBef>
              <a:defRPr sz="1800"/>
            </a:pPr>
            <a:r>
              <a:rPr sz="3200">
                <a:uFill>
                  <a:solidFill/>
                </a:uFill>
                <a:latin typeface="Arial"/>
                <a:ea typeface="Arial"/>
                <a:cs typeface="Arial"/>
                <a:sym typeface="Arial"/>
              </a:rPr>
              <a:t>Currently, 7.3 million immigrants live in Canada, equivalent to more than 20% of the nation’s total population. As 2011, the Canadian government was one of the few to propose policies that would increase the level of immigration for the purpose of family unification. The level of immigration, more generally, was considered satisfactory in the same year, according to the U.N. In spite of Canada’s exceptionally liberal immigration policies, there has been concern recently over whether Canada’s immigrants are successfully integrating into society. To avoid the potential social tension that could arise from a growing economic difference between immigrants and locals, the Canadian government has restructured its screening process to emphasize factors such as job skills and language fluency.</a:t>
            </a:r>
          </a:p>
        </p:txBody>
      </p:sp>
    </p:spTree>
  </p:cSld>
  <p:clrMapOvr>
    <a:masterClrMapping/>
  </p:clrMapOvr>
  <p:transition xmlns:p14="http://schemas.microsoft.com/office/powerpoint/2010/mai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291" name="Shape 291"/>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292" name="Shape 292"/>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293" name="Shape 293"/>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294"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295" name="Shape 295"/>
          <p:cNvSpPr/>
          <p:nvPr/>
        </p:nvSpPr>
        <p:spPr>
          <a:xfrm>
            <a:off x="2516283" y="7454900"/>
            <a:ext cx="79764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15%</a:t>
            </a:r>
          </a:p>
        </p:txBody>
      </p:sp>
      <p:sp>
        <p:nvSpPr>
          <p:cNvPr id="296" name="Shape 296"/>
          <p:cNvSpPr/>
          <p:nvPr/>
        </p:nvSpPr>
        <p:spPr>
          <a:xfrm>
            <a:off x="369069" y="3848100"/>
            <a:ext cx="12268201" cy="2311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 of the Americans live below the poverty line?</a:t>
            </a:r>
          </a:p>
        </p:txBody>
      </p:sp>
      <p:sp>
        <p:nvSpPr>
          <p:cNvPr id="297" name="Shape 297"/>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294"/>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94"/>
                </p:tgtEl>
              </p:cMediaNode>
            </p:video>
          </p:childTnLst>
        </p:cTn>
      </p:par>
    </p:tnLst>
    <p:bldLst>
      <p:bldP spid="295" grpId="3" animBg="1" advAuto="0"/>
      <p:bldP spid="296" grpId="1"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Number_in_Poverty_and_Poverty_Rate_1959_to_2011._United_States..png"/>
          <p:cNvPicPr/>
          <p:nvPr/>
        </p:nvPicPr>
        <p:blipFill>
          <a:blip r:embed="rId2">
            <a:extLst/>
          </a:blip>
          <a:stretch>
            <a:fillRect/>
          </a:stretch>
        </p:blipFill>
        <p:spPr>
          <a:xfrm>
            <a:off x="0" y="901700"/>
            <a:ext cx="13065981" cy="7950200"/>
          </a:xfrm>
          <a:prstGeom prst="rect">
            <a:avLst/>
          </a:prstGeom>
          <a:ln w="12700">
            <a:miter lim="400000"/>
          </a:ln>
        </p:spPr>
      </p:pic>
    </p:spTree>
  </p:cSld>
  <p:clrMapOvr>
    <a:masterClrMapping/>
  </p:clrMapOvr>
  <p:transition xmlns:p14="http://schemas.microsoft.com/office/powerpoint/2010/mai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02" name="Shape 302"/>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303" name="Shape 303"/>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304" name="Shape 304"/>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305"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306" name="Shape 306"/>
          <p:cNvSpPr/>
          <p:nvPr/>
        </p:nvSpPr>
        <p:spPr>
          <a:xfrm>
            <a:off x="1410843" y="7454900"/>
            <a:ext cx="10187342"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$14,350</a:t>
            </a:r>
          </a:p>
        </p:txBody>
      </p:sp>
      <p:sp>
        <p:nvSpPr>
          <p:cNvPr id="307" name="Shape 307"/>
          <p:cNvSpPr/>
          <p:nvPr/>
        </p:nvSpPr>
        <p:spPr>
          <a:xfrm>
            <a:off x="369069" y="2882181"/>
            <a:ext cx="12268201" cy="424251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6700" b="1">
                <a:latin typeface="+mn-lt"/>
                <a:ea typeface="+mn-ea"/>
                <a:cs typeface="+mn-cs"/>
                <a:sym typeface="Helvetica Neue Light"/>
              </a:defRPr>
            </a:lvl1pPr>
          </a:lstStyle>
          <a:p>
            <a:pPr lvl="0">
              <a:defRPr sz="1800" b="0"/>
            </a:pPr>
            <a:r>
              <a:rPr sz="6700" b="1"/>
              <a:t>The poverty rate for a family of 1 in the USA is $11,490. What is the poverty rate for someone who lives in Alaska?</a:t>
            </a:r>
          </a:p>
        </p:txBody>
      </p:sp>
      <p:sp>
        <p:nvSpPr>
          <p:cNvPr id="308" name="Shape 308"/>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305"/>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305"/>
                </p:tgtEl>
              </p:cMediaNode>
            </p:video>
          </p:childTnLst>
        </p:cTn>
      </p:par>
    </p:tnLst>
    <p:bldLst>
      <p:bldP spid="306" grpId="3" animBg="1" advAuto="0"/>
      <p:bldP spid="307" grpId="1"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droppedImage.png"/>
          <p:cNvPicPr/>
          <p:nvPr/>
        </p:nvPicPr>
        <p:blipFill>
          <a:blip r:embed="rId2">
            <a:extLst/>
          </a:blip>
          <a:stretch>
            <a:fillRect/>
          </a:stretch>
        </p:blipFill>
        <p:spPr>
          <a:xfrm>
            <a:off x="443608" y="266700"/>
            <a:ext cx="12104884" cy="9220200"/>
          </a:xfrm>
          <a:prstGeom prst="rect">
            <a:avLst/>
          </a:prstGeom>
          <a:ln w="12700">
            <a:miter lim="400000"/>
          </a:ln>
          <a:effectLst>
            <a:outerShdw blurRad="127000" dist="76200" dir="2700000" rotWithShape="0">
              <a:srgbClr val="000000">
                <a:alpha val="75000"/>
              </a:srgbClr>
            </a:outerShdw>
          </a:effectLst>
        </p:spPr>
      </p:pic>
    </p:spTree>
  </p:cSld>
  <p:clrMapOvr>
    <a:masterClrMapping/>
  </p:clrMapOvr>
  <p:transition xmlns:p14="http://schemas.microsoft.com/office/powerpoint/2010/mai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droppedImage.png"/>
          <p:cNvPicPr/>
          <p:nvPr/>
        </p:nvPicPr>
        <p:blipFill>
          <a:blip r:embed="rId2">
            <a:extLst/>
          </a:blip>
          <a:stretch>
            <a:fillRect/>
          </a:stretch>
        </p:blipFill>
        <p:spPr>
          <a:xfrm>
            <a:off x="918233" y="101600"/>
            <a:ext cx="11155680" cy="4595897"/>
          </a:xfrm>
          <a:prstGeom prst="rect">
            <a:avLst/>
          </a:prstGeom>
          <a:ln w="12700">
            <a:miter lim="400000"/>
          </a:ln>
          <a:effectLst>
            <a:outerShdw blurRad="127000" dist="76200" dir="2700000" rotWithShape="0">
              <a:srgbClr val="000000">
                <a:alpha val="75000"/>
              </a:srgbClr>
            </a:outerShdw>
          </a:effectLst>
        </p:spPr>
      </p:pic>
      <p:pic>
        <p:nvPicPr>
          <p:cNvPr id="313" name="droppedImage.png"/>
          <p:cNvPicPr/>
          <p:nvPr/>
        </p:nvPicPr>
        <p:blipFill>
          <a:blip r:embed="rId3">
            <a:extLst/>
          </a:blip>
          <a:stretch>
            <a:fillRect/>
          </a:stretch>
        </p:blipFill>
        <p:spPr>
          <a:xfrm>
            <a:off x="916162" y="4914900"/>
            <a:ext cx="11159776" cy="4648200"/>
          </a:xfrm>
          <a:prstGeom prst="rect">
            <a:avLst/>
          </a:prstGeom>
          <a:ln w="12700">
            <a:miter lim="400000"/>
          </a:ln>
          <a:effectLst>
            <a:outerShdw blurRad="127000" dist="76200" dir="2700000" rotWithShape="0">
              <a:srgbClr val="000000">
                <a:alpha val="75000"/>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1"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16" name="Shape 316"/>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317" name="Shape 317"/>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318" name="Shape 318"/>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319"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320" name="Shape 320"/>
          <p:cNvSpPr/>
          <p:nvPr/>
        </p:nvSpPr>
        <p:spPr>
          <a:xfrm>
            <a:off x="2516283" y="7454900"/>
            <a:ext cx="79764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29%</a:t>
            </a:r>
          </a:p>
        </p:txBody>
      </p:sp>
      <p:sp>
        <p:nvSpPr>
          <p:cNvPr id="321" name="Shape 321"/>
          <p:cNvSpPr/>
          <p:nvPr/>
        </p:nvSpPr>
        <p:spPr>
          <a:xfrm>
            <a:off x="369069" y="2971800"/>
            <a:ext cx="12268201" cy="406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9000" b="1">
                <a:latin typeface="Gill Sans"/>
                <a:ea typeface="Gill Sans"/>
                <a:cs typeface="Gill Sans"/>
                <a:sym typeface="Gill Sans"/>
              </a:defRPr>
            </a:lvl1pPr>
          </a:lstStyle>
          <a:p>
            <a:pPr lvl="0">
              <a:defRPr sz="1800" b="0"/>
            </a:pPr>
            <a:r>
              <a:rPr sz="9000" b="1"/>
              <a:t>In 2010 women were ___% more likely to be poor than men.?</a:t>
            </a:r>
          </a:p>
        </p:txBody>
      </p:sp>
      <p:sp>
        <p:nvSpPr>
          <p:cNvPr id="322" name="Shape 322"/>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319"/>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319"/>
                </p:tgtEl>
              </p:cMediaNode>
            </p:video>
          </p:childTnLst>
        </p:cTn>
      </p:par>
    </p:tnLst>
    <p:bldLst>
      <p:bldP spid="320" grpId="3" animBg="1" advAuto="0"/>
      <p:bldP spid="321" grpId="1"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gr-poverty-charticle-948.gif"/>
          <p:cNvPicPr/>
          <p:nvPr/>
        </p:nvPicPr>
        <p:blipFill>
          <a:blip r:embed="rId2">
            <a:extLst/>
          </a:blip>
          <a:stretch>
            <a:fillRect/>
          </a:stretch>
        </p:blipFill>
        <p:spPr>
          <a:xfrm>
            <a:off x="-19050" y="4058"/>
            <a:ext cx="13017500" cy="39505642"/>
          </a:xfrm>
          <a:prstGeom prst="rect">
            <a:avLst/>
          </a:prstGeom>
          <a:ln w="12700">
            <a:miter lim="400000"/>
          </a:ln>
        </p:spPr>
      </p:pic>
      <p:sp>
        <p:nvSpPr>
          <p:cNvPr id="325" name="Shape 325"/>
          <p:cNvSpPr/>
          <p:nvPr/>
        </p:nvSpPr>
        <p:spPr>
          <a:xfrm>
            <a:off x="2146300" y="5702300"/>
            <a:ext cx="2044700" cy="3111500"/>
          </a:xfrm>
          <a:prstGeom prst="roundRect">
            <a:avLst>
              <a:gd name="adj" fmla="val 9317"/>
            </a:avLst>
          </a:prstGeom>
          <a:ln w="127000">
            <a:solidFill>
              <a:srgbClr val="D95000"/>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26" name="Shape 326"/>
          <p:cNvSpPr/>
          <p:nvPr/>
        </p:nvSpPr>
        <p:spPr>
          <a:xfrm>
            <a:off x="4394200" y="5702300"/>
            <a:ext cx="8496300" cy="3873500"/>
          </a:xfrm>
          <a:prstGeom prst="roundRect">
            <a:avLst>
              <a:gd name="adj" fmla="val 4918"/>
            </a:avLst>
          </a:prstGeom>
          <a:ln w="127000">
            <a:solidFill>
              <a:srgbClr val="D95000"/>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27" name="Shape 327"/>
          <p:cNvSpPr/>
          <p:nvPr/>
        </p:nvSpPr>
        <p:spPr>
          <a:xfrm>
            <a:off x="4394200" y="8001000"/>
            <a:ext cx="4203700" cy="1295400"/>
          </a:xfrm>
          <a:prstGeom prst="roundRect">
            <a:avLst>
              <a:gd name="adj" fmla="val 14706"/>
            </a:avLst>
          </a:prstGeom>
          <a:ln w="127000">
            <a:solidFill>
              <a:srgbClr val="D95000"/>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25"/>
                                        </p:tgtEl>
                                        <p:attrNameLst>
                                          <p:attrName>style.visibility</p:attrName>
                                        </p:attrNameLst>
                                      </p:cBhvr>
                                      <p:to>
                                        <p:strVal val="visible"/>
                                      </p:to>
                                    </p:set>
                                    <p:animEffect transition="in" filter="wipe(left)">
                                      <p:cBhvr>
                                        <p:cTn id="7" dur="10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26"/>
                                        </p:tgtEl>
                                        <p:attrNameLst>
                                          <p:attrName>style.visibility</p:attrName>
                                        </p:attrNameLst>
                                      </p:cBhvr>
                                      <p:to>
                                        <p:strVal val="visible"/>
                                      </p:to>
                                    </p:set>
                                    <p:animEffect transition="in" filter="wipe(left)">
                                      <p:cBhvr>
                                        <p:cTn id="12" dur="1000"/>
                                        <p:tgtEl>
                                          <p:spTgt spid="3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27"/>
                                        </p:tgtEl>
                                        <p:attrNameLst>
                                          <p:attrName>style.visibility</p:attrName>
                                        </p:attrNameLst>
                                      </p:cBhvr>
                                      <p:to>
                                        <p:strVal val="visible"/>
                                      </p:to>
                                    </p:set>
                                    <p:animEffect transition="in" filter="wipe(left)">
                                      <p:cBhvr>
                                        <p:cTn id="17" dur="10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1" animBg="1" advAuto="0"/>
      <p:bldP spid="326" grpId="2" animBg="1" advAuto="0"/>
      <p:bldP spid="327" grpId="3"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gr-poverty-charticle-948.gif"/>
          <p:cNvPicPr/>
          <p:nvPr/>
        </p:nvPicPr>
        <p:blipFill>
          <a:blip r:embed="rId2">
            <a:extLst/>
          </a:blip>
          <a:stretch>
            <a:fillRect/>
          </a:stretch>
        </p:blipFill>
        <p:spPr>
          <a:xfrm>
            <a:off x="-6350" y="-9800342"/>
            <a:ext cx="13017500" cy="39505642"/>
          </a:xfrm>
          <a:prstGeom prst="rect">
            <a:avLst/>
          </a:prstGeom>
          <a:ln w="12700">
            <a:miter lim="400000"/>
          </a:ln>
        </p:spPr>
      </p:pic>
      <p:sp>
        <p:nvSpPr>
          <p:cNvPr id="330" name="Shape 330"/>
          <p:cNvSpPr/>
          <p:nvPr/>
        </p:nvSpPr>
        <p:spPr>
          <a:xfrm>
            <a:off x="4851400" y="1612900"/>
            <a:ext cx="3594100" cy="3632200"/>
          </a:xfrm>
          <a:prstGeom prst="roundRect">
            <a:avLst>
              <a:gd name="adj" fmla="val 5300"/>
            </a:avLst>
          </a:prstGeom>
          <a:ln w="127000">
            <a:solidFill>
              <a:srgbClr val="D95000"/>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31" name="Shape 331"/>
          <p:cNvSpPr/>
          <p:nvPr/>
        </p:nvSpPr>
        <p:spPr>
          <a:xfrm>
            <a:off x="2032000" y="5537200"/>
            <a:ext cx="6629400" cy="3924300"/>
          </a:xfrm>
          <a:prstGeom prst="roundRect">
            <a:avLst>
              <a:gd name="adj" fmla="val 4854"/>
            </a:avLst>
          </a:prstGeom>
          <a:ln w="127000">
            <a:solidFill>
              <a:srgbClr val="D95000"/>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30"/>
                                        </p:tgtEl>
                                        <p:attrNameLst>
                                          <p:attrName>style.visibility</p:attrName>
                                        </p:attrNameLst>
                                      </p:cBhvr>
                                      <p:to>
                                        <p:strVal val="visible"/>
                                      </p:to>
                                    </p:set>
                                    <p:animEffect transition="in" filter="wipe(left)">
                                      <p:cBhvr>
                                        <p:cTn id="7" dur="10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31"/>
                                        </p:tgtEl>
                                        <p:attrNameLst>
                                          <p:attrName>style.visibility</p:attrName>
                                        </p:attrNameLst>
                                      </p:cBhvr>
                                      <p:to>
                                        <p:strVal val="visible"/>
                                      </p:to>
                                    </p:set>
                                    <p:animEffect transition="in" filter="wipe(left)">
                                      <p:cBhvr>
                                        <p:cTn id="12" dur="1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1" animBg="1" advAuto="0"/>
      <p:bldP spid="331" grpId="2"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34" name="Shape 334"/>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335" name="Shape 335"/>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336" name="Shape 336"/>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337"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338" name="Shape 338"/>
          <p:cNvSpPr/>
          <p:nvPr/>
        </p:nvSpPr>
        <p:spPr>
          <a:xfrm>
            <a:off x="2516283" y="7454900"/>
            <a:ext cx="79764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49%</a:t>
            </a:r>
          </a:p>
        </p:txBody>
      </p:sp>
      <p:sp>
        <p:nvSpPr>
          <p:cNvPr id="339" name="Shape 339"/>
          <p:cNvSpPr/>
          <p:nvPr/>
        </p:nvSpPr>
        <p:spPr>
          <a:xfrm>
            <a:off x="369069" y="2971800"/>
            <a:ext cx="12268201" cy="406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9000" b="1">
                <a:latin typeface="Gill Sans"/>
                <a:ea typeface="Gill Sans"/>
                <a:cs typeface="Gill Sans"/>
                <a:sym typeface="Gill Sans"/>
              </a:defRPr>
            </a:lvl1pPr>
          </a:lstStyle>
          <a:p>
            <a:pPr lvl="0">
              <a:defRPr sz="1800" b="0"/>
            </a:pPr>
            <a:r>
              <a:rPr sz="9000" b="1"/>
              <a:t>What % of minimum wage workers are 25 years old and over?</a:t>
            </a:r>
          </a:p>
        </p:txBody>
      </p:sp>
      <p:sp>
        <p:nvSpPr>
          <p:cNvPr id="340" name="Shape 340"/>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337"/>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337"/>
                </p:tgtEl>
              </p:cMediaNode>
            </p:video>
          </p:childTnLst>
        </p:cTn>
      </p:par>
    </p:tnLst>
    <p:bldLst>
      <p:bldP spid="338" grpId="3" animBg="1" advAuto="0"/>
      <p:bldP spid="339"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muslim.gif"/>
          <p:cNvPicPr/>
          <p:nvPr/>
        </p:nvPicPr>
        <p:blipFill>
          <a:blip r:embed="rId2">
            <a:extLst/>
          </a:blip>
          <a:stretch>
            <a:fillRect/>
          </a:stretch>
        </p:blipFill>
        <p:spPr>
          <a:xfrm>
            <a:off x="139700" y="254000"/>
            <a:ext cx="12728448" cy="9237463"/>
          </a:xfrm>
          <a:prstGeom prst="rect">
            <a:avLst/>
          </a:prstGeom>
          <a:ln w="12700">
            <a:miter lim="400000"/>
          </a:ln>
        </p:spPr>
      </p:pic>
      <p:sp>
        <p:nvSpPr>
          <p:cNvPr id="96" name="Shape 96"/>
          <p:cNvSpPr/>
          <p:nvPr/>
        </p:nvSpPr>
        <p:spPr>
          <a:xfrm>
            <a:off x="6591300" y="8039100"/>
            <a:ext cx="3759200" cy="1270000"/>
          </a:xfrm>
          <a:prstGeom prst="rect">
            <a:avLst/>
          </a:prstGeom>
          <a:solidFill>
            <a:srgbClr val="FFFFFF"/>
          </a:solidFill>
          <a:ln w="25400">
            <a:solidFill>
              <a:srgbClr val="FFFFFF"/>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Tree>
  </p:cSld>
  <p:clrMapOvr>
    <a:masterClrMapping/>
  </p:clrMapOvr>
  <p:transition xmlns:p14="http://schemas.microsoft.com/office/powerpoint/2010/mai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percent_in_poverty.png"/>
          <p:cNvPicPr/>
          <p:nvPr/>
        </p:nvPicPr>
        <p:blipFill>
          <a:blip r:embed="rId2">
            <a:extLst/>
          </a:blip>
          <a:stretch>
            <a:fillRect/>
          </a:stretch>
        </p:blipFill>
        <p:spPr>
          <a:xfrm>
            <a:off x="448477" y="1447800"/>
            <a:ext cx="12095146" cy="6845300"/>
          </a:xfrm>
          <a:prstGeom prst="rect">
            <a:avLst/>
          </a:prstGeom>
          <a:ln w="12700">
            <a:miter lim="400000"/>
          </a:ln>
          <a:effectLst>
            <a:outerShdw blurRad="127000" dist="76200" dir="2700000" rotWithShape="0">
              <a:srgbClr val="000000">
                <a:alpha val="75000"/>
              </a:srgbClr>
            </a:outerShdw>
          </a:effectLst>
        </p:spPr>
      </p:pic>
      <p:sp>
        <p:nvSpPr>
          <p:cNvPr id="343" name="Shape 343"/>
          <p:cNvSpPr/>
          <p:nvPr/>
        </p:nvSpPr>
        <p:spPr>
          <a:xfrm>
            <a:off x="6519333" y="4250266"/>
            <a:ext cx="3437467" cy="21505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259" y="1020"/>
                </a:lnTo>
                <a:lnTo>
                  <a:pt x="17025" y="4422"/>
                </a:lnTo>
                <a:lnTo>
                  <a:pt x="14152" y="7994"/>
                </a:lnTo>
                <a:lnTo>
                  <a:pt x="11385" y="9354"/>
                </a:lnTo>
                <a:lnTo>
                  <a:pt x="7874" y="8334"/>
                </a:lnTo>
                <a:lnTo>
                  <a:pt x="6065" y="5783"/>
                </a:lnTo>
                <a:lnTo>
                  <a:pt x="4256" y="3402"/>
                </a:lnTo>
                <a:lnTo>
                  <a:pt x="2979" y="5102"/>
                </a:lnTo>
                <a:lnTo>
                  <a:pt x="1915" y="7654"/>
                </a:lnTo>
                <a:lnTo>
                  <a:pt x="1702" y="10035"/>
                </a:lnTo>
                <a:lnTo>
                  <a:pt x="1064" y="11906"/>
                </a:lnTo>
                <a:lnTo>
                  <a:pt x="745" y="14457"/>
                </a:lnTo>
                <a:lnTo>
                  <a:pt x="638" y="15817"/>
                </a:lnTo>
                <a:lnTo>
                  <a:pt x="426" y="19559"/>
                </a:lnTo>
                <a:lnTo>
                  <a:pt x="0" y="21600"/>
                </a:lnTo>
              </a:path>
            </a:pathLst>
          </a:custGeom>
          <a:ln w="38100">
            <a:solidFill/>
            <a:miter lim="400000"/>
          </a:ln>
        </p:spPr>
        <p:txBody>
          <a:bodyPr lIns="0" tIns="0" rIns="0" bIns="0" anchor="ctr"/>
          <a:lstStyle/>
          <a:p>
            <a:pPr lvl="0" algn="ctr" defTabSz="584200">
              <a:defRPr sz="4200">
                <a:latin typeface="Gill Sans"/>
                <a:ea typeface="Gill Sans"/>
                <a:cs typeface="Gill Sans"/>
                <a:sym typeface="Gill Sans"/>
              </a:defRPr>
            </a:pPr>
            <a:endParaRPr/>
          </a:p>
        </p:txBody>
      </p:sp>
      <p:sp>
        <p:nvSpPr>
          <p:cNvPr id="344" name="Shape 344"/>
          <p:cNvSpPr/>
          <p:nvPr/>
        </p:nvSpPr>
        <p:spPr>
          <a:xfrm>
            <a:off x="2421466" y="1456266"/>
            <a:ext cx="3318934" cy="1320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22" y="5262"/>
                </a:lnTo>
                <a:lnTo>
                  <a:pt x="3857" y="7754"/>
                </a:lnTo>
                <a:lnTo>
                  <a:pt x="5841" y="10246"/>
                </a:lnTo>
                <a:lnTo>
                  <a:pt x="7714" y="10246"/>
                </a:lnTo>
                <a:lnTo>
                  <a:pt x="8706" y="13015"/>
                </a:lnTo>
                <a:lnTo>
                  <a:pt x="12563" y="16338"/>
                </a:lnTo>
                <a:lnTo>
                  <a:pt x="15318" y="19385"/>
                </a:lnTo>
                <a:lnTo>
                  <a:pt x="15759" y="21600"/>
                </a:lnTo>
                <a:lnTo>
                  <a:pt x="17412" y="20492"/>
                </a:lnTo>
                <a:lnTo>
                  <a:pt x="18294" y="17169"/>
                </a:lnTo>
                <a:lnTo>
                  <a:pt x="19616" y="13015"/>
                </a:lnTo>
                <a:lnTo>
                  <a:pt x="20829" y="8862"/>
                </a:lnTo>
                <a:lnTo>
                  <a:pt x="21600" y="3877"/>
                </a:lnTo>
                <a:lnTo>
                  <a:pt x="21600" y="1385"/>
                </a:lnTo>
              </a:path>
            </a:pathLst>
          </a:custGeom>
          <a:ln w="38100">
            <a:solidFill/>
            <a:miter lim="400000"/>
          </a:ln>
        </p:spPr>
        <p:txBody>
          <a:bodyPr lIns="0" tIns="0" rIns="0" bIns="0" anchor="ctr"/>
          <a:lstStyle/>
          <a:p>
            <a:pPr lvl="0" algn="ctr" defTabSz="584200">
              <a:defRPr sz="4200">
                <a:latin typeface="Gill Sans"/>
                <a:ea typeface="Gill Sans"/>
                <a:cs typeface="Gill Sans"/>
                <a:sym typeface="Gill Sans"/>
              </a:defRPr>
            </a:pPr>
            <a:endParaRPr/>
          </a:p>
        </p:txBody>
      </p:sp>
      <p:sp>
        <p:nvSpPr>
          <p:cNvPr id="345" name="Shape 345"/>
          <p:cNvSpPr/>
          <p:nvPr/>
        </p:nvSpPr>
        <p:spPr>
          <a:xfrm>
            <a:off x="1913466" y="4030133"/>
            <a:ext cx="6417734" cy="35390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605" y="19843"/>
                </a:lnTo>
                <a:lnTo>
                  <a:pt x="17269" y="19223"/>
                </a:lnTo>
                <a:lnTo>
                  <a:pt x="15217" y="17569"/>
                </a:lnTo>
                <a:lnTo>
                  <a:pt x="13564" y="16019"/>
                </a:lnTo>
                <a:lnTo>
                  <a:pt x="12424" y="14366"/>
                </a:lnTo>
                <a:lnTo>
                  <a:pt x="11398" y="12505"/>
                </a:lnTo>
                <a:lnTo>
                  <a:pt x="9917" y="10645"/>
                </a:lnTo>
                <a:lnTo>
                  <a:pt x="9518" y="8268"/>
                </a:lnTo>
                <a:lnTo>
                  <a:pt x="8663" y="5788"/>
                </a:lnTo>
                <a:lnTo>
                  <a:pt x="7580" y="4754"/>
                </a:lnTo>
                <a:lnTo>
                  <a:pt x="6896" y="3411"/>
                </a:lnTo>
                <a:lnTo>
                  <a:pt x="6041" y="1137"/>
                </a:lnTo>
                <a:lnTo>
                  <a:pt x="5186" y="0"/>
                </a:lnTo>
                <a:lnTo>
                  <a:pt x="4274" y="310"/>
                </a:lnTo>
                <a:lnTo>
                  <a:pt x="4274" y="2377"/>
                </a:lnTo>
                <a:lnTo>
                  <a:pt x="4445" y="4547"/>
                </a:lnTo>
                <a:lnTo>
                  <a:pt x="4217" y="6304"/>
                </a:lnTo>
                <a:lnTo>
                  <a:pt x="3591" y="6718"/>
                </a:lnTo>
                <a:lnTo>
                  <a:pt x="2793" y="6718"/>
                </a:lnTo>
                <a:lnTo>
                  <a:pt x="1938" y="6821"/>
                </a:lnTo>
                <a:lnTo>
                  <a:pt x="1311" y="6924"/>
                </a:lnTo>
                <a:lnTo>
                  <a:pt x="741" y="7958"/>
                </a:lnTo>
                <a:lnTo>
                  <a:pt x="0" y="9198"/>
                </a:lnTo>
              </a:path>
            </a:pathLst>
          </a:custGeom>
          <a:ln w="38100">
            <a:solidFill/>
            <a:miter lim="400000"/>
          </a:ln>
        </p:spPr>
        <p:txBody>
          <a:bodyPr lIns="0" tIns="0" rIns="0" bIns="0" anchor="ctr"/>
          <a:lstStyle/>
          <a:p>
            <a:pPr lvl="0" algn="ctr" defTabSz="584200">
              <a:defRPr sz="4200">
                <a:latin typeface="Gill Sans"/>
                <a:ea typeface="Gill Sans"/>
                <a:cs typeface="Gill Sans"/>
                <a:sym typeface="Gill Sans"/>
              </a:defRPr>
            </a:pPr>
            <a:endParaRPr/>
          </a:p>
        </p:txBody>
      </p:sp>
      <p:sp>
        <p:nvSpPr>
          <p:cNvPr id="346" name="Shape 346"/>
          <p:cNvSpPr/>
          <p:nvPr/>
        </p:nvSpPr>
        <p:spPr>
          <a:xfrm>
            <a:off x="8043333" y="3522133"/>
            <a:ext cx="1168401" cy="1100667"/>
          </a:xfrm>
          <a:custGeom>
            <a:avLst/>
            <a:gdLst/>
            <a:ahLst/>
            <a:cxnLst>
              <a:cxn ang="0">
                <a:pos x="wd2" y="hd2"/>
              </a:cxn>
              <a:cxn ang="5400000">
                <a:pos x="wd2" y="hd2"/>
              </a:cxn>
              <a:cxn ang="10800000">
                <a:pos x="wd2" y="hd2"/>
              </a:cxn>
              <a:cxn ang="16200000">
                <a:pos x="wd2" y="hd2"/>
              </a:cxn>
            </a:cxnLst>
            <a:rect l="0" t="0" r="r" b="b"/>
            <a:pathLst>
              <a:path w="21600" h="21600" extrusionOk="0">
                <a:moveTo>
                  <a:pt x="7200" y="18609"/>
                </a:moveTo>
                <a:lnTo>
                  <a:pt x="11270" y="14622"/>
                </a:lnTo>
                <a:lnTo>
                  <a:pt x="15026" y="12295"/>
                </a:lnTo>
                <a:lnTo>
                  <a:pt x="18157" y="8640"/>
                </a:lnTo>
                <a:lnTo>
                  <a:pt x="21600" y="5317"/>
                </a:lnTo>
                <a:lnTo>
                  <a:pt x="20974" y="997"/>
                </a:lnTo>
                <a:lnTo>
                  <a:pt x="19096" y="0"/>
                </a:lnTo>
                <a:lnTo>
                  <a:pt x="15026" y="1329"/>
                </a:lnTo>
                <a:lnTo>
                  <a:pt x="10330" y="1994"/>
                </a:lnTo>
                <a:lnTo>
                  <a:pt x="6261" y="5982"/>
                </a:lnTo>
                <a:lnTo>
                  <a:pt x="3130" y="9969"/>
                </a:lnTo>
                <a:lnTo>
                  <a:pt x="939" y="12960"/>
                </a:lnTo>
                <a:lnTo>
                  <a:pt x="0" y="15951"/>
                </a:lnTo>
                <a:lnTo>
                  <a:pt x="626" y="18609"/>
                </a:lnTo>
                <a:lnTo>
                  <a:pt x="1878" y="21600"/>
                </a:lnTo>
                <a:lnTo>
                  <a:pt x="5322" y="19938"/>
                </a:lnTo>
                <a:lnTo>
                  <a:pt x="7200" y="18609"/>
                </a:lnTo>
                <a:close/>
              </a:path>
            </a:pathLst>
          </a:custGeom>
          <a:ln w="38100">
            <a:solidFill/>
            <a:miter lim="400000"/>
          </a:ln>
        </p:spPr>
        <p:txBody>
          <a:bodyPr lIns="0" tIns="0" rIns="0" bIns="0" anchor="ctr"/>
          <a:lstStyle/>
          <a:p>
            <a:pPr lvl="0" algn="ctr" defTabSz="584200">
              <a:defRPr sz="4200">
                <a:latin typeface="Gill Sans"/>
                <a:ea typeface="Gill Sans"/>
                <a:cs typeface="Gill Sans"/>
                <a:sym typeface="Gill Sans"/>
              </a:defRPr>
            </a:pPr>
            <a:endParaRPr/>
          </a:p>
        </p:txBody>
      </p:sp>
      <p:sp>
        <p:nvSpPr>
          <p:cNvPr id="347" name="Shape 347"/>
          <p:cNvSpPr/>
          <p:nvPr/>
        </p:nvSpPr>
        <p:spPr>
          <a:xfrm>
            <a:off x="2201333" y="7010400"/>
            <a:ext cx="1862667" cy="8805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084" y="415"/>
                </a:lnTo>
                <a:lnTo>
                  <a:pt x="10604" y="831"/>
                </a:lnTo>
                <a:lnTo>
                  <a:pt x="7855" y="5815"/>
                </a:lnTo>
                <a:lnTo>
                  <a:pt x="4909" y="8723"/>
                </a:lnTo>
                <a:lnTo>
                  <a:pt x="1571" y="13292"/>
                </a:lnTo>
                <a:lnTo>
                  <a:pt x="0" y="21600"/>
                </a:lnTo>
              </a:path>
            </a:pathLst>
          </a:custGeom>
          <a:ln w="38100">
            <a:solidFill/>
            <a:miter lim="400000"/>
          </a:ln>
        </p:spPr>
        <p:txBody>
          <a:bodyPr lIns="0" tIns="0" rIns="0" bIns="0" anchor="ctr"/>
          <a:lstStyle/>
          <a:p>
            <a:pPr lvl="0" algn="ctr" defTabSz="584200">
              <a:defRPr sz="4200">
                <a:latin typeface="Gill Sans"/>
                <a:ea typeface="Gill Sans"/>
                <a:cs typeface="Gill Sans"/>
                <a:sym typeface="Gill Sans"/>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43"/>
                                        </p:tgtEl>
                                        <p:attrNameLst>
                                          <p:attrName>style.visibility</p:attrName>
                                        </p:attrNameLst>
                                      </p:cBhvr>
                                      <p:to>
                                        <p:strVal val="visible"/>
                                      </p:to>
                                    </p:set>
                                    <p:animEffect transition="in" filter="wipe(left)">
                                      <p:cBhvr>
                                        <p:cTn id="7" dur="10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45"/>
                                        </p:tgtEl>
                                        <p:attrNameLst>
                                          <p:attrName>style.visibility</p:attrName>
                                        </p:attrNameLst>
                                      </p:cBhvr>
                                      <p:to>
                                        <p:strVal val="visible"/>
                                      </p:to>
                                    </p:set>
                                    <p:animEffect transition="in" filter="wipe(left)">
                                      <p:cBhvr>
                                        <p:cTn id="12" dur="1000"/>
                                        <p:tgtEl>
                                          <p:spTgt spid="3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44"/>
                                        </p:tgtEl>
                                        <p:attrNameLst>
                                          <p:attrName>style.visibility</p:attrName>
                                        </p:attrNameLst>
                                      </p:cBhvr>
                                      <p:to>
                                        <p:strVal val="visible"/>
                                      </p:to>
                                    </p:set>
                                    <p:animEffect transition="in" filter="wipe(left)">
                                      <p:cBhvr>
                                        <p:cTn id="17" dur="1000"/>
                                        <p:tgtEl>
                                          <p:spTgt spid="3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347"/>
                                        </p:tgtEl>
                                        <p:attrNameLst>
                                          <p:attrName>style.visibility</p:attrName>
                                        </p:attrNameLst>
                                      </p:cBhvr>
                                      <p:to>
                                        <p:strVal val="visible"/>
                                      </p:to>
                                    </p:set>
                                    <p:animEffect transition="in" filter="wipe(left)">
                                      <p:cBhvr>
                                        <p:cTn id="22" dur="1000"/>
                                        <p:tgtEl>
                                          <p:spTgt spid="3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346"/>
                                        </p:tgtEl>
                                        <p:attrNameLst>
                                          <p:attrName>style.visibility</p:attrName>
                                        </p:attrNameLst>
                                      </p:cBhvr>
                                      <p:to>
                                        <p:strVal val="visible"/>
                                      </p:to>
                                    </p:set>
                                    <p:animEffect transition="in" filter="wipe(left)">
                                      <p:cBhvr>
                                        <p:cTn id="27"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1" animBg="1" advAuto="0"/>
      <p:bldP spid="344" grpId="3" animBg="1" advAuto="0"/>
      <p:bldP spid="345" grpId="2" animBg="1" advAuto="0"/>
      <p:bldP spid="346" grpId="5" animBg="1" advAuto="0"/>
      <p:bldP spid="347" grpId="4"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US_county_household_median_income_2008.png"/>
          <p:cNvPicPr/>
          <p:nvPr/>
        </p:nvPicPr>
        <p:blipFill>
          <a:blip r:embed="rId2">
            <a:extLst/>
          </a:blip>
          <a:stretch>
            <a:fillRect/>
          </a:stretch>
        </p:blipFill>
        <p:spPr>
          <a:xfrm>
            <a:off x="0" y="-152400"/>
            <a:ext cx="13004800" cy="10045700"/>
          </a:xfrm>
          <a:prstGeom prst="rect">
            <a:avLst/>
          </a:prstGeom>
          <a:ln w="12700">
            <a:miter lim="400000"/>
          </a:ln>
        </p:spPr>
      </p:pic>
    </p:spTree>
  </p:cSld>
  <p:clrMapOvr>
    <a:masterClrMapping/>
  </p:clrMapOvr>
  <p:transition xmlns:p14="http://schemas.microsoft.com/office/powerpoint/2010/mai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52" name="Shape 352"/>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353" name="Shape 353"/>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354" name="Shape 354"/>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355"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356" name="Shape 356"/>
          <p:cNvSpPr/>
          <p:nvPr/>
        </p:nvSpPr>
        <p:spPr>
          <a:xfrm>
            <a:off x="2147803" y="7454900"/>
            <a:ext cx="871342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$9.10</a:t>
            </a:r>
          </a:p>
        </p:txBody>
      </p:sp>
      <p:sp>
        <p:nvSpPr>
          <p:cNvPr id="357" name="Shape 357"/>
          <p:cNvSpPr/>
          <p:nvPr/>
        </p:nvSpPr>
        <p:spPr>
          <a:xfrm>
            <a:off x="369069" y="2260600"/>
            <a:ext cx="12268201" cy="5384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9000" b="1">
                <a:latin typeface="Gill Sans"/>
                <a:ea typeface="Gill Sans"/>
                <a:cs typeface="Gill Sans"/>
                <a:sym typeface="Gill Sans"/>
              </a:defRPr>
            </a:lvl1pPr>
          </a:lstStyle>
          <a:p>
            <a:pPr lvl="0">
              <a:defRPr sz="1800" b="0"/>
            </a:pPr>
            <a:r>
              <a:rPr sz="9000" b="1"/>
              <a:t>What is minimum wage in Oregon, the second highest in the nation?</a:t>
            </a:r>
          </a:p>
        </p:txBody>
      </p:sp>
      <p:sp>
        <p:nvSpPr>
          <p:cNvPr id="358" name="Shape 358"/>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355"/>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355"/>
                </p:tgtEl>
              </p:cMediaNode>
            </p:video>
          </p:childTnLst>
        </p:cTn>
      </p:par>
    </p:tnLst>
    <p:bldLst>
      <p:bldP spid="356" grpId="3" animBg="1" advAuto="0"/>
      <p:bldP spid="357" grpId="1"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Screen Shot 2014-02-09 at 3.12.32 PM.png"/>
          <p:cNvPicPr/>
          <p:nvPr/>
        </p:nvPicPr>
        <p:blipFill>
          <a:blip r:embed="rId2">
            <a:extLst/>
          </a:blip>
          <a:stretch>
            <a:fillRect/>
          </a:stretch>
        </p:blipFill>
        <p:spPr>
          <a:xfrm>
            <a:off x="279400" y="-139700"/>
            <a:ext cx="20205700" cy="12968761"/>
          </a:xfrm>
          <a:prstGeom prst="rect">
            <a:avLst/>
          </a:prstGeom>
          <a:ln w="12700">
            <a:miter lim="400000"/>
          </a:ln>
        </p:spPr>
      </p:pic>
    </p:spTree>
  </p:cSld>
  <p:clrMapOvr>
    <a:masterClrMapping/>
  </p:clrMapOvr>
  <p:transition xmlns:p14="http://schemas.microsoft.com/office/powerpoint/2010/mai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 name="droppedImage.png"/>
          <p:cNvPicPr/>
          <p:nvPr/>
        </p:nvPicPr>
        <p:blipFill>
          <a:blip r:embed="rId2">
            <a:extLst/>
          </a:blip>
          <a:stretch>
            <a:fillRect/>
          </a:stretch>
        </p:blipFill>
        <p:spPr>
          <a:xfrm>
            <a:off x="-101600" y="-1225550"/>
            <a:ext cx="14173200" cy="13131800"/>
          </a:xfrm>
          <a:prstGeom prst="rect">
            <a:avLst/>
          </a:prstGeom>
          <a:ln w="12700">
            <a:miter lim="400000"/>
          </a:ln>
        </p:spPr>
      </p:pic>
    </p:spTree>
  </p:cSld>
  <p:clrMapOvr>
    <a:masterClrMapping/>
  </p:clrMapOvr>
  <p:transition xmlns:p14="http://schemas.microsoft.com/office/powerpoint/2010/mai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Screen Shot 2014-02-09 at 3.12.03 PM.png"/>
          <p:cNvPicPr/>
          <p:nvPr/>
        </p:nvPicPr>
        <p:blipFill>
          <a:blip r:embed="rId2">
            <a:extLst/>
          </a:blip>
          <a:stretch>
            <a:fillRect/>
          </a:stretch>
        </p:blipFill>
        <p:spPr>
          <a:xfrm>
            <a:off x="-5013418" y="-584200"/>
            <a:ext cx="19564536" cy="13157200"/>
          </a:xfrm>
          <a:prstGeom prst="rect">
            <a:avLst/>
          </a:prstGeom>
          <a:ln w="12700">
            <a:miter lim="400000"/>
          </a:ln>
        </p:spPr>
      </p:pic>
    </p:spTree>
  </p:cSld>
  <p:clrMapOvr>
    <a:masterClrMapping/>
  </p:clrMapOvr>
  <p:transition xmlns:p14="http://schemas.microsoft.com/office/powerpoint/2010/mai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 name="Screen Shot 2014-02-09 at 3.11.50 PM.png"/>
          <p:cNvPicPr/>
          <p:nvPr/>
        </p:nvPicPr>
        <p:blipFill>
          <a:blip r:embed="rId2">
            <a:extLst/>
          </a:blip>
          <a:stretch>
            <a:fillRect/>
          </a:stretch>
        </p:blipFill>
        <p:spPr>
          <a:xfrm>
            <a:off x="292100" y="762000"/>
            <a:ext cx="12420600" cy="8216900"/>
          </a:xfrm>
          <a:prstGeom prst="rect">
            <a:avLst/>
          </a:prstGeom>
          <a:ln w="12700">
            <a:miter lim="400000"/>
          </a:ln>
        </p:spPr>
      </p:pic>
    </p:spTree>
  </p:cSld>
  <p:clrMapOvr>
    <a:masterClrMapping/>
  </p:clrMapOvr>
  <p:transition xmlns:p14="http://schemas.microsoft.com/office/powerpoint/2010/mai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69" name="Shape 369"/>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370" name="Shape 370"/>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371" name="Shape 371"/>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372"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373" name="Shape 373"/>
          <p:cNvSpPr/>
          <p:nvPr/>
        </p:nvSpPr>
        <p:spPr>
          <a:xfrm>
            <a:off x="2332313" y="7454900"/>
            <a:ext cx="834440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4.7%</a:t>
            </a:r>
          </a:p>
        </p:txBody>
      </p:sp>
      <p:sp>
        <p:nvSpPr>
          <p:cNvPr id="374" name="Shape 374"/>
          <p:cNvSpPr/>
          <p:nvPr/>
        </p:nvSpPr>
        <p:spPr>
          <a:xfrm>
            <a:off x="381769" y="2362200"/>
            <a:ext cx="12268201" cy="5384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9000" b="1">
                <a:latin typeface="Gill Sans"/>
                <a:ea typeface="Gill Sans"/>
                <a:cs typeface="Gill Sans"/>
                <a:sym typeface="Gill Sans"/>
              </a:defRPr>
            </a:lvl1pPr>
          </a:lstStyle>
          <a:p>
            <a:pPr lvl="0">
              <a:defRPr sz="1800" b="0"/>
            </a:pPr>
            <a:r>
              <a:rPr sz="9000" b="1"/>
              <a:t>What percentage of all hourly workers make minimum wage or less?</a:t>
            </a:r>
          </a:p>
        </p:txBody>
      </p:sp>
      <p:sp>
        <p:nvSpPr>
          <p:cNvPr id="375" name="Shape 375"/>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372"/>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372"/>
                </p:tgtEl>
              </p:cMediaNode>
            </p:video>
          </p:childTnLst>
        </p:cTn>
      </p:par>
    </p:tnLst>
    <p:bldLst>
      <p:bldP spid="373" grpId="3" animBg="1" advAuto="0"/>
      <p:bldP spid="374" grpId="1" animBg="1"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droppedImage.png"/>
          <p:cNvPicPr/>
          <p:nvPr/>
        </p:nvPicPr>
        <p:blipFill>
          <a:blip r:embed="rId2">
            <a:extLst/>
          </a:blip>
          <a:stretch>
            <a:fillRect/>
          </a:stretch>
        </p:blipFill>
        <p:spPr>
          <a:xfrm>
            <a:off x="2101142" y="2260600"/>
            <a:ext cx="8789815" cy="7188200"/>
          </a:xfrm>
          <a:prstGeom prst="rect">
            <a:avLst/>
          </a:prstGeom>
          <a:ln w="12700">
            <a:miter lim="400000"/>
          </a:ln>
          <a:effectLst>
            <a:outerShdw blurRad="127000" dist="76200" dir="2700000" rotWithShape="0">
              <a:srgbClr val="000000">
                <a:alpha val="75000"/>
              </a:srgbClr>
            </a:outerShdw>
          </a:effectLst>
        </p:spPr>
      </p:pic>
      <p:sp>
        <p:nvSpPr>
          <p:cNvPr id="378" name="Shape 378"/>
          <p:cNvSpPr>
            <a:spLocks noGrp="1"/>
          </p:cNvSpPr>
          <p:nvPr>
            <p:ph type="title"/>
          </p:nvPr>
        </p:nvSpPr>
        <p:spPr>
          <a:prstGeom prst="rect">
            <a:avLst/>
          </a:prstGeom>
        </p:spPr>
        <p:txBody>
          <a:bodyPr/>
          <a:lstStyle>
            <a:lvl1pPr>
              <a:defRPr b="1"/>
            </a:lvl1pPr>
          </a:lstStyle>
          <a:p>
            <a:pPr lvl="0">
              <a:defRPr sz="1800" b="0"/>
            </a:pPr>
            <a:r>
              <a:rPr sz="4200" b="1"/>
              <a:t>Poverty Threshold: Age and Family Size</a:t>
            </a:r>
          </a:p>
        </p:txBody>
      </p:sp>
      <p:sp>
        <p:nvSpPr>
          <p:cNvPr id="379" name="Shape 379"/>
          <p:cNvSpPr/>
          <p:nvPr/>
        </p:nvSpPr>
        <p:spPr>
          <a:xfrm>
            <a:off x="3098800" y="4254500"/>
            <a:ext cx="6858000" cy="355600"/>
          </a:xfrm>
          <a:prstGeom prst="rect">
            <a:avLst/>
          </a:prstGeom>
          <a:ln w="38100">
            <a:solidFill>
              <a:srgbClr val="D95000"/>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80" name="Shape 380"/>
          <p:cNvSpPr/>
          <p:nvPr/>
        </p:nvSpPr>
        <p:spPr>
          <a:xfrm>
            <a:off x="3098800" y="4762500"/>
            <a:ext cx="6858000" cy="342900"/>
          </a:xfrm>
          <a:prstGeom prst="rect">
            <a:avLst/>
          </a:prstGeom>
          <a:ln w="38100">
            <a:solidFill>
              <a:srgbClr val="D95000"/>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81" name="Shape 381"/>
          <p:cNvSpPr/>
          <p:nvPr/>
        </p:nvSpPr>
        <p:spPr>
          <a:xfrm>
            <a:off x="3098800" y="5753100"/>
            <a:ext cx="6858000" cy="355600"/>
          </a:xfrm>
          <a:prstGeom prst="rect">
            <a:avLst/>
          </a:prstGeom>
          <a:ln w="38100">
            <a:solidFill>
              <a:srgbClr val="D95000"/>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Tree>
  </p:cSld>
  <p:clrMapOvr>
    <a:masterClrMapping/>
  </p:clrMapOvr>
  <p:transition xmlns:p14="http://schemas.microsoft.com/office/powerpoint/2010/mai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84" name="Shape 384"/>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385" name="Shape 385"/>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386" name="Shape 386"/>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387"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388" name="Shape 388"/>
          <p:cNvSpPr/>
          <p:nvPr/>
        </p:nvSpPr>
        <p:spPr>
          <a:xfrm>
            <a:off x="2332313" y="7454900"/>
            <a:ext cx="834440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4.7%</a:t>
            </a:r>
          </a:p>
        </p:txBody>
      </p:sp>
      <p:sp>
        <p:nvSpPr>
          <p:cNvPr id="389" name="Shape 389"/>
          <p:cNvSpPr/>
          <p:nvPr/>
        </p:nvSpPr>
        <p:spPr>
          <a:xfrm>
            <a:off x="381769" y="2362200"/>
            <a:ext cx="12268201" cy="5384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9000" b="1">
                <a:latin typeface="Gill Sans"/>
                <a:ea typeface="Gill Sans"/>
                <a:cs typeface="Gill Sans"/>
                <a:sym typeface="Gill Sans"/>
              </a:defRPr>
            </a:lvl1pPr>
          </a:lstStyle>
          <a:p>
            <a:pPr lvl="0">
              <a:defRPr sz="1800" b="0"/>
            </a:pPr>
            <a:r>
              <a:rPr sz="9000" b="1"/>
              <a:t>What percentage of all hourly workers make minimum wage or less?</a:t>
            </a:r>
          </a:p>
        </p:txBody>
      </p:sp>
      <p:sp>
        <p:nvSpPr>
          <p:cNvPr id="390" name="Shape 390"/>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387"/>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387"/>
                </p:tgtEl>
              </p:cMediaNode>
            </p:video>
          </p:childTnLst>
        </p:cTn>
      </p:par>
    </p:tnLst>
    <p:bldLst>
      <p:bldP spid="388" grpId="3" animBg="1" advAuto="0"/>
      <p:bldP spid="389"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99" name="Shape 99"/>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100" name="Shape 100"/>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101" name="Shape 101"/>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102"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103" name="Shape 103"/>
          <p:cNvSpPr/>
          <p:nvPr/>
        </p:nvSpPr>
        <p:spPr>
          <a:xfrm>
            <a:off x="2516283" y="7454900"/>
            <a:ext cx="79764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18%</a:t>
            </a:r>
          </a:p>
        </p:txBody>
      </p:sp>
      <p:sp>
        <p:nvSpPr>
          <p:cNvPr id="104" name="Shape 104"/>
          <p:cNvSpPr/>
          <p:nvPr/>
        </p:nvSpPr>
        <p:spPr>
          <a:xfrm>
            <a:off x="369069" y="3467100"/>
            <a:ext cx="12268201"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 of the white Tennesseans live below the poverty line?</a:t>
            </a:r>
          </a:p>
        </p:txBody>
      </p:sp>
      <p:sp>
        <p:nvSpPr>
          <p:cNvPr id="105" name="Shape 105"/>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102"/>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102"/>
                </p:tgtEl>
              </p:cMediaNode>
            </p:video>
          </p:childTnLst>
        </p:cTn>
      </p:par>
    </p:tnLst>
    <p:bldLst>
      <p:bldP spid="103" grpId="3" animBg="1" advAuto="0"/>
      <p:bldP spid="104" grpId="1"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393" name="Shape 393"/>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394" name="Shape 394"/>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395" name="Shape 395"/>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396"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397" name="Shape 397"/>
          <p:cNvSpPr/>
          <p:nvPr/>
        </p:nvSpPr>
        <p:spPr>
          <a:xfrm>
            <a:off x="2516283" y="7454900"/>
            <a:ext cx="79764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59%</a:t>
            </a:r>
          </a:p>
        </p:txBody>
      </p:sp>
      <p:sp>
        <p:nvSpPr>
          <p:cNvPr id="398" name="Shape 398"/>
          <p:cNvSpPr/>
          <p:nvPr/>
        </p:nvSpPr>
        <p:spPr>
          <a:xfrm>
            <a:off x="369069" y="2781300"/>
            <a:ext cx="12268201" cy="4800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6400" b="1">
                <a:latin typeface="Gill Sans"/>
                <a:ea typeface="Gill Sans"/>
                <a:cs typeface="Gill Sans"/>
                <a:sym typeface="Gill Sans"/>
              </a:defRPr>
            </a:lvl1pPr>
          </a:lstStyle>
          <a:p>
            <a:pPr lvl="0">
              <a:defRPr sz="1800" b="0"/>
            </a:pPr>
            <a:r>
              <a:rPr sz="6400" b="1"/>
              <a:t>In 2012, 75.3 million workers in the U.S. age 16 and over were paid hourly rates, representing ____ % of all wage and salary workers.</a:t>
            </a:r>
          </a:p>
        </p:txBody>
      </p:sp>
      <p:sp>
        <p:nvSpPr>
          <p:cNvPr id="399" name="Shape 399"/>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396"/>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396"/>
                </p:tgtEl>
              </p:cMediaNode>
            </p:video>
          </p:childTnLst>
        </p:cTn>
      </p:par>
    </p:tnLst>
    <p:bldLst>
      <p:bldP spid="397" grpId="3" animBg="1" advAuto="0"/>
      <p:bldP spid="398" grpId="1" animBg="1" advAuto="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B23914"/>
        </a:solidFill>
        <a:effectLst/>
      </p:bgPr>
    </p:bg>
    <p:spTree>
      <p:nvGrpSpPr>
        <p:cNvPr id="1" name=""/>
        <p:cNvGrpSpPr/>
        <p:nvPr/>
      </p:nvGrpSpPr>
      <p:grpSpPr>
        <a:xfrm>
          <a:off x="0" y="0"/>
          <a:ext cx="0" cy="0"/>
          <a:chOff x="0" y="0"/>
          <a:chExt cx="0" cy="0"/>
        </a:xfrm>
      </p:grpSpPr>
      <p:pic>
        <p:nvPicPr>
          <p:cNvPr id="401" name="Picture 400"/>
          <p:cNvPicPr/>
          <p:nvPr/>
        </p:nvPicPr>
        <p:blipFill>
          <a:blip r:embed="rId2">
            <a:extLst/>
          </a:blip>
          <a:stretch>
            <a:fillRect/>
          </a:stretch>
        </p:blipFill>
        <p:spPr>
          <a:xfrm>
            <a:off x="368299" y="1689100"/>
            <a:ext cx="12319001" cy="6307477"/>
          </a:xfrm>
          <a:prstGeom prst="rect">
            <a:avLst/>
          </a:prstGeom>
        </p:spPr>
      </p:pic>
      <p:sp>
        <p:nvSpPr>
          <p:cNvPr id="402" name="Shape 402"/>
          <p:cNvSpPr/>
          <p:nvPr/>
        </p:nvSpPr>
        <p:spPr>
          <a:xfrm>
            <a:off x="768" y="7874000"/>
            <a:ext cx="13004801" cy="1765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lvl="0" algn="ctr" defTabSz="584200">
              <a:defRPr sz="1800"/>
            </a:pPr>
            <a:r>
              <a:rPr sz="3600" b="1">
                <a:solidFill>
                  <a:srgbClr val="FFFFFF"/>
                </a:solidFill>
                <a:effectLst>
                  <a:outerShdw blurRad="127000" dist="76200" dir="2700000" rotWithShape="0">
                    <a:srgbClr val="000000">
                      <a:alpha val="75000"/>
                    </a:srgbClr>
                  </a:outerShdw>
                </a:effectLst>
                <a:latin typeface="+mn-lt"/>
                <a:ea typeface="+mn-ea"/>
                <a:cs typeface="+mn-cs"/>
                <a:sym typeface="Helvetica Neue Light"/>
              </a:rPr>
              <a:t>Do the workers in both of these McDonalds make the same hour wage? McDonalds would not respond to the </a:t>
            </a:r>
            <a:r>
              <a:rPr sz="3600" b="1" i="1">
                <a:solidFill>
                  <a:srgbClr val="FFFFFF"/>
                </a:solidFill>
                <a:effectLst>
                  <a:outerShdw blurRad="127000" dist="76200" dir="2700000" rotWithShape="0">
                    <a:srgbClr val="000000">
                      <a:alpha val="75000"/>
                    </a:srgbClr>
                  </a:outerShdw>
                </a:effectLst>
                <a:latin typeface="+mn-lt"/>
                <a:ea typeface="+mn-ea"/>
                <a:cs typeface="+mn-cs"/>
                <a:sym typeface="Helvetica Neue Light"/>
              </a:rPr>
              <a:t>Washington Post’s</a:t>
            </a:r>
            <a:r>
              <a:rPr sz="3600" b="1">
                <a:solidFill>
                  <a:srgbClr val="FFFFFF"/>
                </a:solidFill>
                <a:effectLst>
                  <a:outerShdw blurRad="127000" dist="76200" dir="2700000" rotWithShape="0">
                    <a:srgbClr val="000000">
                      <a:alpha val="75000"/>
                    </a:srgbClr>
                  </a:outerShdw>
                </a:effectLst>
                <a:latin typeface="+mn-lt"/>
                <a:ea typeface="+mn-ea"/>
                <a:cs typeface="+mn-cs"/>
                <a:sym typeface="Helvetica Neue Light"/>
              </a:rPr>
              <a:t> inquiry. </a:t>
            </a:r>
          </a:p>
        </p:txBody>
      </p:sp>
      <p:sp>
        <p:nvSpPr>
          <p:cNvPr id="403" name="Shape 403"/>
          <p:cNvSpPr/>
          <p:nvPr/>
        </p:nvSpPr>
        <p:spPr>
          <a:xfrm>
            <a:off x="283604" y="-2192"/>
            <a:ext cx="12433301" cy="2034193"/>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6300" b="1">
                <a:solidFill>
                  <a:srgbClr val="FFFFFF"/>
                </a:solidFill>
                <a:effectLst>
                  <a:outerShdw blurRad="127000" dist="76200" dir="2700000" rotWithShape="0">
                    <a:srgbClr val="000000">
                      <a:alpha val="75000"/>
                    </a:srgbClr>
                  </a:outerShdw>
                </a:effectLst>
                <a:latin typeface="+mn-lt"/>
                <a:ea typeface="+mn-ea"/>
                <a:cs typeface="+mn-cs"/>
                <a:sym typeface="Helvetica Neue Light"/>
              </a:defRPr>
            </a:lvl1pPr>
          </a:lstStyle>
          <a:p>
            <a:pPr lvl="0">
              <a:defRPr sz="1800" b="0">
                <a:solidFill>
                  <a:srgbClr val="000000"/>
                </a:solidFill>
                <a:effectLst/>
              </a:defRPr>
            </a:pPr>
            <a:r>
              <a:rPr sz="6300" b="1">
                <a:solidFill>
                  <a:srgbClr val="FFFFFF"/>
                </a:solidFill>
                <a:effectLst>
                  <a:outerShdw blurRad="127000" dist="76200" dir="2700000" rotWithShape="0">
                    <a:srgbClr val="000000">
                      <a:alpha val="75000"/>
                    </a:srgbClr>
                  </a:outerShdw>
                </a:effectLst>
              </a:rPr>
              <a:t>Does raising the minimum wage cause food prices to go up?</a:t>
            </a:r>
          </a:p>
        </p:txBody>
      </p:sp>
    </p:spTree>
  </p:cSld>
  <p:clrMapOvr>
    <a:masterClrMapping/>
  </p:clrMapOvr>
  <p:transition xmlns:p14="http://schemas.microsoft.com/office/powerpoint/2010/mai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406" name="Shape 406"/>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407" name="Shape 407"/>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408" name="Shape 408"/>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409"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410" name="Shape 410"/>
          <p:cNvSpPr/>
          <p:nvPr/>
        </p:nvSpPr>
        <p:spPr>
          <a:xfrm>
            <a:off x="2516283" y="7454900"/>
            <a:ext cx="79764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17%</a:t>
            </a:r>
          </a:p>
        </p:txBody>
      </p:sp>
      <p:sp>
        <p:nvSpPr>
          <p:cNvPr id="411" name="Shape 411"/>
          <p:cNvSpPr/>
          <p:nvPr/>
        </p:nvSpPr>
        <p:spPr>
          <a:xfrm>
            <a:off x="369069" y="3149600"/>
            <a:ext cx="12268201" cy="406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9000" b="1">
                <a:latin typeface="Gill Sans"/>
                <a:ea typeface="Gill Sans"/>
                <a:cs typeface="Gill Sans"/>
                <a:sym typeface="Gill Sans"/>
              </a:defRPr>
            </a:lvl1pPr>
          </a:lstStyle>
          <a:p>
            <a:pPr lvl="0">
              <a:defRPr sz="1800" b="0"/>
            </a:pPr>
            <a:r>
              <a:rPr sz="9000" b="1"/>
              <a:t>What percentage of U.S. households earn more than 100,000 ?</a:t>
            </a:r>
          </a:p>
        </p:txBody>
      </p:sp>
      <p:sp>
        <p:nvSpPr>
          <p:cNvPr id="412" name="Shape 412"/>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409"/>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409"/>
                </p:tgtEl>
              </p:cMediaNode>
            </p:video>
          </p:childTnLst>
        </p:cTn>
      </p:par>
    </p:tnLst>
    <p:bldLst>
      <p:bldP spid="410" grpId="3" animBg="1" advAuto="0"/>
      <p:bldP spid="411" grpId="1"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Personal_Household_Income_U.png"/>
          <p:cNvPicPr/>
          <p:nvPr/>
        </p:nvPicPr>
        <p:blipFill>
          <a:blip r:embed="rId2">
            <a:extLst/>
          </a:blip>
          <a:stretch>
            <a:fillRect/>
          </a:stretch>
        </p:blipFill>
        <p:spPr>
          <a:xfrm>
            <a:off x="4140200" y="424564"/>
            <a:ext cx="8521700" cy="8904472"/>
          </a:xfrm>
          <a:prstGeom prst="rect">
            <a:avLst/>
          </a:prstGeom>
          <a:ln w="12700">
            <a:miter lim="400000"/>
          </a:ln>
          <a:effectLst>
            <a:outerShdw blurRad="127000" dist="76200" dir="2700000" rotWithShape="0">
              <a:srgbClr val="000000">
                <a:alpha val="75000"/>
              </a:srgbClr>
            </a:outerShdw>
          </a:effectLst>
        </p:spPr>
      </p:pic>
      <p:sp>
        <p:nvSpPr>
          <p:cNvPr id="415" name="Shape 415"/>
          <p:cNvSpPr/>
          <p:nvPr/>
        </p:nvSpPr>
        <p:spPr>
          <a:xfrm>
            <a:off x="6261100" y="6413500"/>
            <a:ext cx="6019800" cy="1143000"/>
          </a:xfrm>
          <a:prstGeom prst="rect">
            <a:avLst/>
          </a:prstGeom>
          <a:solidFill>
            <a:srgbClr val="CBCBCB"/>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84200">
              <a:defRPr sz="3600">
                <a:latin typeface="+mn-lt"/>
                <a:ea typeface="+mn-ea"/>
                <a:cs typeface="+mn-cs"/>
                <a:sym typeface="Helvetica Neue Light"/>
              </a:defRPr>
            </a:lvl1pPr>
          </a:lstStyle>
          <a:p>
            <a:pPr lvl="0">
              <a:defRPr sz="1800"/>
            </a:pPr>
            <a:r>
              <a:rPr sz="3600"/>
              <a:t>????????????????????????</a:t>
            </a:r>
          </a:p>
        </p:txBody>
      </p:sp>
      <p:sp>
        <p:nvSpPr>
          <p:cNvPr id="416" name="Shape 416"/>
          <p:cNvSpPr/>
          <p:nvPr/>
        </p:nvSpPr>
        <p:spPr>
          <a:xfrm>
            <a:off x="6261100" y="5003800"/>
            <a:ext cx="6019800" cy="1143000"/>
          </a:xfrm>
          <a:prstGeom prst="rect">
            <a:avLst/>
          </a:prstGeom>
          <a:solidFill>
            <a:srgbClr val="CBCBCB"/>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84200">
              <a:defRPr sz="3600">
                <a:latin typeface="+mn-lt"/>
                <a:ea typeface="+mn-ea"/>
                <a:cs typeface="+mn-cs"/>
                <a:sym typeface="Helvetica Neue Light"/>
              </a:defRPr>
            </a:lvl1pPr>
          </a:lstStyle>
          <a:p>
            <a:pPr lvl="0">
              <a:defRPr sz="1800"/>
            </a:pPr>
            <a:r>
              <a:rPr sz="3600"/>
              <a:t>????????????????????????</a:t>
            </a:r>
          </a:p>
        </p:txBody>
      </p:sp>
      <p:sp>
        <p:nvSpPr>
          <p:cNvPr id="417" name="Shape 417"/>
          <p:cNvSpPr/>
          <p:nvPr/>
        </p:nvSpPr>
        <p:spPr>
          <a:xfrm>
            <a:off x="6261100" y="3594100"/>
            <a:ext cx="6019800" cy="1143000"/>
          </a:xfrm>
          <a:prstGeom prst="rect">
            <a:avLst/>
          </a:prstGeom>
          <a:solidFill>
            <a:srgbClr val="CBCBCB"/>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84200">
              <a:defRPr sz="3600">
                <a:latin typeface="+mn-lt"/>
                <a:ea typeface="+mn-ea"/>
                <a:cs typeface="+mn-cs"/>
                <a:sym typeface="Helvetica Neue Light"/>
              </a:defRPr>
            </a:lvl1pPr>
          </a:lstStyle>
          <a:p>
            <a:pPr lvl="0">
              <a:defRPr sz="1800"/>
            </a:pPr>
            <a:r>
              <a:rPr sz="3600"/>
              <a:t>????????????????????????</a:t>
            </a:r>
          </a:p>
        </p:txBody>
      </p:sp>
      <p:sp>
        <p:nvSpPr>
          <p:cNvPr id="418" name="Shape 418"/>
          <p:cNvSpPr/>
          <p:nvPr/>
        </p:nvSpPr>
        <p:spPr>
          <a:xfrm>
            <a:off x="6261100" y="2184400"/>
            <a:ext cx="6019800" cy="1143000"/>
          </a:xfrm>
          <a:prstGeom prst="rect">
            <a:avLst/>
          </a:prstGeom>
          <a:solidFill>
            <a:srgbClr val="CBCBCB"/>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84200">
              <a:defRPr sz="3600">
                <a:latin typeface="+mn-lt"/>
                <a:ea typeface="+mn-ea"/>
                <a:cs typeface="+mn-cs"/>
                <a:sym typeface="Helvetica Neue Light"/>
              </a:defRPr>
            </a:lvl1pPr>
          </a:lstStyle>
          <a:p>
            <a:pPr lvl="0">
              <a:defRPr sz="1800"/>
            </a:pPr>
            <a:r>
              <a:rPr sz="3600"/>
              <a:t>????????????????????????</a:t>
            </a:r>
          </a:p>
        </p:txBody>
      </p:sp>
      <p:sp>
        <p:nvSpPr>
          <p:cNvPr id="419" name="Shape 419"/>
          <p:cNvSpPr/>
          <p:nvPr/>
        </p:nvSpPr>
        <p:spPr>
          <a:xfrm>
            <a:off x="6261100" y="774700"/>
            <a:ext cx="6019800" cy="1143000"/>
          </a:xfrm>
          <a:prstGeom prst="rect">
            <a:avLst/>
          </a:prstGeom>
          <a:solidFill>
            <a:srgbClr val="CBCBCB"/>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84200">
              <a:defRPr sz="3600">
                <a:latin typeface="+mn-lt"/>
                <a:ea typeface="+mn-ea"/>
                <a:cs typeface="+mn-cs"/>
                <a:sym typeface="Helvetica Neue Light"/>
              </a:defRPr>
            </a:lvl1pPr>
          </a:lstStyle>
          <a:p>
            <a:pPr lvl="0">
              <a:defRPr sz="1800"/>
            </a:pPr>
            <a:r>
              <a:rPr sz="3600"/>
              <a:t>????????????????????????</a:t>
            </a:r>
          </a:p>
        </p:txBody>
      </p:sp>
      <p:sp>
        <p:nvSpPr>
          <p:cNvPr id="420" name="Shape 420"/>
          <p:cNvSpPr/>
          <p:nvPr/>
        </p:nvSpPr>
        <p:spPr>
          <a:xfrm flipH="1">
            <a:off x="7746999" y="528138"/>
            <a:ext cx="1" cy="7160358"/>
          </a:xfrm>
          <a:prstGeom prst="line">
            <a:avLst/>
          </a:prstGeom>
          <a:ln w="38100">
            <a:solidFill/>
            <a:miter lim="400000"/>
          </a:ln>
        </p:spPr>
        <p:txBody>
          <a:bodyPr lIns="0" tIns="0" rIns="0" bIns="0"/>
          <a:lstStyle/>
          <a:p>
            <a:pPr lvl="0"/>
            <a:endParaRPr/>
          </a:p>
        </p:txBody>
      </p:sp>
      <p:sp>
        <p:nvSpPr>
          <p:cNvPr id="421" name="Shape 421"/>
          <p:cNvSpPr/>
          <p:nvPr/>
        </p:nvSpPr>
        <p:spPr>
          <a:xfrm flipH="1">
            <a:off x="9283699" y="533400"/>
            <a:ext cx="1" cy="7160358"/>
          </a:xfrm>
          <a:prstGeom prst="line">
            <a:avLst/>
          </a:prstGeom>
          <a:ln w="38100">
            <a:solidFill/>
            <a:miter lim="400000"/>
          </a:ln>
        </p:spPr>
        <p:txBody>
          <a:bodyPr lIns="0" tIns="0" rIns="0" bIns="0"/>
          <a:lstStyle/>
          <a:p>
            <a:pPr lvl="0"/>
            <a:endParaRPr/>
          </a:p>
        </p:txBody>
      </p:sp>
      <p:sp>
        <p:nvSpPr>
          <p:cNvPr id="422" name="Shape 422"/>
          <p:cNvSpPr/>
          <p:nvPr/>
        </p:nvSpPr>
        <p:spPr>
          <a:xfrm flipH="1">
            <a:off x="10795000" y="533400"/>
            <a:ext cx="1" cy="7160358"/>
          </a:xfrm>
          <a:prstGeom prst="line">
            <a:avLst/>
          </a:prstGeom>
          <a:ln w="38100">
            <a:solidFill/>
            <a:miter lim="400000"/>
          </a:ln>
        </p:spPr>
        <p:txBody>
          <a:bodyPr lIns="0" tIns="0" rIns="0" bIns="0"/>
          <a:lstStyle/>
          <a:p>
            <a:pPr lvl="0"/>
            <a:endParaRPr/>
          </a:p>
        </p:txBody>
      </p:sp>
      <p:sp>
        <p:nvSpPr>
          <p:cNvPr id="423" name="Shape 423"/>
          <p:cNvSpPr/>
          <p:nvPr/>
        </p:nvSpPr>
        <p:spPr>
          <a:xfrm>
            <a:off x="330975" y="2311400"/>
            <a:ext cx="3340101" cy="5118100"/>
          </a:xfrm>
          <a:prstGeom prst="rect">
            <a:avLst/>
          </a:prstGeom>
          <a:solidFill>
            <a:srgbClr val="EBEBEB"/>
          </a:solidFill>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b">
            <a:spAutoFit/>
          </a:bodyPr>
          <a:lstStyle/>
          <a:p>
            <a:pPr lvl="0" algn="ctr" defTabSz="584200">
              <a:defRPr sz="1800"/>
            </a:pPr>
            <a:r>
              <a:rPr sz="3600" b="1">
                <a:latin typeface="+mn-lt"/>
                <a:ea typeface="+mn-ea"/>
                <a:cs typeface="+mn-cs"/>
                <a:sym typeface="Helvetica Neue Light"/>
              </a:rPr>
              <a:t>What % of households in America are in each income category?</a:t>
            </a:r>
          </a:p>
          <a:p>
            <a:pPr lvl="0" algn="ctr" defTabSz="584200">
              <a:defRPr sz="1800"/>
            </a:pPr>
            <a:endParaRPr sz="3600" b="1">
              <a:latin typeface="+mn-lt"/>
              <a:ea typeface="+mn-ea"/>
              <a:cs typeface="+mn-cs"/>
              <a:sym typeface="Helvetica Neue Light"/>
            </a:endParaRPr>
          </a:p>
          <a:p>
            <a:pPr lvl="0" algn="ctr" defTabSz="584200">
              <a:defRPr sz="1800"/>
            </a:pPr>
            <a:r>
              <a:rPr sz="3600" b="1">
                <a:latin typeface="+mn-lt"/>
                <a:ea typeface="+mn-ea"/>
                <a:cs typeface="+mn-cs"/>
                <a:sym typeface="Helvetica Neue Light"/>
              </a:rPr>
              <a:t>Write out your best guess for each...</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iterate>
                                    <p:tmAbs val="0"/>
                                  </p:iterate>
                                  <p:childTnLst>
                                    <p:set>
                                      <p:cBhvr>
                                        <p:cTn id="6" fill="hold">
                                          <p:stCondLst>
                                            <p:cond delay="0"/>
                                          </p:stCondLst>
                                        </p:cTn>
                                        <p:tgtEl>
                                          <p:spTgt spid="4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4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3" nodeType="clickEffect">
                                  <p:stCondLst>
                                    <p:cond delay="0"/>
                                  </p:stCondLst>
                                  <p:iterate>
                                    <p:tmAbs val="0"/>
                                  </p:iterate>
                                  <p:childTnLst>
                                    <p:set>
                                      <p:cBhvr>
                                        <p:cTn id="14" fill="hold">
                                          <p:stCondLst>
                                            <p:cond delay="0"/>
                                          </p:stCondLst>
                                        </p:cTn>
                                        <p:tgtEl>
                                          <p:spTgt spid="4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4" nodeType="clickEffect">
                                  <p:stCondLst>
                                    <p:cond delay="0"/>
                                  </p:stCondLst>
                                  <p:iterate>
                                    <p:tmAbs val="0"/>
                                  </p:iterate>
                                  <p:childTnLst>
                                    <p:set>
                                      <p:cBhvr>
                                        <p:cTn id="18" fill="hold">
                                          <p:stCondLst>
                                            <p:cond delay="0"/>
                                          </p:stCondLst>
                                        </p:cTn>
                                        <p:tgtEl>
                                          <p:spTgt spid="4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5" nodeType="clickEffect">
                                  <p:stCondLst>
                                    <p:cond delay="0"/>
                                  </p:stCondLst>
                                  <p:iterate>
                                    <p:tmAbs val="0"/>
                                  </p:iterate>
                                  <p:childTnLst>
                                    <p:set>
                                      <p:cBhvr>
                                        <p:cTn id="22" fill="hold">
                                          <p:stCondLst>
                                            <p:cond delay="0"/>
                                          </p:stCondLst>
                                        </p:cTn>
                                        <p:tgtEl>
                                          <p:spTgt spid="4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1" animBg="1" advAuto="0"/>
      <p:bldP spid="416" grpId="2" animBg="1" advAuto="0"/>
      <p:bldP spid="417" grpId="3" animBg="1" advAuto="0"/>
      <p:bldP spid="418" grpId="4" animBg="1" advAuto="0"/>
      <p:bldP spid="419" grpId="5"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 name="median_household_income_by_educational_attainment.png"/>
          <p:cNvPicPr/>
          <p:nvPr/>
        </p:nvPicPr>
        <p:blipFill>
          <a:blip r:embed="rId2">
            <a:extLst/>
          </a:blip>
          <a:stretch>
            <a:fillRect/>
          </a:stretch>
        </p:blipFill>
        <p:spPr>
          <a:xfrm>
            <a:off x="349250" y="507153"/>
            <a:ext cx="12293600" cy="8742117"/>
          </a:xfrm>
          <a:prstGeom prst="rect">
            <a:avLst/>
          </a:prstGeom>
          <a:ln w="12700">
            <a:miter lim="400000"/>
          </a:ln>
          <a:effectLst>
            <a:outerShdw blurRad="127000" dist="76200" dir="2700000" rotWithShape="0">
              <a:srgbClr val="000000">
                <a:alpha val="75000"/>
              </a:srgbClr>
            </a:outerShdw>
          </a:effectLst>
        </p:spPr>
      </p:pic>
      <p:pic>
        <p:nvPicPr>
          <p:cNvPr id="426" name="Picture 425"/>
          <p:cNvPicPr/>
          <p:nvPr/>
        </p:nvPicPr>
        <p:blipFill>
          <a:blip r:embed="rId3">
            <a:extLst/>
          </a:blip>
          <a:stretch>
            <a:fillRect/>
          </a:stretch>
        </p:blipFill>
        <p:spPr>
          <a:xfrm>
            <a:off x="2444749" y="234949"/>
            <a:ext cx="4267201" cy="1600202"/>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26"/>
                                        </p:tgtEl>
                                        <p:attrNameLst>
                                          <p:attrName>style.visibility</p:attrName>
                                        </p:attrNameLst>
                                      </p:cBhvr>
                                      <p:to>
                                        <p:strVal val="visible"/>
                                      </p:to>
                                    </p:set>
                                    <p:animEffect transition="in" filter="wipe(left)">
                                      <p:cBhvr>
                                        <p:cTn id="7" dur="1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1" animBg="1"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430" name="Shape 430"/>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431" name="Shape 431"/>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432" name="Shape 432"/>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433"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434" name="Shape 434"/>
          <p:cNvSpPr/>
          <p:nvPr/>
        </p:nvSpPr>
        <p:spPr>
          <a:xfrm>
            <a:off x="1963833" y="7454900"/>
            <a:ext cx="90813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55.5%</a:t>
            </a:r>
          </a:p>
        </p:txBody>
      </p:sp>
      <p:sp>
        <p:nvSpPr>
          <p:cNvPr id="435" name="Shape 435"/>
          <p:cNvSpPr/>
          <p:nvPr/>
        </p:nvSpPr>
        <p:spPr>
          <a:xfrm>
            <a:off x="369069" y="2387600"/>
            <a:ext cx="12268201" cy="5384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9000" b="1">
                <a:latin typeface="Gill Sans"/>
                <a:ea typeface="Gill Sans"/>
                <a:cs typeface="Gill Sans"/>
                <a:sym typeface="Gill Sans"/>
              </a:defRPr>
            </a:lvl1pPr>
          </a:lstStyle>
          <a:p>
            <a:pPr lvl="0">
              <a:defRPr sz="1800" b="0"/>
            </a:pPr>
            <a:r>
              <a:rPr sz="9000" b="1"/>
              <a:t>What percentage all high school students play high school sports ?</a:t>
            </a:r>
          </a:p>
        </p:txBody>
      </p:sp>
      <p:sp>
        <p:nvSpPr>
          <p:cNvPr id="436" name="Shape 436"/>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433"/>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433"/>
                </p:tgtEl>
              </p:cMediaNode>
            </p:video>
          </p:childTnLst>
        </p:cTn>
      </p:par>
    </p:tnLst>
    <p:bldLst>
      <p:bldP spid="434" grpId="3" animBg="1" advAuto="0"/>
      <p:bldP spid="435" grpId="1"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 name="droppedImage.png"/>
          <p:cNvPicPr/>
          <p:nvPr/>
        </p:nvPicPr>
        <p:blipFill>
          <a:blip r:embed="rId2">
            <a:extLst/>
          </a:blip>
          <a:stretch>
            <a:fillRect/>
          </a:stretch>
        </p:blipFill>
        <p:spPr>
          <a:xfrm>
            <a:off x="-114300" y="1713674"/>
            <a:ext cx="13220700" cy="6313141"/>
          </a:xfrm>
          <a:prstGeom prst="rect">
            <a:avLst/>
          </a:prstGeom>
          <a:ln w="12700">
            <a:miter lim="400000"/>
          </a:ln>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108" name="Shape 108"/>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109" name="Shape 109"/>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110" name="Shape 110"/>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111"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112" name="Shape 112"/>
          <p:cNvSpPr/>
          <p:nvPr/>
        </p:nvSpPr>
        <p:spPr>
          <a:xfrm>
            <a:off x="2516283" y="7454900"/>
            <a:ext cx="79764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37%</a:t>
            </a:r>
          </a:p>
        </p:txBody>
      </p:sp>
      <p:sp>
        <p:nvSpPr>
          <p:cNvPr id="113" name="Shape 113"/>
          <p:cNvSpPr/>
          <p:nvPr/>
        </p:nvSpPr>
        <p:spPr>
          <a:xfrm>
            <a:off x="369069" y="3467100"/>
            <a:ext cx="12268201"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 of the African-American Tennesseans live below the poverty line?</a:t>
            </a:r>
          </a:p>
        </p:txBody>
      </p:sp>
      <p:sp>
        <p:nvSpPr>
          <p:cNvPr id="114" name="Shape 114"/>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111"/>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111"/>
                </p:tgtEl>
              </p:cMediaNode>
            </p:video>
          </p:childTnLst>
        </p:cTn>
      </p:par>
    </p:tnLst>
    <p:bldLst>
      <p:bldP spid="112" grpId="3" animBg="1" advAuto="0"/>
      <p:bldP spid="113"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762000" y="952754"/>
            <a:ext cx="14528800" cy="977901"/>
          </a:xfrm>
          <a:prstGeom prst="rect">
            <a:avLst/>
          </a:prstGeom>
          <a:solidFill>
            <a:srgbClr val="606060"/>
          </a:solidFill>
          <a:ln w="25400">
            <a:solidFill>
              <a:srgbClr val="000000">
                <a:alpha val="0"/>
              </a:srgbClr>
            </a:solidFill>
            <a:miter lim="400000"/>
          </a:ln>
        </p:spPr>
        <p:txBody>
          <a:bodyPr lIns="0" tIns="0" rIns="0" bIns="0" anchor="ctr"/>
          <a:lstStyle/>
          <a:p>
            <a:pPr lvl="0" algn="ctr" defTabSz="584200">
              <a:defRPr sz="3600">
                <a:latin typeface="+mn-lt"/>
                <a:ea typeface="+mn-ea"/>
                <a:cs typeface="+mn-cs"/>
                <a:sym typeface="Helvetica Neue Light"/>
              </a:defRPr>
            </a:pPr>
            <a:endParaRPr/>
          </a:p>
        </p:txBody>
      </p:sp>
      <p:sp>
        <p:nvSpPr>
          <p:cNvPr id="117" name="Shape 117"/>
          <p:cNvSpPr/>
          <p:nvPr/>
        </p:nvSpPr>
        <p:spPr>
          <a:xfrm>
            <a:off x="2402209" y="-495300"/>
            <a:ext cx="1699519" cy="1612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0400" b="1">
                <a:solidFill>
                  <a:srgbClr val="0042AA"/>
                </a:solidFill>
                <a:latin typeface="Cooper Black"/>
                <a:ea typeface="Cooper Black"/>
                <a:cs typeface="Cooper Black"/>
                <a:sym typeface="Cooper Black"/>
              </a:defRPr>
            </a:lvl1pPr>
          </a:lstStyle>
          <a:p>
            <a:pPr lvl="0">
              <a:defRPr sz="1800" b="0">
                <a:solidFill>
                  <a:srgbClr val="000000"/>
                </a:solidFill>
              </a:defRPr>
            </a:pPr>
            <a:r>
              <a:rPr sz="10400" b="1">
                <a:solidFill>
                  <a:srgbClr val="0042AA"/>
                </a:solidFill>
              </a:rPr>
              <a:t>30</a:t>
            </a:r>
          </a:p>
        </p:txBody>
      </p:sp>
      <p:sp>
        <p:nvSpPr>
          <p:cNvPr id="118" name="Shape 118"/>
          <p:cNvSpPr/>
          <p:nvPr/>
        </p:nvSpPr>
        <p:spPr>
          <a:xfrm>
            <a:off x="3873378" y="122168"/>
            <a:ext cx="2414779" cy="98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6000">
                <a:solidFill>
                  <a:srgbClr val="0042AA"/>
                </a:solidFill>
                <a:latin typeface="Helvetica Neue UltraLight"/>
                <a:ea typeface="Helvetica Neue UltraLight"/>
                <a:cs typeface="Helvetica Neue UltraLight"/>
                <a:sym typeface="Helvetica Neue UltraLight"/>
              </a:defRPr>
            </a:lvl1pPr>
          </a:lstStyle>
          <a:p>
            <a:pPr lvl="0">
              <a:defRPr sz="1800">
                <a:solidFill>
                  <a:srgbClr val="000000"/>
                </a:solidFill>
              </a:defRPr>
            </a:pPr>
            <a:r>
              <a:rPr sz="6000">
                <a:solidFill>
                  <a:srgbClr val="0042AA"/>
                </a:solidFill>
              </a:rPr>
              <a:t>second</a:t>
            </a:r>
          </a:p>
        </p:txBody>
      </p:sp>
      <p:sp>
        <p:nvSpPr>
          <p:cNvPr id="119" name="Shape 119"/>
          <p:cNvSpPr/>
          <p:nvPr/>
        </p:nvSpPr>
        <p:spPr>
          <a:xfrm>
            <a:off x="5959746" y="-431800"/>
            <a:ext cx="4642867" cy="1765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12600">
                <a:solidFill>
                  <a:srgbClr val="0042AA"/>
                </a:solidFill>
                <a:latin typeface="Bank Gothic Medium"/>
                <a:ea typeface="Bank Gothic Medium"/>
                <a:cs typeface="Bank Gothic Medium"/>
                <a:sym typeface="Bank Gothic Medium"/>
              </a:defRPr>
            </a:lvl1pPr>
          </a:lstStyle>
          <a:p>
            <a:pPr lvl="0">
              <a:defRPr sz="1800">
                <a:solidFill>
                  <a:srgbClr val="000000"/>
                </a:solidFill>
              </a:defRPr>
            </a:pPr>
            <a:r>
              <a:rPr sz="12600">
                <a:solidFill>
                  <a:srgbClr val="0042AA"/>
                </a:solidFill>
              </a:rPr>
              <a:t>STAT</a:t>
            </a:r>
          </a:p>
        </p:txBody>
      </p:sp>
      <p:pic>
        <p:nvPicPr>
          <p:cNvPr id="120" name="30sec Timer-7.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5633155" y="952500"/>
            <a:ext cx="1738490" cy="977900"/>
          </a:xfrm>
          <a:prstGeom prst="rect">
            <a:avLst/>
          </a:prstGeom>
        </p:spPr>
      </p:pic>
      <p:sp>
        <p:nvSpPr>
          <p:cNvPr id="121" name="Shape 121"/>
          <p:cNvSpPr/>
          <p:nvPr/>
        </p:nvSpPr>
        <p:spPr>
          <a:xfrm>
            <a:off x="2516283" y="7454900"/>
            <a:ext cx="7976463" cy="16637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algn="ctr" defTabSz="584200">
              <a:defRPr sz="8700" b="1">
                <a:solidFill>
                  <a:srgbClr val="B51A00"/>
                </a:solidFill>
                <a:latin typeface="Arial Black"/>
                <a:ea typeface="Arial Black"/>
                <a:cs typeface="Arial Black"/>
                <a:sym typeface="Arial Black"/>
              </a:defRPr>
            </a:lvl1pPr>
          </a:lstStyle>
          <a:p>
            <a:pPr lvl="0">
              <a:defRPr sz="1800" b="0">
                <a:solidFill>
                  <a:srgbClr val="000000"/>
                </a:solidFill>
              </a:defRPr>
            </a:pPr>
            <a:r>
              <a:rPr sz="8700" b="1">
                <a:solidFill>
                  <a:srgbClr val="B51A00"/>
                </a:solidFill>
              </a:rPr>
              <a:t>Answer: 35%</a:t>
            </a:r>
          </a:p>
        </p:txBody>
      </p:sp>
      <p:sp>
        <p:nvSpPr>
          <p:cNvPr id="122" name="Shape 122"/>
          <p:cNvSpPr/>
          <p:nvPr/>
        </p:nvSpPr>
        <p:spPr>
          <a:xfrm>
            <a:off x="369069" y="3467100"/>
            <a:ext cx="12268201"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defTabSz="584200">
              <a:defRPr sz="7200" b="1">
                <a:latin typeface="+mn-lt"/>
                <a:ea typeface="+mn-ea"/>
                <a:cs typeface="+mn-cs"/>
                <a:sym typeface="Helvetica Neue Light"/>
              </a:defRPr>
            </a:lvl1pPr>
          </a:lstStyle>
          <a:p>
            <a:pPr lvl="0">
              <a:defRPr sz="1800" b="0"/>
            </a:pPr>
            <a:r>
              <a:rPr sz="7200" b="1"/>
              <a:t>What % of the Hispanic Tennesseans live below the poverty line?</a:t>
            </a:r>
          </a:p>
        </p:txBody>
      </p:sp>
      <p:sp>
        <p:nvSpPr>
          <p:cNvPr id="123" name="Shape 123"/>
          <p:cNvSpPr/>
          <p:nvPr/>
        </p:nvSpPr>
        <p:spPr>
          <a:xfrm>
            <a:off x="4546600" y="2032000"/>
            <a:ext cx="3894721" cy="5334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lvl1pPr defTabSz="584200">
              <a:defRPr sz="3000">
                <a:solidFill>
                  <a:srgbClr val="232323"/>
                </a:solidFill>
                <a:latin typeface="Gill Sans Light"/>
                <a:ea typeface="Gill Sans Light"/>
                <a:cs typeface="Gill Sans Light"/>
                <a:sym typeface="Gill Sans Light"/>
              </a:defRPr>
            </a:lvl1pPr>
          </a:lstStyle>
          <a:p>
            <a:pPr lvl="0">
              <a:defRPr sz="1800">
                <a:solidFill>
                  <a:srgbClr val="000000"/>
                </a:solidFill>
              </a:defRPr>
            </a:pPr>
            <a:r>
              <a:rPr sz="3000">
                <a:solidFill>
                  <a:srgbClr val="232323"/>
                </a:solidFill>
              </a:rPr>
              <a:t>(the closest answer wins)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0" fill="hold"/>
                                        <p:tgtEl>
                                          <p:spTgt spid="120"/>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120"/>
                </p:tgtEl>
              </p:cMediaNode>
            </p:video>
          </p:childTnLst>
        </p:cTn>
      </p:par>
    </p:tnLst>
    <p:bldLst>
      <p:bldP spid="121" grpId="3" animBg="1" advAuto="0"/>
      <p:bldP spid="122" grpId="1" animBg="1" advAuto="0"/>
    </p:bldLst>
  </p:timing>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1069</Words>
  <Application>Microsoft Macintosh PowerPoint</Application>
  <PresentationFormat>Custom</PresentationFormat>
  <Paragraphs>187</Paragraphs>
  <Slides>76</Slides>
  <Notes>0</Notes>
  <HiddenSlides>0</HiddenSlides>
  <MMClips>25</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ModernPortfolio</vt:lpstr>
      <vt:lpstr>PowerPoint Presentation</vt:lpstr>
      <vt:lpstr>Muslims in Middle East and Northern Africa</vt:lpstr>
      <vt:lpstr>PowerPoint Presentation</vt:lpstr>
      <vt:lpstr>Muslims Around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Poverty Threshold: Age and Family Size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Shelby County Schools</cp:lastModifiedBy>
  <cp:revision>1</cp:revision>
  <dcterms:modified xsi:type="dcterms:W3CDTF">2014-05-20T17:58:07Z</dcterms:modified>
</cp:coreProperties>
</file>