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5" d="100"/>
          <a:sy n="65" d="100"/>
        </p:scale>
        <p:origin x="-115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508274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>
            <a:noAutofit/>
          </a:bodyPr>
          <a:lstStyle>
            <a:lvl1pPr marL="266700" indent="-266700">
              <a:spcBef>
                <a:spcPts val="4800"/>
              </a:spcBef>
              <a:buSzPct val="100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11200" indent="-266700">
              <a:spcBef>
                <a:spcPts val="4800"/>
              </a:spcBef>
              <a:buSzPct val="100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55700" indent="-266700">
              <a:spcBef>
                <a:spcPts val="4800"/>
              </a:spcBef>
              <a:buSzPct val="100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66700">
              <a:spcBef>
                <a:spcPts val="4800"/>
              </a:spcBef>
              <a:buSzPct val="100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44700" indent="-266700">
              <a:spcBef>
                <a:spcPts val="4800"/>
              </a:spcBef>
              <a:buSzPct val="100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6" name="IMG_169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1212729" y="7982100"/>
            <a:ext cx="10579342" cy="1270001"/>
          </a:xfrm>
          <a:prstGeom prst="roundRect">
            <a:avLst>
              <a:gd name="adj" fmla="val 15000"/>
            </a:avLst>
          </a:prstGeom>
          <a:solidFill>
            <a:srgbClr val="DAF5F1"/>
          </a:solidFill>
          <a:ln w="12700">
            <a:solidFill>
              <a:srgbClr val="5E5E5E"/>
            </a:solidFill>
            <a:miter lim="400000"/>
          </a:ln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/>
            </a:lvl1pPr>
          </a:lstStyle>
          <a:p>
            <a:pPr lvl="0">
              <a:defRPr sz="1800"/>
            </a:pPr>
            <a:r>
              <a:rPr sz="7700"/>
              <a:t>Thinking Geographically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Table 101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  <a:r>
                        <a:rPr sz="4600" b="1"/>
                        <a:t> </a:t>
                      </a:r>
                      <a:r>
                        <a:rPr sz="3600" b="1"/>
                        <a:t>pop per km</a:t>
                      </a:r>
                      <a:r>
                        <a:rPr sz="3600" b="1" baseline="31999"/>
                        <a:t>2</a:t>
                      </a:r>
                      <a:r>
                        <a:rPr sz="3600" b="1"/>
                        <a:t> 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Qatar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Netherlands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Singapore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New Zealand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2" name="Table 102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the countries in order from the highest in physiological density to the lowest.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03" name="Shape 103"/>
          <p:cNvSpPr/>
          <p:nvPr/>
        </p:nvSpPr>
        <p:spPr>
          <a:xfrm>
            <a:off x="7715637" y="5743299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1- </a:t>
            </a:r>
            <a:r>
              <a:rPr sz="4800" b="1">
                <a:latin typeface="Helvetica"/>
                <a:ea typeface="Helvetica"/>
                <a:cs typeface="Helvetica"/>
                <a:sym typeface="Helvetica"/>
              </a:rPr>
              <a:t>441,000</a:t>
            </a:r>
          </a:p>
        </p:txBody>
      </p:sp>
      <p:sp>
        <p:nvSpPr>
          <p:cNvPr id="104" name="Shape 104"/>
          <p:cNvSpPr/>
          <p:nvPr/>
        </p:nvSpPr>
        <p:spPr>
          <a:xfrm>
            <a:off x="7715637" y="319235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2-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4,600</a:t>
            </a:r>
          </a:p>
        </p:txBody>
      </p:sp>
      <p:sp>
        <p:nvSpPr>
          <p:cNvPr id="105" name="Shape 105"/>
          <p:cNvSpPr/>
          <p:nvPr/>
        </p:nvSpPr>
        <p:spPr>
          <a:xfrm>
            <a:off x="7715637" y="444620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3-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2,205</a:t>
            </a:r>
          </a:p>
        </p:txBody>
      </p:sp>
      <p:sp>
        <p:nvSpPr>
          <p:cNvPr id="106" name="Shape 106"/>
          <p:cNvSpPr/>
          <p:nvPr/>
        </p:nvSpPr>
        <p:spPr>
          <a:xfrm>
            <a:off x="7715637" y="825099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4-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753</a:t>
            </a:r>
          </a:p>
        </p:txBody>
      </p:sp>
      <p:sp>
        <p:nvSpPr>
          <p:cNvPr id="107" name="Shape 107"/>
          <p:cNvSpPr/>
          <p:nvPr/>
        </p:nvSpPr>
        <p:spPr>
          <a:xfrm>
            <a:off x="7715637" y="694066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5-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272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1" animBg="1" advAuto="0"/>
      <p:bldP spid="104" grpId="2" animBg="1" advAuto="0"/>
      <p:bldP spid="105" grpId="3" animBg="1" advAuto="0"/>
      <p:bldP spid="106" grpId="4" animBg="1" advAuto="0"/>
      <p:bldP spid="107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1" name="DSC_067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105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688196" y="7414444"/>
            <a:ext cx="4261028" cy="1270001"/>
          </a:xfrm>
          <a:prstGeom prst="roundRect">
            <a:avLst>
              <a:gd name="adj" fmla="val 15000"/>
            </a:avLst>
          </a:prstGeom>
          <a:solidFill>
            <a:srgbClr val="DAF5F1"/>
          </a:solidFill>
          <a:ln w="12700">
            <a:solidFill>
              <a:srgbClr val="5E5E5E"/>
            </a:solidFill>
            <a:miter lim="400000"/>
          </a:ln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/>
            </a:lvl1pPr>
          </a:lstStyle>
          <a:p>
            <a:pPr lvl="0">
              <a:defRPr sz="1800"/>
            </a:pPr>
            <a:r>
              <a:rPr sz="7700"/>
              <a:t>Culture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Table 114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English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Mandarin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Hindi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Arabic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Spanish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5" name="Table 115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Native speakers in the world from most to least.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16" name="Shape 116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17" name="Shape 117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18" name="Shape 118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19" name="Shape 119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20" name="Shape 120"/>
          <p:cNvSpPr/>
          <p:nvPr/>
        </p:nvSpPr>
        <p:spPr>
          <a:xfrm>
            <a:off x="9747245" y="696781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animBg="1" advAuto="0"/>
      <p:bldP spid="117" grpId="2" animBg="1" advAuto="0"/>
      <p:bldP spid="118" grpId="3" animBg="1" advAuto="0"/>
      <p:bldP spid="119" grpId="4" animBg="1" advAuto="0"/>
      <p:bldP spid="120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" name="Table 122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Japanese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Portuguese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Russian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Punjabi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Bengali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" name="Table 123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Native speakers in the world from most to least.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24" name="Shape 124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25" name="Shape 125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26" name="Shape 126"/>
          <p:cNvSpPr/>
          <p:nvPr/>
        </p:nvSpPr>
        <p:spPr>
          <a:xfrm>
            <a:off x="9747245" y="571892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27" name="Shape 127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28" name="Shape 128"/>
          <p:cNvSpPr/>
          <p:nvPr/>
        </p:nvSpPr>
        <p:spPr>
          <a:xfrm>
            <a:off x="9747245" y="696781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  <p:bldP spid="125" grpId="2" animBg="1" advAuto="0"/>
      <p:bldP spid="126" grpId="3" animBg="1" advAuto="0"/>
      <p:bldP spid="127" grpId="4" animBg="1" advAuto="0"/>
      <p:bldP spid="128" grpId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Table 130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Romanian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Portuguese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Hausa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German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Persian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1" name="Table 131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Native speakers in the world from most to least.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32" name="Shape 132"/>
          <p:cNvSpPr/>
          <p:nvPr/>
        </p:nvSpPr>
        <p:spPr>
          <a:xfrm>
            <a:off x="9747245" y="7007337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33" name="Shape 133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34" name="Shape 134"/>
          <p:cNvSpPr/>
          <p:nvPr/>
        </p:nvSpPr>
        <p:spPr>
          <a:xfrm>
            <a:off x="9747245" y="832726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35" name="Shape 135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36" name="Shape 136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  <p:bldP spid="133" grpId="2" animBg="1" advAuto="0"/>
      <p:bldP spid="134" grpId="3" animBg="1" advAuto="0"/>
      <p:bldP spid="135" grpId="4" animBg="1" advAuto="0"/>
      <p:bldP spid="136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Table 138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Spanish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Hindi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Mandarin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Arabic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English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9" name="Table 139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total number of speakers in the world from most to least.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40" name="Shape 140"/>
          <p:cNvSpPr/>
          <p:nvPr/>
        </p:nvSpPr>
        <p:spPr>
          <a:xfrm>
            <a:off x="9747245" y="571892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41" name="Shape 141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42" name="Shape 142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43" name="Shape 143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44" name="Shape 144"/>
          <p:cNvSpPr/>
          <p:nvPr/>
        </p:nvSpPr>
        <p:spPr>
          <a:xfrm>
            <a:off x="9747245" y="696781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animBg="1" advAuto="0"/>
      <p:bldP spid="141" grpId="2" animBg="1" advAuto="0"/>
      <p:bldP spid="142" grpId="3" animBg="1" advAuto="0"/>
      <p:bldP spid="143" grpId="4" animBg="1" advAuto="0"/>
      <p:bldP spid="144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" name="Table 146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Indonesian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Russian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Turkish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French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Korean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7" name="Table 147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total number of speakers in the world from most to least.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48" name="Shape 148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49" name="Shape 149"/>
          <p:cNvSpPr/>
          <p:nvPr/>
        </p:nvSpPr>
        <p:spPr>
          <a:xfrm>
            <a:off x="9747245" y="3180171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50" name="Shape 150"/>
          <p:cNvSpPr/>
          <p:nvPr/>
        </p:nvSpPr>
        <p:spPr>
          <a:xfrm>
            <a:off x="9747245" y="693793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51" name="Shape 151"/>
          <p:cNvSpPr/>
          <p:nvPr/>
        </p:nvSpPr>
        <p:spPr>
          <a:xfrm>
            <a:off x="9747245" y="571892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52" name="Shape 152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  <p:bldP spid="149" grpId="2" animBg="1" advAuto="0"/>
      <p:bldP spid="150" grpId="3" animBg="1" advAuto="0"/>
      <p:bldP spid="151" grpId="4" animBg="1" advAuto="0"/>
      <p:bldP spid="152" grpId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6" name="Protesting Iceland's Government for removing their EU membership application - Version 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289" y="-509004"/>
            <a:ext cx="13213379" cy="1077160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747950" y="7444321"/>
            <a:ext cx="3957711" cy="1270001"/>
          </a:xfrm>
          <a:prstGeom prst="roundRect">
            <a:avLst>
              <a:gd name="adj" fmla="val 15000"/>
            </a:avLst>
          </a:prstGeom>
          <a:solidFill>
            <a:srgbClr val="DAF5F1"/>
          </a:solidFill>
          <a:ln w="12700">
            <a:solidFill>
              <a:srgbClr val="5E5E5E"/>
            </a:solidFill>
            <a:miter lim="400000"/>
          </a:ln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/>
            </a:lvl1pPr>
          </a:lstStyle>
          <a:p>
            <a:pPr lvl="0">
              <a:defRPr sz="1800"/>
            </a:pPr>
            <a:r>
              <a:rPr sz="7700"/>
              <a:t>Political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Table 159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Canada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Iran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China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Turkey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0" name="Table 160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most to the least democratic country.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61" name="Shape 161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62" name="Shape 162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63" name="Shape 163"/>
          <p:cNvSpPr/>
          <p:nvPr/>
        </p:nvSpPr>
        <p:spPr>
          <a:xfrm>
            <a:off x="9747245" y="693793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64" name="Shape 164"/>
          <p:cNvSpPr/>
          <p:nvPr/>
        </p:nvSpPr>
        <p:spPr>
          <a:xfrm>
            <a:off x="9747245" y="571892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65" name="Shape 165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2" grpId="2" animBg="1" advAuto="0"/>
      <p:bldP spid="163" grpId="3" animBg="1" advAuto="0"/>
      <p:bldP spid="164" grpId="4" animBg="1" advAuto="0"/>
      <p:bldP spid="165" grpId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9" name="DSC_065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105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449184" y="1327150"/>
            <a:ext cx="6078831" cy="1270000"/>
          </a:xfrm>
          <a:prstGeom prst="roundRect">
            <a:avLst>
              <a:gd name="adj" fmla="val 15000"/>
            </a:avLst>
          </a:prstGeom>
          <a:solidFill>
            <a:srgbClr val="DAF5F1"/>
          </a:solidFill>
          <a:ln w="12700">
            <a:solidFill>
              <a:srgbClr val="5E5E5E"/>
            </a:solidFill>
            <a:miter lim="400000"/>
          </a:ln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/>
            </a:lvl1pPr>
          </a:lstStyle>
          <a:p>
            <a:pPr lvl="0">
              <a:defRPr sz="1800"/>
            </a:pPr>
            <a:r>
              <a:rPr sz="7700"/>
              <a:t>Development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49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Cuba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United Kingdom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Chile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Iran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" name="Table 50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countries from largest in AREA to smallest.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51" name="Shape 51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52" name="Shape 52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53" name="Shape 53"/>
          <p:cNvSpPr/>
          <p:nvPr/>
        </p:nvSpPr>
        <p:spPr>
          <a:xfrm>
            <a:off x="9747245" y="69971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54" name="Shape 54"/>
          <p:cNvSpPr/>
          <p:nvPr/>
        </p:nvSpPr>
        <p:spPr>
          <a:xfrm>
            <a:off x="9747245" y="4440702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55" name="Shape 55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animBg="1" advAuto="0"/>
      <p:bldP spid="52" grpId="2" animBg="1" advAuto="0"/>
      <p:bldP spid="53" grpId="3" animBg="1" advAuto="0"/>
      <p:bldP spid="54" grpId="4" animBg="1" advAuto="0"/>
      <p:bldP spid="55" grpId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" name="Table 172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Nepal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Honduras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Ireland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Saudi Arabia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Italy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3" name="Table 173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countries from highest to the lowest HDI.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74" name="Shape 174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75" name="Shape 175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76" name="Shape 176"/>
          <p:cNvSpPr/>
          <p:nvPr/>
        </p:nvSpPr>
        <p:spPr>
          <a:xfrm>
            <a:off x="9747245" y="69971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77" name="Shape 177"/>
          <p:cNvSpPr/>
          <p:nvPr/>
        </p:nvSpPr>
        <p:spPr>
          <a:xfrm>
            <a:off x="9747245" y="4440702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78" name="Shape 178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animBg="1" advAuto="0"/>
      <p:bldP spid="176" grpId="3" animBg="1" advAuto="0"/>
      <p:bldP spid="177" grpId="4" animBg="1" advAuto="0"/>
      <p:bldP spid="178" grpId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DSC_064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0909" y="-253183"/>
            <a:ext cx="15326618" cy="1025996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3919477" y="363570"/>
            <a:ext cx="5165846" cy="1270001"/>
          </a:xfrm>
          <a:prstGeom prst="roundRect">
            <a:avLst>
              <a:gd name="adj" fmla="val 15000"/>
            </a:avLst>
          </a:prstGeom>
          <a:solidFill>
            <a:srgbClr val="DAF5F1"/>
          </a:solidFill>
          <a:ln w="12700">
            <a:solidFill>
              <a:srgbClr val="5E5E5E"/>
            </a:solidFill>
            <a:miter lim="400000"/>
          </a:ln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/>
            </a:lvl1pPr>
          </a:lstStyle>
          <a:p>
            <a:pPr lvl="0">
              <a:defRPr sz="1800"/>
            </a:pPr>
            <a:r>
              <a:rPr sz="7700"/>
              <a:t>Agriculture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Table 183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tobacco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cotton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corn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wheat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soybeans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4" name="Table 184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cash crops in the United States from most $ to least.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85" name="Shape 185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86" name="Shape 186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87" name="Shape 187"/>
          <p:cNvSpPr/>
          <p:nvPr/>
        </p:nvSpPr>
        <p:spPr>
          <a:xfrm>
            <a:off x="9747245" y="69971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88" name="Shape 188"/>
          <p:cNvSpPr/>
          <p:nvPr/>
        </p:nvSpPr>
        <p:spPr>
          <a:xfrm>
            <a:off x="9747245" y="4440702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89" name="Shape 189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  <p:bldP spid="186" grpId="2" animBg="1" advAuto="0"/>
      <p:bldP spid="187" grpId="3" animBg="1" advAuto="0"/>
      <p:bldP spid="188" grpId="4" animBg="1" advAuto="0"/>
      <p:bldP spid="189" grpId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93" name="IMG_18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9100" y="0"/>
            <a:ext cx="138430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1817905" y="4972050"/>
            <a:ext cx="9368990" cy="1270000"/>
          </a:xfrm>
          <a:prstGeom prst="roundRect">
            <a:avLst>
              <a:gd name="adj" fmla="val 15000"/>
            </a:avLst>
          </a:prstGeom>
          <a:solidFill>
            <a:srgbClr val="DAF5F1"/>
          </a:solidFill>
          <a:ln w="12700">
            <a:solidFill>
              <a:srgbClr val="5E5E5E"/>
            </a:solidFill>
            <a:miter lim="400000"/>
          </a:ln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/>
            </a:lvl1pPr>
          </a:lstStyle>
          <a:p>
            <a:pPr lvl="0">
              <a:defRPr sz="1800"/>
            </a:pPr>
            <a:r>
              <a:rPr sz="7700"/>
              <a:t>Industry and Services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Table 196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China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Germany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Poland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Spain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7" name="Table 197"/>
          <p:cNvGraphicFramePr/>
          <p:nvPr>
            <p:extLst>
              <p:ext uri="{D42A27DB-BD31-4B8C-83A1-F6EECF244321}">
                <p14:modId xmlns:p14="http://schemas.microsoft.com/office/powerpoint/2010/main" val="1866429589"/>
              </p:ext>
            </p:extLst>
          </p:nvPr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 dirty="0"/>
                        <a:t>Place in order the countries with the highest </a:t>
                      </a:r>
                      <a:r>
                        <a:rPr sz="4400" b="1" dirty="0" smtClean="0"/>
                        <a:t>t</a:t>
                      </a:r>
                      <a:r>
                        <a:rPr lang="en-US" sz="4400" b="1" dirty="0" smtClean="0"/>
                        <a:t>o</a:t>
                      </a:r>
                      <a:r>
                        <a:rPr sz="4400" b="1" dirty="0" smtClean="0"/>
                        <a:t> </a:t>
                      </a:r>
                      <a:r>
                        <a:rPr sz="4400" b="1" dirty="0"/>
                        <a:t>the lowest GDP per capita.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98" name="Shape 198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99" name="Shape 199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200" name="Shape 200"/>
          <p:cNvSpPr/>
          <p:nvPr/>
        </p:nvSpPr>
        <p:spPr>
          <a:xfrm>
            <a:off x="9747245" y="709267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201" name="Shape 201"/>
          <p:cNvSpPr/>
          <p:nvPr/>
        </p:nvSpPr>
        <p:spPr>
          <a:xfrm>
            <a:off x="9747245" y="329614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202" name="Shape 202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  <p:bldP spid="199" grpId="2" animBg="1" advAuto="0"/>
      <p:bldP spid="200" grpId="3" animBg="1" advAuto="0"/>
      <p:bldP spid="201" grpId="4" animBg="1" advAuto="0"/>
      <p:bldP spid="202" grpId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06" name="DSC_060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105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8306726" y="7324814"/>
            <a:ext cx="3462646" cy="1270001"/>
          </a:xfrm>
          <a:prstGeom prst="roundRect">
            <a:avLst>
              <a:gd name="adj" fmla="val 15000"/>
            </a:avLst>
          </a:prstGeom>
          <a:solidFill>
            <a:srgbClr val="DAF5F1"/>
          </a:solidFill>
          <a:ln w="12700">
            <a:solidFill>
              <a:srgbClr val="5E5E5E"/>
            </a:solidFill>
            <a:miter lim="400000"/>
          </a:ln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/>
            </a:lvl1pPr>
          </a:lstStyle>
          <a:p>
            <a:pPr lvl="0">
              <a:defRPr sz="1800"/>
            </a:pPr>
            <a:r>
              <a:rPr sz="7700"/>
              <a:t>Urban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Table 209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Los Angeles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Cairo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Mumbai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Tokyo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Mexico City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0" name="Table 210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from the largest to the smallest world cities by metropolitan area.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211" name="Shape 211"/>
          <p:cNvSpPr/>
          <p:nvPr/>
        </p:nvSpPr>
        <p:spPr>
          <a:xfrm>
            <a:off x="9747245" y="69895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212" name="Shape 212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213" name="Shape 213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214" name="Shape 214"/>
          <p:cNvSpPr/>
          <p:nvPr/>
        </p:nvSpPr>
        <p:spPr>
          <a:xfrm>
            <a:off x="9747245" y="329614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215" name="Shape 215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  <p:bldP spid="212" grpId="2" animBg="1" advAuto="0"/>
      <p:bldP spid="213" grpId="3" animBg="1" advAuto="0"/>
      <p:bldP spid="214" grpId="4" animBg="1" advAuto="0"/>
      <p:bldP spid="215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DSC_0519.jpe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588647" y="-539521"/>
            <a:ext cx="16182094" cy="1083264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401693" y="8470415"/>
            <a:ext cx="12201415" cy="774701"/>
          </a:xfrm>
          <a:prstGeom prst="rect">
            <a:avLst/>
          </a:prstGeom>
          <a:solidFill>
            <a:srgbClr val="82A1AB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1">
                <a:solidFill>
                  <a:srgbClr val="FFFFFF"/>
                </a:solidFill>
              </a:rPr>
              <a:t>Which countries have the most McDonald’s?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2" name="IMG_046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858" y="-762643"/>
            <a:ext cx="15038516" cy="11278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Table 64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  <a:r>
                        <a:rPr sz="4600" b="1"/>
                        <a:t> </a:t>
                      </a:r>
                      <a:r>
                        <a:rPr sz="3600" b="1"/>
                        <a:t>restaurants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France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Japan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Pakistan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Austria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Bahamas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5" name="Table 65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from the country with the most McDonald’s to the one with the least.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66" name="Shape 66"/>
          <p:cNvSpPr/>
          <p:nvPr/>
        </p:nvSpPr>
        <p:spPr>
          <a:xfrm>
            <a:off x="7715637" y="444620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1-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3,096</a:t>
            </a:r>
          </a:p>
        </p:txBody>
      </p:sp>
      <p:sp>
        <p:nvSpPr>
          <p:cNvPr id="67" name="Shape 67"/>
          <p:cNvSpPr/>
          <p:nvPr/>
        </p:nvSpPr>
        <p:spPr>
          <a:xfrm>
            <a:off x="7715637" y="319235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2-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1,258</a:t>
            </a:r>
          </a:p>
        </p:txBody>
      </p:sp>
      <p:sp>
        <p:nvSpPr>
          <p:cNvPr id="68" name="Shape 68"/>
          <p:cNvSpPr/>
          <p:nvPr/>
        </p:nvSpPr>
        <p:spPr>
          <a:xfrm>
            <a:off x="7715637" y="69971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3-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184</a:t>
            </a:r>
          </a:p>
        </p:txBody>
      </p:sp>
      <p:sp>
        <p:nvSpPr>
          <p:cNvPr id="69" name="Shape 69"/>
          <p:cNvSpPr/>
          <p:nvPr/>
        </p:nvSpPr>
        <p:spPr>
          <a:xfrm>
            <a:off x="7715637" y="572167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4-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27</a:t>
            </a:r>
          </a:p>
        </p:txBody>
      </p:sp>
      <p:sp>
        <p:nvSpPr>
          <p:cNvPr id="70" name="Shape 70"/>
          <p:cNvSpPr/>
          <p:nvPr/>
        </p:nvSpPr>
        <p:spPr>
          <a:xfrm>
            <a:off x="7715637" y="825099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5-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1" animBg="1" advAuto="0"/>
      <p:bldP spid="67" grpId="2" animBg="1" advAuto="0"/>
      <p:bldP spid="68" grpId="3" animBg="1" advAuto="0"/>
      <p:bldP spid="69" grpId="4" animBg="1" advAuto="0"/>
      <p:bldP spid="70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Table 72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  <a:r>
                        <a:rPr sz="4600" b="1"/>
                        <a:t> </a:t>
                      </a:r>
                      <a:r>
                        <a:rPr sz="3600" b="1"/>
                        <a:t>restaurants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Ukraine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Hong Kong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Iraq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Qatar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Iceland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3" name="Table 73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from the country with the most McDonald’s to the one with the least.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74" name="Shape 74"/>
          <p:cNvSpPr/>
          <p:nvPr/>
        </p:nvSpPr>
        <p:spPr>
          <a:xfrm>
            <a:off x="7715637" y="444620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1-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237</a:t>
            </a:r>
          </a:p>
        </p:txBody>
      </p:sp>
      <p:sp>
        <p:nvSpPr>
          <p:cNvPr id="75" name="Shape 75"/>
          <p:cNvSpPr/>
          <p:nvPr/>
        </p:nvSpPr>
        <p:spPr>
          <a:xfrm>
            <a:off x="7715637" y="319235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2-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76</a:t>
            </a:r>
          </a:p>
        </p:txBody>
      </p:sp>
      <p:sp>
        <p:nvSpPr>
          <p:cNvPr id="76" name="Shape 76"/>
          <p:cNvSpPr/>
          <p:nvPr/>
        </p:nvSpPr>
        <p:spPr>
          <a:xfrm>
            <a:off x="7715637" y="69971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3-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25</a:t>
            </a:r>
          </a:p>
        </p:txBody>
      </p:sp>
      <p:sp>
        <p:nvSpPr>
          <p:cNvPr id="77" name="Shape 77"/>
          <p:cNvSpPr/>
          <p:nvPr/>
        </p:nvSpPr>
        <p:spPr>
          <a:xfrm>
            <a:off x="7715637" y="572167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4-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  <p:sp>
        <p:nvSpPr>
          <p:cNvPr id="78" name="Shape 78"/>
          <p:cNvSpPr/>
          <p:nvPr/>
        </p:nvSpPr>
        <p:spPr>
          <a:xfrm>
            <a:off x="7715637" y="825099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5-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1" animBg="1" advAuto="0"/>
      <p:bldP spid="75" grpId="2" animBg="1" advAuto="0"/>
      <p:bldP spid="76" grpId="3" animBg="1" advAuto="0"/>
      <p:bldP spid="77" grpId="4" animBg="1" advAuto="0"/>
      <p:bldP spid="78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2" name="IMG_168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949150" y="8131482"/>
            <a:ext cx="11106500" cy="1270001"/>
          </a:xfrm>
          <a:prstGeom prst="roundRect">
            <a:avLst>
              <a:gd name="adj" fmla="val 15000"/>
            </a:avLst>
          </a:prstGeom>
          <a:solidFill>
            <a:srgbClr val="DAF5F1"/>
          </a:solidFill>
          <a:ln w="12700">
            <a:solidFill>
              <a:srgbClr val="5E5E5E"/>
            </a:solidFill>
            <a:miter lim="400000"/>
          </a:ln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/>
            </a:lvl1pPr>
          </a:lstStyle>
          <a:p>
            <a:pPr lvl="0">
              <a:defRPr sz="1800"/>
            </a:pPr>
            <a:r>
              <a:rPr sz="7700"/>
              <a:t>Population and Migration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Table 85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  <a:r>
                        <a:rPr sz="4600" b="1"/>
                        <a:t> </a:t>
                      </a:r>
                      <a:r>
                        <a:rPr sz="3600" b="1"/>
                        <a:t>people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Bangladesh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United States of America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Egypt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Japan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Australia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" name="Table 86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the countries in order from the highest in population to the lowest.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87" name="Shape 87"/>
          <p:cNvSpPr/>
          <p:nvPr/>
        </p:nvSpPr>
        <p:spPr>
          <a:xfrm>
            <a:off x="7715637" y="444620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1-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317 million</a:t>
            </a:r>
          </a:p>
        </p:txBody>
      </p:sp>
      <p:sp>
        <p:nvSpPr>
          <p:cNvPr id="88" name="Shape 88"/>
          <p:cNvSpPr/>
          <p:nvPr/>
        </p:nvSpPr>
        <p:spPr>
          <a:xfrm>
            <a:off x="7715637" y="319235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2-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152 million</a:t>
            </a:r>
          </a:p>
        </p:txBody>
      </p:sp>
      <p:sp>
        <p:nvSpPr>
          <p:cNvPr id="89" name="Shape 89"/>
          <p:cNvSpPr/>
          <p:nvPr/>
        </p:nvSpPr>
        <p:spPr>
          <a:xfrm>
            <a:off x="7715637" y="69971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3-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127 million</a:t>
            </a:r>
          </a:p>
        </p:txBody>
      </p:sp>
      <p:sp>
        <p:nvSpPr>
          <p:cNvPr id="90" name="Shape 90"/>
          <p:cNvSpPr/>
          <p:nvPr/>
        </p:nvSpPr>
        <p:spPr>
          <a:xfrm>
            <a:off x="7715637" y="572167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4-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86 million</a:t>
            </a:r>
          </a:p>
        </p:txBody>
      </p:sp>
      <p:sp>
        <p:nvSpPr>
          <p:cNvPr id="91" name="Shape 91"/>
          <p:cNvSpPr/>
          <p:nvPr/>
        </p:nvSpPr>
        <p:spPr>
          <a:xfrm>
            <a:off x="7715637" y="825099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5-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23 million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1" animBg="1" advAuto="0"/>
      <p:bldP spid="88" grpId="2" animBg="1" advAuto="0"/>
      <p:bldP spid="89" grpId="3" animBg="1" advAuto="0"/>
      <p:bldP spid="90" grpId="4" animBg="1" advAuto="0"/>
      <p:bldP spid="91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Table 93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  <a:r>
                        <a:rPr sz="4600" b="1"/>
                        <a:t> </a:t>
                      </a:r>
                      <a:r>
                        <a:rPr sz="3600" b="1"/>
                        <a:t>pop per km</a:t>
                      </a:r>
                      <a:r>
                        <a:rPr sz="3600" b="1" baseline="31999"/>
                        <a:t>2</a:t>
                      </a:r>
                      <a:r>
                        <a:rPr sz="3600" b="1"/>
                        <a:t> 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Bangladesh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United States of America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Egypt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Japan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Australia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4" name="Table 94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the countries in order from the highest in physiological density to the lowest.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95" name="Shape 95"/>
          <p:cNvSpPr/>
          <p:nvPr/>
        </p:nvSpPr>
        <p:spPr>
          <a:xfrm>
            <a:off x="7715637" y="572167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1-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2,924</a:t>
            </a:r>
          </a:p>
        </p:txBody>
      </p:sp>
      <p:sp>
        <p:nvSpPr>
          <p:cNvPr id="96" name="Shape 96"/>
          <p:cNvSpPr/>
          <p:nvPr/>
        </p:nvSpPr>
        <p:spPr>
          <a:xfrm>
            <a:off x="7715637" y="69971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2-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2,668</a:t>
            </a:r>
          </a:p>
        </p:txBody>
      </p:sp>
      <p:sp>
        <p:nvSpPr>
          <p:cNvPr id="97" name="Shape 97"/>
          <p:cNvSpPr/>
          <p:nvPr/>
        </p:nvSpPr>
        <p:spPr>
          <a:xfrm>
            <a:off x="7715637" y="319235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3-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1,946</a:t>
            </a:r>
          </a:p>
        </p:txBody>
      </p:sp>
      <p:sp>
        <p:nvSpPr>
          <p:cNvPr id="98" name="Shape 98"/>
          <p:cNvSpPr/>
          <p:nvPr/>
        </p:nvSpPr>
        <p:spPr>
          <a:xfrm>
            <a:off x="7715637" y="444620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4-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178</a:t>
            </a:r>
          </a:p>
        </p:txBody>
      </p:sp>
      <p:sp>
        <p:nvSpPr>
          <p:cNvPr id="99" name="Shape 99"/>
          <p:cNvSpPr/>
          <p:nvPr/>
        </p:nvSpPr>
        <p:spPr>
          <a:xfrm>
            <a:off x="7715637" y="825099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sz="7900" b="1">
                <a:latin typeface="Helvetica"/>
                <a:ea typeface="Helvetica"/>
                <a:cs typeface="Helvetica"/>
                <a:sym typeface="Helvetica"/>
              </a:rPr>
              <a:t>5- </a:t>
            </a:r>
            <a:r>
              <a:rPr sz="5500" b="1">
                <a:latin typeface="Helvetica"/>
                <a:ea typeface="Helvetica"/>
                <a:cs typeface="Helvetica"/>
                <a:sym typeface="Helvetica"/>
              </a:rPr>
              <a:t>43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1" animBg="1" advAuto="0"/>
      <p:bldP spid="96" grpId="2" animBg="1" advAuto="0"/>
      <p:bldP spid="97" grpId="3" animBg="1" advAuto="0"/>
      <p:bldP spid="98" grpId="4" animBg="1" advAuto="0"/>
      <p:bldP spid="99" grpId="5" animBg="1" advAuto="0"/>
    </p:bld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</Words>
  <Application>Microsoft Macintosh PowerPoint</Application>
  <PresentationFormat>Custom</PresentationFormat>
  <Paragraphs>217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ModernPortfolio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Shelby County Schools</cp:lastModifiedBy>
  <cp:revision>1</cp:revision>
  <dcterms:modified xsi:type="dcterms:W3CDTF">2014-05-20T18:01:06Z</dcterms:modified>
</cp:coreProperties>
</file>