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3004800" cy="9753600"/>
  <p:notesSz cx="6858000" cy="9144000"/>
  <p:defaultTextStyle>
    <a:lvl1pPr algn="ctr" defTabSz="584200">
      <a:defRPr sz="4200">
        <a:latin typeface="+mn-lt"/>
        <a:ea typeface="+mn-ea"/>
        <a:cs typeface="+mn-cs"/>
        <a:sym typeface="Helvetica Neue Light"/>
      </a:defRPr>
    </a:lvl1pPr>
    <a:lvl2pPr indent="342900" algn="ctr" defTabSz="584200">
      <a:defRPr sz="4200">
        <a:latin typeface="+mn-lt"/>
        <a:ea typeface="+mn-ea"/>
        <a:cs typeface="+mn-cs"/>
        <a:sym typeface="Helvetica Neue Light"/>
      </a:defRPr>
    </a:lvl2pPr>
    <a:lvl3pPr indent="685800" algn="ctr" defTabSz="584200">
      <a:defRPr sz="4200">
        <a:latin typeface="+mn-lt"/>
        <a:ea typeface="+mn-ea"/>
        <a:cs typeface="+mn-cs"/>
        <a:sym typeface="Helvetica Neue Light"/>
      </a:defRPr>
    </a:lvl3pPr>
    <a:lvl4pPr indent="1028700" algn="ctr" defTabSz="584200">
      <a:defRPr sz="4200">
        <a:latin typeface="+mn-lt"/>
        <a:ea typeface="+mn-ea"/>
        <a:cs typeface="+mn-cs"/>
        <a:sym typeface="Helvetica Neue Light"/>
      </a:defRPr>
    </a:lvl4pPr>
    <a:lvl5pPr indent="1371600" algn="ctr" defTabSz="584200">
      <a:defRPr sz="4200">
        <a:latin typeface="+mn-lt"/>
        <a:ea typeface="+mn-ea"/>
        <a:cs typeface="+mn-cs"/>
        <a:sym typeface="Helvetica Neue Light"/>
      </a:defRPr>
    </a:lvl5pPr>
    <a:lvl6pPr indent="1714500" algn="ctr" defTabSz="584200">
      <a:defRPr sz="4200">
        <a:latin typeface="+mn-lt"/>
        <a:ea typeface="+mn-ea"/>
        <a:cs typeface="+mn-cs"/>
        <a:sym typeface="Helvetica Neue Light"/>
      </a:defRPr>
    </a:lvl6pPr>
    <a:lvl7pPr indent="2057400" algn="ctr" defTabSz="584200">
      <a:defRPr sz="4200">
        <a:latin typeface="+mn-lt"/>
        <a:ea typeface="+mn-ea"/>
        <a:cs typeface="+mn-cs"/>
        <a:sym typeface="Helvetica Neue Light"/>
      </a:defRPr>
    </a:lvl7pPr>
    <a:lvl8pPr indent="2400300" algn="ctr" defTabSz="584200">
      <a:defRPr sz="4200">
        <a:latin typeface="+mn-lt"/>
        <a:ea typeface="+mn-ea"/>
        <a:cs typeface="+mn-cs"/>
        <a:sym typeface="Helvetica Neue Light"/>
      </a:defRPr>
    </a:lvl8pPr>
    <a:lvl9pPr indent="2743200" algn="ctr" defTabSz="584200">
      <a:defRPr sz="4200">
        <a:latin typeface="+mn-lt"/>
        <a:ea typeface="+mn-ea"/>
        <a:cs typeface="+mn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C4C6C6"/>
              </a:solidFill>
              <a:prstDash val="solid"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25D6B"/>
          </a:solidFill>
        </a:fill>
      </a:tcStyle>
    </a:firstRow>
  </a:tblStyle>
  <a:tblStyle styleId="{C7B018BB-80A7-4F77-B60F-C8B233D01FF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FF8FA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728F"/>
              </a:solidFill>
              <a:prstDash val="solid"/>
              <a:miter lim="400000"/>
            </a:ln>
          </a:top>
          <a:bottom>
            <a:ln w="12700" cap="flat">
              <a:solidFill>
                <a:srgbClr val="4F728F"/>
              </a:solidFill>
              <a:prstDash val="solid"/>
              <a:miter lim="400000"/>
            </a:ln>
          </a:bottom>
          <a:insideH>
            <a:ln w="12700" cap="flat">
              <a:solidFill>
                <a:srgbClr val="4F728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4DADF"/>
          </a:solidFill>
        </a:fill>
      </a:tcStyle>
    </a:firstCol>
    <a:la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8EB0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73D59"/>
          </a:solidFill>
        </a:fill>
      </a:tcStyle>
    </a:firstRow>
  </a:tblStyle>
  <a:tblStyle styleId="{EEE7283C-3CF3-47DC-8721-378D4A62B228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3C3C1D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A9A584"/>
              </a:solidFill>
              <a:prstDash val="solid"/>
              <a:miter lim="400000"/>
            </a:ln>
          </a:top>
          <a:bottom>
            <a:ln w="127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solidFill>
                <a:srgbClr val="A9A584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CFCDBB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C6C6C6"/>
              </a:solidFill>
              <a:prstDash val="solid"/>
              <a:miter lim="400000"/>
            </a:ln>
          </a:left>
          <a:right>
            <a:ln w="12700" cap="flat">
              <a:solidFill>
                <a:srgbClr val="C6C6C6"/>
              </a:solidFill>
              <a:prstDash val="solid"/>
              <a:miter lim="400000"/>
            </a:ln>
          </a:right>
          <a:top>
            <a:ln w="12700" cap="flat">
              <a:solidFill>
                <a:srgbClr val="656839"/>
              </a:solidFill>
              <a:prstDash val="solid"/>
              <a:miter lim="400000"/>
            </a:ln>
          </a:top>
          <a:bottom>
            <a:ln w="12700" cap="flat">
              <a:solidFill>
                <a:srgbClr val="3C3C1D"/>
              </a:solidFill>
              <a:prstDash val="solid"/>
              <a:miter lim="400000"/>
            </a:ln>
          </a:bottom>
          <a:insideH>
            <a:ln w="12700" cap="flat">
              <a:solidFill>
                <a:srgbClr val="C6C6C6"/>
              </a:solidFill>
              <a:prstDash val="solid"/>
              <a:miter lim="400000"/>
            </a:ln>
          </a:insideH>
          <a:insideV>
            <a:ln w="12700" cap="flat">
              <a:solidFill>
                <a:srgbClr val="C6C6C6"/>
              </a:solidFill>
              <a:prstDash val="solid"/>
              <a:miter lim="400000"/>
            </a:ln>
          </a:insideV>
        </a:tcBdr>
        <a:fill>
          <a:solidFill>
            <a:srgbClr val="E8E9E8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A9A584"/>
              </a:solidFill>
              <a:prstDash val="solid"/>
              <a:miter lim="400000"/>
            </a:ln>
          </a:left>
          <a:right>
            <a:ln w="12700" cap="flat">
              <a:solidFill>
                <a:srgbClr val="A9A584"/>
              </a:solidFill>
              <a:prstDash val="solid"/>
              <a:miter lim="400000"/>
            </a:ln>
          </a:right>
          <a:top>
            <a:ln w="12700" cap="flat">
              <a:solidFill>
                <a:srgbClr val="3C3C1D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AAA485"/>
              </a:solidFill>
              <a:prstDash val="solid"/>
              <a:miter lim="400000"/>
            </a:ln>
          </a:insideH>
          <a:insideV>
            <a:ln w="12700" cap="flat">
              <a:solidFill>
                <a:srgbClr val="A9A584"/>
              </a:solidFill>
              <a:prstDash val="solid"/>
              <a:miter lim="400000"/>
            </a:ln>
          </a:insideV>
        </a:tcBdr>
        <a:fill>
          <a:solidFill>
            <a:srgbClr val="656839"/>
          </a:solidFill>
        </a:fill>
      </a:tcStyle>
    </a:firstRow>
  </a:tblStyle>
  <a:tblStyle styleId="{CF821DB8-F4EB-4A41-A1BA-3FCAFE7338EE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4C6C6"/>
              </a:solidFill>
              <a:prstDash val="solid"/>
              <a:miter lim="400000"/>
            </a:ln>
          </a:top>
          <a:bottom>
            <a:ln w="25400" cap="flat">
              <a:solidFill>
                <a:srgbClr val="C4C6C6"/>
              </a:solidFill>
              <a:prstDash val="solid"/>
              <a:miter lim="400000"/>
            </a:ln>
          </a:bottom>
          <a:insideH>
            <a:ln w="25400" cap="flat">
              <a:solidFill>
                <a:srgbClr val="C4C6C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wholeTbl>
    <a:band2H>
      <a:tcTxStyle/>
      <a:tcStyle>
        <a:tcBdr/>
        <a:fill>
          <a:solidFill>
            <a:srgbClr val="E4E4E0"/>
          </a:solidFill>
        </a:fill>
      </a:tcStyle>
    </a:band2H>
    <a:firstCol>
      <a:tcTxStyle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15151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D7766"/>
              </a:solidFill>
              <a:prstDash val="solid"/>
              <a:miter lim="400000"/>
            </a:ln>
          </a:top>
          <a:bottom>
            <a:ln w="12700" cap="flat">
              <a:solidFill>
                <a:srgbClr val="7D7766"/>
              </a:solidFill>
              <a:prstDash val="solid"/>
              <a:miter lim="400000"/>
            </a:ln>
          </a:bottom>
          <a:insideH>
            <a:ln w="12700" cap="flat">
              <a:solidFill>
                <a:srgbClr val="7D77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F8B7E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515151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1F1F1"/>
          </a:solidFill>
        </a:fill>
      </a:tcStyle>
    </a:lastRow>
    <a:firstRow>
      <a:tcTxStyle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15151"/>
              </a:solidFill>
              <a:prstDash val="solid"/>
              <a:miter lim="400000"/>
            </a:ln>
          </a:top>
          <a:bottom>
            <a:ln w="25400" cap="flat">
              <a:solidFill>
                <a:srgbClr val="A9A58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E5A4C"/>
          </a:solidFill>
        </a:fill>
      </a:tcStyle>
    </a:firstRow>
  </a:tblStyle>
  <a:tblStyle styleId="{33BA23B1-9221-436E-865A-0063620EA4FD}" styleName="">
    <a:tblBg/>
    <a:wholeTb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solidFill>
                <a:srgbClr val="747474"/>
              </a:solidFill>
              <a:prstDash val="solid"/>
              <a:miter lim="400000"/>
            </a:ln>
          </a:insideH>
          <a:insideV>
            <a:ln w="12700" cap="flat">
              <a:solidFill>
                <a:srgbClr val="74747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>
        <a:fontRef idx="major">
          <a:srgbClr val="444444"/>
        </a:fontRef>
        <a:srgbClr val="444444"/>
      </a:tcTxStyle>
      <a:tcStyle>
        <a:tcBdr>
          <a:left>
            <a:ln w="12700" cap="flat">
              <a:solidFill>
                <a:srgbClr val="747474"/>
              </a:solidFill>
              <a:prstDash val="solid"/>
              <a:miter lim="400000"/>
            </a:ln>
          </a:left>
          <a:right>
            <a:ln w="12700" cap="flat">
              <a:solidFill>
                <a:srgbClr val="74747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firstCol>
    <a:la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47474"/>
              </a:solidFill>
              <a:prstDash val="solid"/>
              <a:miter lim="400000"/>
            </a:ln>
          </a:top>
          <a:bottom>
            <a:ln w="12700" cap="flat">
              <a:solidFill>
                <a:srgbClr val="74747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/>
          </a:solidFill>
        </a:fill>
      </a:tcStyle>
    </a:firstRow>
  </a:tblStyle>
  <a:tblStyle styleId="{2708684C-4D16-4618-839F-0558EEFCDFE6}" styleName="">
    <a:tblBg/>
    <a:wholeTbl>
      <a:tcTxStyle>
        <a:fontRef idx="major">
          <a:srgbClr val="777777"/>
        </a:fontRef>
        <a:srgbClr val="777777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2525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C9C9C9"/>
              </a:solidFill>
              <a:prstDash val="solid"/>
              <a:miter lim="400000"/>
            </a:ln>
          </a:top>
          <a:bottom>
            <a:ln w="12700" cap="flat">
              <a:solidFill>
                <a:srgbClr val="C9C9C9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555555"/>
      </a:tcTxStyle>
      <a:tcStyle>
        <a:tcBdr>
          <a:left>
            <a:ln w="12700" cap="flat">
              <a:solidFill>
                <a:srgbClr val="C9C9C9"/>
              </a:solidFill>
              <a:prstDash val="solid"/>
              <a:miter lim="400000"/>
            </a:ln>
          </a:left>
          <a:right>
            <a:ln w="12700" cap="flat">
              <a:solidFill>
                <a:srgbClr val="C9C9C9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C9C9C9"/>
              </a:solidFill>
              <a:prstDash val="solid"/>
              <a:miter lim="400000"/>
            </a:ln>
          </a:insideH>
          <a:insideV>
            <a:ln w="12700" cap="flat">
              <a:solidFill>
                <a:srgbClr val="C9C9C9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2D2D2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CBCBCB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-848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8815344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58420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/>
          <p:nvPr/>
        </p:nvSpPr>
        <p:spPr>
          <a:xfrm>
            <a:off x="647700" y="4749800"/>
            <a:ext cx="11709421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571500" y="1320800"/>
            <a:ext cx="118618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118618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647700" y="1968500"/>
            <a:ext cx="4876867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571500" y="330200"/>
            <a:ext cx="5080000" cy="1397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 flipH="1">
            <a:off x="6502399" y="1803400"/>
            <a:ext cx="1" cy="43180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 &amp;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 flipH="1">
            <a:off x="4432299" y="1778000"/>
            <a:ext cx="1" cy="5054600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2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/>
          <p:nvPr/>
        </p:nvSpPr>
        <p:spPr>
          <a:xfrm flipH="1">
            <a:off x="6489699" y="508000"/>
            <a:ext cx="1" cy="801373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44449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 flipH="1">
            <a:off x="8547098" y="1777968"/>
            <a:ext cx="1" cy="5067381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 flipH="1">
            <a:off x="64896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1" name="Shape 51"/>
          <p:cNvSpPr/>
          <p:nvPr/>
        </p:nvSpPr>
        <p:spPr>
          <a:xfrm>
            <a:off x="6489696" y="4476750"/>
            <a:ext cx="5994408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4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9067798" y="520668"/>
            <a:ext cx="1" cy="7962963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9067796" y="30924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" name="Shape 56"/>
          <p:cNvSpPr/>
          <p:nvPr/>
        </p:nvSpPr>
        <p:spPr>
          <a:xfrm>
            <a:off x="9067796" y="5873750"/>
            <a:ext cx="3429023" cy="127"/>
          </a:xfrm>
          <a:prstGeom prst="line">
            <a:avLst/>
          </a:prstGeom>
          <a:ln w="12700">
            <a:solidFill>
              <a:srgbClr val="ABABAB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xfrm>
            <a:off x="431800" y="8813800"/>
            <a:ext cx="8255000" cy="812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 sz="2000">
                <a:solidFill>
                  <a:srgbClr val="868686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68686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5080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xfrm>
            <a:off x="8369300" y="2324100"/>
            <a:ext cx="4064000" cy="65659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59309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body" idx="1"/>
          </p:nvPr>
        </p:nvSpPr>
        <p:spPr>
          <a:xfrm>
            <a:off x="571500" y="863600"/>
            <a:ext cx="11861800" cy="8026400"/>
          </a:xfrm>
          <a:prstGeom prst="rect">
            <a:avLst/>
          </a:prstGeom>
        </p:spPr>
        <p:txBody>
          <a:bodyPr/>
          <a:lstStyle>
            <a:lvl1pPr>
              <a:spcBef>
                <a:spcPts val="7200"/>
              </a:spcBef>
            </a:lvl1pPr>
            <a:lvl2pPr>
              <a:spcBef>
                <a:spcPts val="7200"/>
              </a:spcBef>
            </a:lvl2pPr>
            <a:lvl3pPr>
              <a:spcBef>
                <a:spcPts val="7200"/>
              </a:spcBef>
            </a:lvl3pPr>
            <a:lvl4pPr>
              <a:spcBef>
                <a:spcPts val="7200"/>
              </a:spcBef>
            </a:lvl4pPr>
            <a:lvl5pPr>
              <a:spcBef>
                <a:spcPts val="7200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7543800" y="7975599"/>
            <a:ext cx="1" cy="1422529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1409700" y="7785100"/>
            <a:ext cx="5791200" cy="1701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r"/>
          </a:lstStyle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848600" y="8470900"/>
            <a:ext cx="4953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2pPr>
            <a:lvl3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3pPr>
            <a:lvl4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4pPr>
            <a:lvl5pPr marL="0" indent="0">
              <a:spcBef>
                <a:spcPts val="0"/>
              </a:spcBef>
              <a:buSzTx/>
              <a:buNone/>
              <a:defRPr>
                <a:solidFill>
                  <a:srgbClr val="A9A9A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A9A9A9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647700" y="4749800"/>
            <a:ext cx="4882122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571500" y="1320800"/>
            <a:ext cx="5080000" cy="317500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571500" y="5016500"/>
            <a:ext cx="5080000" cy="3175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</a:lvl1pPr>
            <a:lvl2pPr marL="0" indent="0">
              <a:spcBef>
                <a:spcPts val="0"/>
              </a:spcBef>
              <a:buSzTx/>
              <a:buNone/>
            </a:lvl2pPr>
            <a:lvl3pPr marL="0" indent="0">
              <a:spcBef>
                <a:spcPts val="0"/>
              </a:spcBef>
              <a:buSzTx/>
              <a:buNone/>
            </a:lvl3pPr>
            <a:lvl4pPr marL="0" indent="0">
              <a:spcBef>
                <a:spcPts val="0"/>
              </a:spcBef>
              <a:buSzTx/>
              <a:buNone/>
            </a:lvl4pPr>
            <a:lvl5pPr marL="0" indent="0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647700" y="1968500"/>
            <a:ext cx="11709400" cy="127"/>
          </a:xfrm>
          <a:prstGeom prst="line">
            <a:avLst/>
          </a:prstGeom>
          <a:ln w="12700">
            <a:solidFill>
              <a:srgbClr val="9A9A9A"/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71500" y="330200"/>
            <a:ext cx="11861800" cy="139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/>
          <a:lstStyle/>
          <a:p>
            <a:pPr lvl="0">
              <a:defRPr sz="1800"/>
            </a:pPr>
            <a:r>
              <a:rPr sz="4200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71500" y="2324100"/>
            <a:ext cx="11861800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747474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xmlns:p14="http://schemas.microsoft.com/office/powerpoint/2010/main" spd="med"/>
  <p:txStyles>
    <p:titleStyle>
      <a:lvl1pPr defTabSz="584200">
        <a:defRPr sz="4200">
          <a:latin typeface="+mn-lt"/>
          <a:ea typeface="+mn-ea"/>
          <a:cs typeface="+mn-cs"/>
          <a:sym typeface="Helvetica Neue Light"/>
        </a:defRPr>
      </a:lvl1pPr>
      <a:lvl2pPr indent="228600" defTabSz="584200">
        <a:defRPr sz="4200">
          <a:latin typeface="+mn-lt"/>
          <a:ea typeface="+mn-ea"/>
          <a:cs typeface="+mn-cs"/>
          <a:sym typeface="Helvetica Neue Light"/>
        </a:defRPr>
      </a:lvl2pPr>
      <a:lvl3pPr indent="457200" defTabSz="584200">
        <a:defRPr sz="4200">
          <a:latin typeface="+mn-lt"/>
          <a:ea typeface="+mn-ea"/>
          <a:cs typeface="+mn-cs"/>
          <a:sym typeface="Helvetica Neue Light"/>
        </a:defRPr>
      </a:lvl3pPr>
      <a:lvl4pPr indent="685800" defTabSz="584200">
        <a:defRPr sz="4200">
          <a:latin typeface="+mn-lt"/>
          <a:ea typeface="+mn-ea"/>
          <a:cs typeface="+mn-cs"/>
          <a:sym typeface="Helvetica Neue Light"/>
        </a:defRPr>
      </a:lvl4pPr>
      <a:lvl5pPr indent="914400" defTabSz="584200">
        <a:defRPr sz="4200">
          <a:latin typeface="+mn-lt"/>
          <a:ea typeface="+mn-ea"/>
          <a:cs typeface="+mn-cs"/>
          <a:sym typeface="Helvetica Neue Light"/>
        </a:defRPr>
      </a:lvl5pPr>
      <a:lvl6pPr indent="1143000" defTabSz="584200">
        <a:defRPr sz="4200">
          <a:latin typeface="+mn-lt"/>
          <a:ea typeface="+mn-ea"/>
          <a:cs typeface="+mn-cs"/>
          <a:sym typeface="Helvetica Neue Light"/>
        </a:defRPr>
      </a:lvl6pPr>
      <a:lvl7pPr indent="1371600" defTabSz="584200">
        <a:defRPr sz="4200">
          <a:latin typeface="+mn-lt"/>
          <a:ea typeface="+mn-ea"/>
          <a:cs typeface="+mn-cs"/>
          <a:sym typeface="Helvetica Neue Light"/>
        </a:defRPr>
      </a:lvl7pPr>
      <a:lvl8pPr indent="1600200" defTabSz="584200">
        <a:defRPr sz="4200">
          <a:latin typeface="+mn-lt"/>
          <a:ea typeface="+mn-ea"/>
          <a:cs typeface="+mn-cs"/>
          <a:sym typeface="Helvetica Neue Light"/>
        </a:defRPr>
      </a:lvl8pPr>
      <a:lvl9pPr indent="1828800" defTabSz="584200">
        <a:defRPr sz="4200">
          <a:latin typeface="+mn-lt"/>
          <a:ea typeface="+mn-ea"/>
          <a:cs typeface="+mn-cs"/>
          <a:sym typeface="Helvetica Neue Light"/>
        </a:defRPr>
      </a:lvl9pPr>
    </p:titleStyle>
    <p:bodyStyle>
      <a:lvl1pPr marL="266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1pPr>
      <a:lvl2pPr marL="711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2pPr>
      <a:lvl3pPr marL="1155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3pPr>
      <a:lvl4pPr marL="1600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4pPr>
      <a:lvl5pPr marL="2044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5pPr>
      <a:lvl6pPr marL="2489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6pPr>
      <a:lvl7pPr marL="2933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7pPr>
      <a:lvl8pPr marL="33782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8pPr>
      <a:lvl9pPr marL="3822700" indent="-266700" defTabSz="584200">
        <a:spcBef>
          <a:spcPts val="4800"/>
        </a:spcBef>
        <a:buSzPct val="100000"/>
        <a:buChar char="•"/>
        <a:defRPr sz="2600">
          <a:solidFill>
            <a:srgbClr val="747474"/>
          </a:solidFill>
          <a:latin typeface="+mj-lt"/>
          <a:ea typeface="+mj-ea"/>
          <a:cs typeface="+mj-cs"/>
          <a:sym typeface="Helvetica Neue"/>
        </a:defRPr>
      </a:lvl9pPr>
    </p:bodyStyle>
    <p:otherStyle>
      <a:lvl1pPr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1pPr>
      <a:lvl2pPr indent="228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2pPr>
      <a:lvl3pPr indent="457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3pPr>
      <a:lvl4pPr indent="685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4pPr>
      <a:lvl5pPr indent="9144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5pPr>
      <a:lvl6pPr indent="11430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6pPr>
      <a:lvl7pPr indent="13716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7pPr>
      <a:lvl8pPr indent="16002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8pPr>
      <a:lvl9pPr indent="1828800" algn="r" defTabSz="584200">
        <a:defRPr sz="1400">
          <a:solidFill>
            <a:schemeClr val="tx1"/>
          </a:solidFill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t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DSC_0108.jpg"/>
          <p:cNvPicPr/>
          <p:nvPr/>
        </p:nvPicPr>
        <p:blipFill>
          <a:blip r:embed="rId2">
            <a:alphaModFix amt="30168"/>
            <a:extLst/>
          </a:blip>
          <a:stretch>
            <a:fillRect/>
          </a:stretch>
        </p:blipFill>
        <p:spPr>
          <a:xfrm>
            <a:off x="-1765223" y="-646930"/>
            <a:ext cx="17704444" cy="11047460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900" b="1"/>
            </a:lvl1pPr>
          </a:lstStyle>
          <a:p>
            <a:pPr lvl="0" algn="ctr">
              <a:defRPr sz="1800" b="0"/>
            </a:pPr>
            <a:r>
              <a:rPr sz="7900" b="1" dirty="0"/>
              <a:t>Thinking Geographically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1" name="Table 141"/>
          <p:cNvGraphicFramePr/>
          <p:nvPr/>
        </p:nvGraphicFramePr>
        <p:xfrm>
          <a:off x="66294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Mongolia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2" name="Shape 142"/>
          <p:cNvSpPr/>
          <p:nvPr/>
        </p:nvSpPr>
        <p:spPr>
          <a:xfrm flipH="1">
            <a:off x="3251199" y="-4191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3" name="Shape 143"/>
          <p:cNvSpPr/>
          <p:nvPr/>
        </p:nvSpPr>
        <p:spPr>
          <a:xfrm flipH="1">
            <a:off x="-9454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44" name="Table 144"/>
          <p:cNvGraphicFramePr/>
          <p:nvPr/>
        </p:nvGraphicFramePr>
        <p:xfrm>
          <a:off x="1270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Vietnam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45" name="Table 145"/>
          <p:cNvGraphicFramePr/>
          <p:nvPr/>
        </p:nvGraphicFramePr>
        <p:xfrm>
          <a:off x="1270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46" name="Table 146"/>
          <p:cNvGraphicFramePr/>
          <p:nvPr/>
        </p:nvGraphicFramePr>
        <p:xfrm>
          <a:off x="33528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47" name="Shape 147"/>
          <p:cNvSpPr/>
          <p:nvPr/>
        </p:nvSpPr>
        <p:spPr>
          <a:xfrm flipH="1">
            <a:off x="65023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8" name="Shape 148"/>
          <p:cNvSpPr/>
          <p:nvPr/>
        </p:nvSpPr>
        <p:spPr>
          <a:xfrm flipH="1">
            <a:off x="9728200" y="-2540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49" name="Table 149"/>
          <p:cNvGraphicFramePr/>
          <p:nvPr/>
        </p:nvGraphicFramePr>
        <p:xfrm>
          <a:off x="33528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Niue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Kazakhstan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50" name="Table 150"/>
          <p:cNvGraphicFramePr/>
          <p:nvPr/>
        </p:nvGraphicFramePr>
        <p:xfrm>
          <a:off x="98171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Bahrain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Oman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 Virgin Islands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51" name="Table 151"/>
          <p:cNvGraphicFramePr/>
          <p:nvPr/>
        </p:nvGraphicFramePr>
        <p:xfrm>
          <a:off x="98171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Martinique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Cayman Islands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Saint Lucia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Iceland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Malta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52" name="Table 152"/>
          <p:cNvGraphicFramePr/>
          <p:nvPr/>
        </p:nvGraphicFramePr>
        <p:xfrm>
          <a:off x="66294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Maldives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U.A.E.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The Bahamas 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3" name="Shape 153"/>
          <p:cNvSpPr/>
          <p:nvPr/>
        </p:nvSpPr>
        <p:spPr>
          <a:xfrm>
            <a:off x="5081263" y="4645718"/>
            <a:ext cx="2842274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Physiological Density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5" name="Table 155"/>
          <p:cNvGraphicFramePr/>
          <p:nvPr/>
        </p:nvGraphicFramePr>
        <p:xfrm>
          <a:off x="1270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Bahrain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Oman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 Virgin Islands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10,000+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56" name="Shape 156"/>
          <p:cNvSpPr/>
          <p:nvPr/>
        </p:nvSpPr>
        <p:spPr>
          <a:xfrm flipH="1">
            <a:off x="3251199" y="-4191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7" name="Shape 157"/>
          <p:cNvSpPr/>
          <p:nvPr/>
        </p:nvSpPr>
        <p:spPr>
          <a:xfrm flipH="1">
            <a:off x="-9454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58" name="Table 158"/>
          <p:cNvGraphicFramePr/>
          <p:nvPr/>
        </p:nvGraphicFramePr>
        <p:xfrm>
          <a:off x="33655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Maldives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U.A.E.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The Bahamas 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5,000-9,999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59" name="Table 159"/>
          <p:cNvGraphicFramePr/>
          <p:nvPr/>
        </p:nvGraphicFramePr>
        <p:xfrm>
          <a:off x="65913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Martinique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Cayman Islands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Saint Lucia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Iceland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Malta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3,000-4,999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60" name="Table 160"/>
          <p:cNvGraphicFramePr/>
          <p:nvPr/>
        </p:nvGraphicFramePr>
        <p:xfrm>
          <a:off x="98425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Vietnam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1,000-2,999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1" name="Shape 161"/>
          <p:cNvSpPr/>
          <p:nvPr/>
        </p:nvSpPr>
        <p:spPr>
          <a:xfrm flipH="1">
            <a:off x="65023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2" name="Shape 162"/>
          <p:cNvSpPr/>
          <p:nvPr/>
        </p:nvSpPr>
        <p:spPr>
          <a:xfrm flipH="1">
            <a:off x="9715500" y="-2286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63" name="Table 163"/>
          <p:cNvGraphicFramePr/>
          <p:nvPr/>
        </p:nvGraphicFramePr>
        <p:xfrm>
          <a:off x="1270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600-999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64" name="Table 164"/>
          <p:cNvGraphicFramePr/>
          <p:nvPr/>
        </p:nvGraphicFramePr>
        <p:xfrm>
          <a:off x="33655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300-599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65" name="Table 165"/>
          <p:cNvGraphicFramePr/>
          <p:nvPr/>
        </p:nvGraphicFramePr>
        <p:xfrm>
          <a:off x="65913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Mongolia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100-299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66" name="Table 166"/>
          <p:cNvGraphicFramePr/>
          <p:nvPr/>
        </p:nvGraphicFramePr>
        <p:xfrm>
          <a:off x="98425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Niue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Kazakhstan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Less Than </a:t>
                      </a:r>
                      <a:r>
                        <a:rPr sz="2500" b="1"/>
                        <a:t>100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7" name="Shape 167"/>
          <p:cNvSpPr/>
          <p:nvPr/>
        </p:nvSpPr>
        <p:spPr>
          <a:xfrm>
            <a:off x="177800" y="263012"/>
            <a:ext cx="29718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68" name="Shape 168"/>
          <p:cNvSpPr/>
          <p:nvPr/>
        </p:nvSpPr>
        <p:spPr>
          <a:xfrm>
            <a:off x="3390900" y="263012"/>
            <a:ext cx="29591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69" name="Shape 169"/>
          <p:cNvSpPr/>
          <p:nvPr/>
        </p:nvSpPr>
        <p:spPr>
          <a:xfrm>
            <a:off x="6616700" y="263012"/>
            <a:ext cx="29591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70" name="Shape 170"/>
          <p:cNvSpPr/>
          <p:nvPr/>
        </p:nvSpPr>
        <p:spPr>
          <a:xfrm>
            <a:off x="9867900" y="263012"/>
            <a:ext cx="29591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71" name="Shape 171"/>
          <p:cNvSpPr/>
          <p:nvPr/>
        </p:nvSpPr>
        <p:spPr>
          <a:xfrm>
            <a:off x="171450" y="5092700"/>
            <a:ext cx="29845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72" name="Shape 172"/>
          <p:cNvSpPr/>
          <p:nvPr/>
        </p:nvSpPr>
        <p:spPr>
          <a:xfrm>
            <a:off x="3429000" y="50927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6604000" y="5139813"/>
            <a:ext cx="29718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9867900" y="5139813"/>
            <a:ext cx="29718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75" name="Shape 175"/>
          <p:cNvSpPr/>
          <p:nvPr/>
        </p:nvSpPr>
        <p:spPr>
          <a:xfrm>
            <a:off x="5081263" y="4645718"/>
            <a:ext cx="2842274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Physiological Density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  <p:bldP spid="168" grpId="2" animBg="1" advAuto="0"/>
      <p:bldP spid="169" grpId="3" animBg="1" advAuto="0"/>
      <p:bldP spid="170" grpId="4" animBg="1" advAuto="0"/>
      <p:bldP spid="171" grpId="5" animBg="1" advAuto="0"/>
      <p:bldP spid="172" grpId="6" animBg="1" advAuto="0"/>
      <p:bldP spid="173" grpId="7" animBg="1" advAuto="0"/>
      <p:bldP spid="174" grpId="8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7" name="Table 177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Meixco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China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Dominican Republic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Philippines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8" name="Table 178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 b="1"/>
                        <a:t>Place the countries in order from highest to lowest the number of immigrants entering the USA in 2013.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79" name="Shape 179"/>
          <p:cNvSpPr/>
          <p:nvPr/>
        </p:nvSpPr>
        <p:spPr>
          <a:xfrm>
            <a:off x="9747245" y="4471547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80" name="Shape 180"/>
          <p:cNvSpPr/>
          <p:nvPr/>
        </p:nvSpPr>
        <p:spPr>
          <a:xfrm>
            <a:off x="9747245" y="567253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81" name="Shape 181"/>
          <p:cNvSpPr/>
          <p:nvPr/>
        </p:nvSpPr>
        <p:spPr>
          <a:xfrm>
            <a:off x="9747245" y="3156977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82" name="Shape 182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183" name="Shape 183"/>
          <p:cNvSpPr/>
          <p:nvPr/>
        </p:nvSpPr>
        <p:spPr>
          <a:xfrm>
            <a:off x="9747245" y="7010792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  <p:bldP spid="180" grpId="2" animBg="1" advAuto="0"/>
      <p:bldP spid="181" grpId="3" animBg="1" advAuto="0"/>
      <p:bldP spid="182" grpId="4" animBg="1" advAuto="0"/>
      <p:bldP spid="183" grpId="5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Table 185"/>
          <p:cNvGraphicFramePr/>
          <p:nvPr/>
        </p:nvGraphicFramePr>
        <p:xfrm>
          <a:off x="66294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Lithuania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Africa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86" name="Shape 186"/>
          <p:cNvSpPr/>
          <p:nvPr/>
        </p:nvSpPr>
        <p:spPr>
          <a:xfrm flipH="1">
            <a:off x="3251199" y="-4191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87" name="Shape 187"/>
          <p:cNvSpPr/>
          <p:nvPr/>
        </p:nvSpPr>
        <p:spPr>
          <a:xfrm flipH="1">
            <a:off x="-9454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88" name="Table 188"/>
          <p:cNvGraphicFramePr/>
          <p:nvPr/>
        </p:nvGraphicFramePr>
        <p:xfrm>
          <a:off x="1270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89" name="Table 189"/>
          <p:cNvGraphicFramePr/>
          <p:nvPr/>
        </p:nvGraphicFramePr>
        <p:xfrm>
          <a:off x="1270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Vietnam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Lesotho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90" name="Table 190"/>
          <p:cNvGraphicFramePr/>
          <p:nvPr/>
        </p:nvGraphicFramePr>
        <p:xfrm>
          <a:off x="33528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Holy See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U.A.E.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American Samoa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91" name="Shape 191"/>
          <p:cNvSpPr/>
          <p:nvPr/>
        </p:nvSpPr>
        <p:spPr>
          <a:xfrm flipH="1">
            <a:off x="65023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92" name="Shape 192"/>
          <p:cNvSpPr/>
          <p:nvPr/>
        </p:nvSpPr>
        <p:spPr>
          <a:xfrm flipH="1">
            <a:off x="9728200" y="-2540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93" name="Table 193"/>
          <p:cNvGraphicFramePr/>
          <p:nvPr/>
        </p:nvGraphicFramePr>
        <p:xfrm>
          <a:off x="33528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Luxembourg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Hong Kong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Saudi Arabia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Oman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94" name="Table 194"/>
          <p:cNvGraphicFramePr/>
          <p:nvPr/>
        </p:nvGraphicFramePr>
        <p:xfrm>
          <a:off x="98171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95" name="Table 195"/>
          <p:cNvGraphicFramePr/>
          <p:nvPr/>
        </p:nvGraphicFramePr>
        <p:xfrm>
          <a:off x="98171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Nicaragua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Mongolia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Morocco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96" name="Table 196"/>
          <p:cNvGraphicFramePr/>
          <p:nvPr/>
        </p:nvGraphicFramePr>
        <p:xfrm>
          <a:off x="66294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C- % Foreign-Born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Monaco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Andorra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 Virgin Islands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97" name="Shape 197"/>
          <p:cNvSpPr/>
          <p:nvPr/>
        </p:nvSpPr>
        <p:spPr>
          <a:xfrm>
            <a:off x="4107808" y="4645718"/>
            <a:ext cx="4789184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Percentage Population Foreign-Born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Table 199"/>
          <p:cNvGraphicFramePr/>
          <p:nvPr/>
        </p:nvGraphicFramePr>
        <p:xfrm>
          <a:off x="1270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Holy See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U.A.E.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American Samoa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Over 70%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0" name="Shape 200"/>
          <p:cNvSpPr/>
          <p:nvPr/>
        </p:nvSpPr>
        <p:spPr>
          <a:xfrm flipH="1">
            <a:off x="3251199" y="-4191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1" name="Shape 201"/>
          <p:cNvSpPr/>
          <p:nvPr/>
        </p:nvSpPr>
        <p:spPr>
          <a:xfrm flipH="1">
            <a:off x="-9454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202" name="Table 202"/>
          <p:cNvGraphicFramePr/>
          <p:nvPr/>
        </p:nvGraphicFramePr>
        <p:xfrm>
          <a:off x="33655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Monaco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Andorra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 Virgin Islands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50-69.9%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03" name="Table 203"/>
          <p:cNvGraphicFramePr/>
          <p:nvPr/>
        </p:nvGraphicFramePr>
        <p:xfrm>
          <a:off x="65913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Luxembourg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Hong Kong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Saudi Arabia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Oman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30-49.9%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04" name="Table 204"/>
          <p:cNvGraphicFramePr/>
          <p:nvPr/>
        </p:nvGraphicFramePr>
        <p:xfrm>
          <a:off x="98425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10-29.9%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05" name="Shape 205"/>
          <p:cNvSpPr/>
          <p:nvPr/>
        </p:nvSpPr>
        <p:spPr>
          <a:xfrm flipH="1">
            <a:off x="65023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06" name="Shape 206"/>
          <p:cNvSpPr/>
          <p:nvPr/>
        </p:nvSpPr>
        <p:spPr>
          <a:xfrm flipH="1">
            <a:off x="9715500" y="-2286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207" name="Table 207"/>
          <p:cNvGraphicFramePr/>
          <p:nvPr/>
        </p:nvGraphicFramePr>
        <p:xfrm>
          <a:off x="1270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5-9.9%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08" name="Table 208"/>
          <p:cNvGraphicFramePr/>
          <p:nvPr/>
        </p:nvGraphicFramePr>
        <p:xfrm>
          <a:off x="33655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Lithuania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Africa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1-4.9%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09" name="Table 209"/>
          <p:cNvGraphicFramePr/>
          <p:nvPr/>
        </p:nvGraphicFramePr>
        <p:xfrm>
          <a:off x="65913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Nicaragua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Mongolia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Morocco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0.2-0.9%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10" name="Table 210"/>
          <p:cNvGraphicFramePr/>
          <p:nvPr/>
        </p:nvGraphicFramePr>
        <p:xfrm>
          <a:off x="98425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Vietnam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Lesotho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 b="1"/>
                        <a:t>0.1%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11" name="Shape 211"/>
          <p:cNvSpPr/>
          <p:nvPr/>
        </p:nvSpPr>
        <p:spPr>
          <a:xfrm>
            <a:off x="174625" y="279400"/>
            <a:ext cx="29718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3387725" y="2794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3" name="Shape 213"/>
          <p:cNvSpPr/>
          <p:nvPr/>
        </p:nvSpPr>
        <p:spPr>
          <a:xfrm>
            <a:off x="6613525" y="2794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9864725" y="2794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68275" y="5109086"/>
            <a:ext cx="29845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6" name="Shape 216"/>
          <p:cNvSpPr/>
          <p:nvPr/>
        </p:nvSpPr>
        <p:spPr>
          <a:xfrm>
            <a:off x="3425825" y="5109086"/>
            <a:ext cx="2959100" cy="3695701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7" name="Shape 217"/>
          <p:cNvSpPr/>
          <p:nvPr/>
        </p:nvSpPr>
        <p:spPr>
          <a:xfrm>
            <a:off x="6600825" y="5156200"/>
            <a:ext cx="29718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8" name="Shape 218"/>
          <p:cNvSpPr/>
          <p:nvPr/>
        </p:nvSpPr>
        <p:spPr>
          <a:xfrm>
            <a:off x="9864725" y="5156200"/>
            <a:ext cx="29718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19" name="Shape 219"/>
          <p:cNvSpPr/>
          <p:nvPr/>
        </p:nvSpPr>
        <p:spPr>
          <a:xfrm>
            <a:off x="4107808" y="4645718"/>
            <a:ext cx="4789184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Percentage Population Foreign-Born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1" animBg="1" advAuto="0"/>
      <p:bldP spid="212" grpId="2" animBg="1" advAuto="0"/>
      <p:bldP spid="213" grpId="3" animBg="1" advAuto="0"/>
      <p:bldP spid="214" grpId="4" animBg="1" advAuto="0"/>
      <p:bldP spid="215" grpId="5" animBg="1" advAuto="0"/>
      <p:bldP spid="216" grpId="6" animBg="1" advAuto="0"/>
      <p:bldP spid="217" grpId="7" animBg="1" advAuto="0"/>
      <p:bldP spid="218" grpId="8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1" name="Table 221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Hebrew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Vietnamese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Arabic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Hindi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Tagalog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22" name="Table 222"/>
          <p:cNvGraphicFramePr/>
          <p:nvPr/>
        </p:nvGraphicFramePr>
        <p:xfrm>
          <a:off x="180556" y="197502"/>
          <a:ext cx="12643687" cy="1747519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 b="1"/>
                        <a:t>Place in order from the largest number of speakers to the lowest number of speakers of the following languages spoken in the USA.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223" name="Shape 223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224" name="Shape 224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225" name="Shape 225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226" name="Shape 226"/>
          <p:cNvSpPr/>
          <p:nvPr/>
        </p:nvSpPr>
        <p:spPr>
          <a:xfrm>
            <a:off x="9747245" y="6981907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227" name="Shape 227"/>
          <p:cNvSpPr/>
          <p:nvPr/>
        </p:nvSpPr>
        <p:spPr>
          <a:xfrm>
            <a:off x="9747245" y="329614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1" animBg="1" advAuto="0"/>
      <p:bldP spid="224" grpId="2" animBg="1" advAuto="0"/>
      <p:bldP spid="225" grpId="3" animBg="1" advAuto="0"/>
      <p:bldP spid="226" grpId="4" animBg="1" advAuto="0"/>
      <p:bldP spid="227" grpId="5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pasted-image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435" y="-66331"/>
            <a:ext cx="13137670" cy="98862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G_1685.jpg"/>
          <p:cNvPicPr/>
          <p:nvPr/>
        </p:nvPicPr>
        <p:blipFill>
          <a:blip r:embed="rId2">
            <a:alphaModFix amt="30389"/>
            <a:extLst/>
          </a:blip>
          <a:stretch>
            <a:fillRect/>
          </a:stretch>
        </p:blipFill>
        <p:spPr>
          <a:xfrm>
            <a:off x="-593377" y="-99360"/>
            <a:ext cx="14191554" cy="9952320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571500" y="3708400"/>
            <a:ext cx="11861800" cy="2336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6300" b="1"/>
            </a:lvl1pPr>
          </a:lstStyle>
          <a:p>
            <a:pPr lvl="0">
              <a:defRPr sz="1800" b="0"/>
            </a:pPr>
            <a:r>
              <a:rPr sz="16300" b="1"/>
              <a:t>Culture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4" name="Table 234"/>
          <p:cNvGraphicFramePr/>
          <p:nvPr/>
        </p:nvGraphicFramePr>
        <p:xfrm>
          <a:off x="9359900" y="51054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 - % English</a:t>
                      </a: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Speakers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Liberia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35" name="Table 235"/>
          <p:cNvGraphicFramePr/>
          <p:nvPr/>
        </p:nvGraphicFramePr>
        <p:xfrm>
          <a:off x="4813300" y="51054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 - % English</a:t>
                      </a: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Speakers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The 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36" name="Table 236"/>
          <p:cNvGraphicFramePr/>
          <p:nvPr/>
        </p:nvGraphicFramePr>
        <p:xfrm>
          <a:off x="266700" y="1905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 - % English</a:t>
                      </a: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Speakers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Portugal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37" name="Table 237"/>
          <p:cNvGraphicFramePr/>
          <p:nvPr/>
        </p:nvGraphicFramePr>
        <p:xfrm>
          <a:off x="266700" y="51054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 - % English</a:t>
                      </a: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Speakers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Sri Lanka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Honduras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38" name="Table 238"/>
          <p:cNvGraphicFramePr/>
          <p:nvPr/>
        </p:nvGraphicFramePr>
        <p:xfrm>
          <a:off x="9359900" y="889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 - % English</a:t>
                      </a: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Speakers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Belgium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Philippines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39" name="Shape 239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0" name="Shape 240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1" name="Shape 241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242" name="Table 242"/>
          <p:cNvGraphicFramePr/>
          <p:nvPr/>
        </p:nvGraphicFramePr>
        <p:xfrm>
          <a:off x="4813300" y="1905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 - % English</a:t>
                      </a: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Speakers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Barbados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New Zealand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Kingdom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43" name="Shape 243"/>
          <p:cNvSpPr/>
          <p:nvPr/>
        </p:nvSpPr>
        <p:spPr>
          <a:xfrm>
            <a:off x="4572000" y="4645718"/>
            <a:ext cx="3860801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Percentage English Speakers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" name="Table 245"/>
          <p:cNvGraphicFramePr/>
          <p:nvPr/>
        </p:nvGraphicFramePr>
        <p:xfrm>
          <a:off x="4813300" y="1905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The 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85-94.9%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46" name="Table 246"/>
          <p:cNvGraphicFramePr/>
          <p:nvPr/>
        </p:nvGraphicFramePr>
        <p:xfrm>
          <a:off x="266700" y="1905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Barbados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New Zealand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Kingdom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95-100%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47" name="Table 247"/>
          <p:cNvGraphicFramePr/>
          <p:nvPr/>
        </p:nvGraphicFramePr>
        <p:xfrm>
          <a:off x="4813300" y="50927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Portugal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10-34.9%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48" name="Table 248"/>
          <p:cNvGraphicFramePr/>
          <p:nvPr/>
        </p:nvGraphicFramePr>
        <p:xfrm>
          <a:off x="9359900" y="190499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Liberia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60-84.9&amp;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49" name="Table 249"/>
          <p:cNvGraphicFramePr/>
          <p:nvPr/>
        </p:nvGraphicFramePr>
        <p:xfrm>
          <a:off x="266700" y="50927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Belgium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Philippines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35-59.9%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50" name="Shape 250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1" name="Shape 251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52" name="Shape 252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253" name="Table 253"/>
          <p:cNvGraphicFramePr/>
          <p:nvPr/>
        </p:nvGraphicFramePr>
        <p:xfrm>
          <a:off x="9359900" y="50927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Sri Lanka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Honduras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Less Than 10%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54" name="Shape 254"/>
          <p:cNvSpPr/>
          <p:nvPr/>
        </p:nvSpPr>
        <p:spPr>
          <a:xfrm>
            <a:off x="292100" y="215900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55" name="Shape 255"/>
          <p:cNvSpPr/>
          <p:nvPr/>
        </p:nvSpPr>
        <p:spPr>
          <a:xfrm>
            <a:off x="4838700" y="215900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56" name="Shape 256"/>
          <p:cNvSpPr/>
          <p:nvPr/>
        </p:nvSpPr>
        <p:spPr>
          <a:xfrm>
            <a:off x="9385300" y="215900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292100" y="5122202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4838700" y="5122202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59" name="Shape 259"/>
          <p:cNvSpPr/>
          <p:nvPr/>
        </p:nvSpPr>
        <p:spPr>
          <a:xfrm>
            <a:off x="9385300" y="5122202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260" name="Shape 260"/>
          <p:cNvSpPr/>
          <p:nvPr/>
        </p:nvSpPr>
        <p:spPr>
          <a:xfrm>
            <a:off x="4572000" y="4645718"/>
            <a:ext cx="3860801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Percentage English Speakers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4" grpId="1" animBg="1" advAuto="0"/>
      <p:bldP spid="255" grpId="2" animBg="1" advAuto="0"/>
      <p:bldP spid="256" grpId="3" animBg="1" advAuto="0"/>
      <p:bldP spid="257" grpId="4" animBg="1" advAuto="0"/>
      <p:bldP spid="258" grpId="5" animBg="1" advAuto="0"/>
      <p:bldP spid="259" grpId="6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Table 70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Brazil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Mexico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United States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Canada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1" name="Table 71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from the largest to the smallest countries by area.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72" name="Shape 72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73" name="Shape 73"/>
          <p:cNvSpPr/>
          <p:nvPr/>
        </p:nvSpPr>
        <p:spPr>
          <a:xfrm>
            <a:off x="9747245" y="70661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74" name="Shape 74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75" name="Shape 75"/>
          <p:cNvSpPr/>
          <p:nvPr/>
        </p:nvSpPr>
        <p:spPr>
          <a:xfrm>
            <a:off x="9747245" y="329614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76" name="Shape 76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1" animBg="1" advAuto="0"/>
      <p:bldP spid="73" grpId="2" animBg="1" advAuto="0"/>
      <p:bldP spid="74" grpId="3" animBg="1" advAuto="0"/>
      <p:bldP spid="75" grpId="4" animBg="1" advAuto="0"/>
      <p:bldP spid="76" grpId="5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2" name="Table 262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Catholic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Presbyterian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United Methodist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Mennonite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Greek Orthodox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" name="Table 263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from the most popular to the least popular religion in the United States.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264" name="Shape 264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265" name="Shape 265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266" name="Shape 266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267" name="Shape 267"/>
          <p:cNvSpPr/>
          <p:nvPr/>
        </p:nvSpPr>
        <p:spPr>
          <a:xfrm>
            <a:off x="9747245" y="842003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268" name="Shape 268"/>
          <p:cNvSpPr/>
          <p:nvPr/>
        </p:nvSpPr>
        <p:spPr>
          <a:xfrm>
            <a:off x="9747245" y="70926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1" animBg="1" advAuto="0"/>
      <p:bldP spid="265" grpId="2" animBg="1" advAuto="0"/>
      <p:bldP spid="266" grpId="3" animBg="1" advAuto="0"/>
      <p:bldP spid="267" grpId="4" animBg="1" advAuto="0"/>
      <p:bldP spid="268" grpId="5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0" name="Table 270"/>
          <p:cNvGraphicFramePr/>
          <p:nvPr/>
        </p:nvGraphicFramePr>
        <p:xfrm>
          <a:off x="28067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Bulgaria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Uganda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1" name="Table 271"/>
          <p:cNvGraphicFramePr/>
          <p:nvPr/>
        </p:nvGraphicFramePr>
        <p:xfrm>
          <a:off x="28067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Malaysia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2" name="Table 272"/>
          <p:cNvGraphicFramePr/>
          <p:nvPr/>
        </p:nvGraphicFramePr>
        <p:xfrm>
          <a:off x="108204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Guinea Bissau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Bosnia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3" name="Table 273"/>
          <p:cNvGraphicFramePr/>
          <p:nvPr/>
        </p:nvGraphicFramePr>
        <p:xfrm>
          <a:off x="108204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Cote d’Ivoire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Eritrea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Macedonia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4" name="Table 274"/>
          <p:cNvGraphicFramePr/>
          <p:nvPr/>
        </p:nvGraphicFramePr>
        <p:xfrm>
          <a:off x="81661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Lebanon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Burkina Faso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Kazakhstan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Brunei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5" name="Table 275"/>
          <p:cNvGraphicFramePr/>
          <p:nvPr/>
        </p:nvGraphicFramePr>
        <p:xfrm>
          <a:off x="81661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Benin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Mozambique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6" name="Table 276"/>
          <p:cNvGraphicFramePr/>
          <p:nvPr/>
        </p:nvGraphicFramePr>
        <p:xfrm>
          <a:off x="1143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Sudan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7" name="Table 277"/>
          <p:cNvGraphicFramePr/>
          <p:nvPr/>
        </p:nvGraphicFramePr>
        <p:xfrm>
          <a:off x="1143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8" name="Table 278"/>
          <p:cNvGraphicFramePr/>
          <p:nvPr/>
        </p:nvGraphicFramePr>
        <p:xfrm>
          <a:off x="55118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Kyrgyzstan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Oman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Albania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79" name="Table 279"/>
          <p:cNvGraphicFramePr/>
          <p:nvPr/>
        </p:nvGraphicFramePr>
        <p:xfrm>
          <a:off x="5511800" y="381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Islam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Morocco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Turkey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80" name="Shape 280"/>
          <p:cNvSpPr/>
          <p:nvPr/>
        </p:nvSpPr>
        <p:spPr>
          <a:xfrm flipH="1">
            <a:off x="5168899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1" name="Shape 281"/>
          <p:cNvSpPr/>
          <p:nvPr/>
        </p:nvSpPr>
        <p:spPr>
          <a:xfrm flipH="1">
            <a:off x="78740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2" name="Shape 282"/>
          <p:cNvSpPr/>
          <p:nvPr/>
        </p:nvSpPr>
        <p:spPr>
          <a:xfrm flipH="1">
            <a:off x="10528300" y="-1651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3" name="Shape 283"/>
          <p:cNvSpPr/>
          <p:nvPr/>
        </p:nvSpPr>
        <p:spPr>
          <a:xfrm flipH="1">
            <a:off x="24764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84" name="Shape 284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" name="Table 286"/>
          <p:cNvGraphicFramePr/>
          <p:nvPr/>
        </p:nvGraphicFramePr>
        <p:xfrm>
          <a:off x="22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100-90%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Morocco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Turkey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87" name="Table 287"/>
          <p:cNvGraphicFramePr/>
          <p:nvPr/>
        </p:nvGraphicFramePr>
        <p:xfrm>
          <a:off x="276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89-80%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Kyrgyzstan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Oman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Albania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88" name="Table 288"/>
          <p:cNvGraphicFramePr/>
          <p:nvPr/>
        </p:nvGraphicFramePr>
        <p:xfrm>
          <a:off x="530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79-70%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Sudan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89" name="Table 289"/>
          <p:cNvGraphicFramePr/>
          <p:nvPr/>
        </p:nvGraphicFramePr>
        <p:xfrm>
          <a:off x="784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69-60%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Malaysia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0" name="Table 290"/>
          <p:cNvGraphicFramePr/>
          <p:nvPr/>
        </p:nvGraphicFramePr>
        <p:xfrm>
          <a:off x="1038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59-50%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Lebanon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Burkina Faso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Kazakhstan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Brunei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1" name="Table 291"/>
          <p:cNvGraphicFramePr/>
          <p:nvPr/>
        </p:nvGraphicFramePr>
        <p:xfrm>
          <a:off x="228600" y="5613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49-40%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Guinea Bissau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Bosnia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2" name="Table 292"/>
          <p:cNvGraphicFramePr/>
          <p:nvPr/>
        </p:nvGraphicFramePr>
        <p:xfrm>
          <a:off x="2768600" y="5613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39-30%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Cote d’Ivoire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Eritrea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Macedonia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3" name="Table 293"/>
          <p:cNvGraphicFramePr/>
          <p:nvPr/>
        </p:nvGraphicFramePr>
        <p:xfrm>
          <a:off x="5308600" y="5613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29-20%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Benin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Mozambique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4" name="Table 294"/>
          <p:cNvGraphicFramePr/>
          <p:nvPr/>
        </p:nvGraphicFramePr>
        <p:xfrm>
          <a:off x="7848600" y="5613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19-10%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Bulgaria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Uganda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5" name="Table 295"/>
          <p:cNvGraphicFramePr/>
          <p:nvPr/>
        </p:nvGraphicFramePr>
        <p:xfrm>
          <a:off x="10388600" y="5613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9-0%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296" name="Shape 296"/>
          <p:cNvSpPr/>
          <p:nvPr/>
        </p:nvSpPr>
        <p:spPr>
          <a:xfrm>
            <a:off x="0" y="582551"/>
            <a:ext cx="1300480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spcBef>
                <a:spcPts val="1000"/>
              </a:spcBef>
              <a:defRPr sz="1800"/>
            </a:pPr>
            <a:r>
              <a:rPr sz="3000" b="1">
                <a:latin typeface="+mj-lt"/>
                <a:ea typeface="+mj-ea"/>
                <a:cs typeface="+mj-cs"/>
                <a:sym typeface="Helvetica Neue"/>
              </a:rPr>
              <a:t>Islam Population Per Country </a:t>
            </a:r>
            <a:r>
              <a:rPr sz="3000">
                <a:latin typeface="+mj-lt"/>
                <a:ea typeface="+mj-ea"/>
                <a:cs typeface="+mj-cs"/>
                <a:sym typeface="Helvetica Neue"/>
              </a:rPr>
              <a:t>(Percent)</a:t>
            </a:r>
          </a:p>
        </p:txBody>
      </p:sp>
      <p:graphicFrame>
        <p:nvGraphicFramePr>
          <p:cNvPr id="297" name="Table 297"/>
          <p:cNvGraphicFramePr/>
          <p:nvPr/>
        </p:nvGraphicFramePr>
        <p:xfrm>
          <a:off x="266700" y="2019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8" name="Table 298"/>
          <p:cNvGraphicFramePr/>
          <p:nvPr/>
        </p:nvGraphicFramePr>
        <p:xfrm>
          <a:off x="2819400" y="2019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299" name="Table 299"/>
          <p:cNvGraphicFramePr/>
          <p:nvPr/>
        </p:nvGraphicFramePr>
        <p:xfrm>
          <a:off x="5359400" y="2019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00" name="Table 300"/>
          <p:cNvGraphicFramePr/>
          <p:nvPr/>
        </p:nvGraphicFramePr>
        <p:xfrm>
          <a:off x="7899400" y="2019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01" name="Table 301"/>
          <p:cNvGraphicFramePr/>
          <p:nvPr/>
        </p:nvGraphicFramePr>
        <p:xfrm>
          <a:off x="10439400" y="2019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02" name="Table 302"/>
          <p:cNvGraphicFramePr/>
          <p:nvPr/>
        </p:nvGraphicFramePr>
        <p:xfrm>
          <a:off x="266700" y="6337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03" name="Table 303"/>
          <p:cNvGraphicFramePr/>
          <p:nvPr/>
        </p:nvGraphicFramePr>
        <p:xfrm>
          <a:off x="2819400" y="6337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04" name="Table 304"/>
          <p:cNvGraphicFramePr/>
          <p:nvPr/>
        </p:nvGraphicFramePr>
        <p:xfrm>
          <a:off x="5359400" y="6337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05" name="Table 305"/>
          <p:cNvGraphicFramePr/>
          <p:nvPr/>
        </p:nvGraphicFramePr>
        <p:xfrm>
          <a:off x="7899400" y="6337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06" name="Table 306"/>
          <p:cNvGraphicFramePr/>
          <p:nvPr/>
        </p:nvGraphicFramePr>
        <p:xfrm>
          <a:off x="10439400" y="63373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07" name="Shape 307"/>
          <p:cNvSpPr/>
          <p:nvPr/>
        </p:nvSpPr>
        <p:spPr>
          <a:xfrm>
            <a:off x="266699" y="1879204"/>
            <a:ext cx="2298702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08" name="Shape 308"/>
          <p:cNvSpPr/>
          <p:nvPr/>
        </p:nvSpPr>
        <p:spPr>
          <a:xfrm>
            <a:off x="28067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09" name="Shape 309"/>
          <p:cNvSpPr/>
          <p:nvPr/>
        </p:nvSpPr>
        <p:spPr>
          <a:xfrm>
            <a:off x="53340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10" name="Shape 310"/>
          <p:cNvSpPr/>
          <p:nvPr/>
        </p:nvSpPr>
        <p:spPr>
          <a:xfrm>
            <a:off x="78740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11" name="Shape 311"/>
          <p:cNvSpPr/>
          <p:nvPr/>
        </p:nvSpPr>
        <p:spPr>
          <a:xfrm>
            <a:off x="104267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12" name="Shape 312"/>
          <p:cNvSpPr/>
          <p:nvPr/>
        </p:nvSpPr>
        <p:spPr>
          <a:xfrm>
            <a:off x="260349" y="6210878"/>
            <a:ext cx="2298702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13" name="Shape 313"/>
          <p:cNvSpPr/>
          <p:nvPr/>
        </p:nvSpPr>
        <p:spPr>
          <a:xfrm>
            <a:off x="2800350" y="6210878"/>
            <a:ext cx="2298701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14" name="Shape 314"/>
          <p:cNvSpPr/>
          <p:nvPr/>
        </p:nvSpPr>
        <p:spPr>
          <a:xfrm>
            <a:off x="5353050" y="6210878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15" name="Shape 315"/>
          <p:cNvSpPr/>
          <p:nvPr/>
        </p:nvSpPr>
        <p:spPr>
          <a:xfrm>
            <a:off x="7893050" y="6210878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10433050" y="6210878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1" animBg="1" advAuto="0"/>
      <p:bldP spid="308" grpId="2" animBg="1" advAuto="0"/>
      <p:bldP spid="309" grpId="3" animBg="1" advAuto="0"/>
      <p:bldP spid="310" grpId="4" animBg="1" advAuto="0"/>
      <p:bldP spid="311" grpId="5" animBg="1" advAuto="0"/>
      <p:bldP spid="312" grpId="6" animBg="1" advAuto="0"/>
      <p:bldP spid="313" grpId="7" animBg="1" advAuto="0"/>
      <p:bldP spid="314" grpId="8" animBg="1" advAuto="0"/>
      <p:bldP spid="315" grpId="9" animBg="1" advAuto="0"/>
      <p:bldP spid="316" grpId="10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8" name="Table 318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Nevada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Nebraska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Florida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Alabama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Minnesota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19" name="Table 319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100" b="1"/>
                        <a:t>Place the following states in order from the states with the highest church attendance to the lowest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320" name="Shape 320"/>
          <p:cNvSpPr/>
          <p:nvPr/>
        </p:nvSpPr>
        <p:spPr>
          <a:xfrm>
            <a:off x="9747245" y="7019301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321" name="Shape 321"/>
          <p:cNvSpPr/>
          <p:nvPr/>
        </p:nvSpPr>
        <p:spPr>
          <a:xfrm>
            <a:off x="9747245" y="4484339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322" name="Shape 322"/>
          <p:cNvSpPr/>
          <p:nvPr/>
        </p:nvSpPr>
        <p:spPr>
          <a:xfrm>
            <a:off x="9747245" y="832726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323" name="Shape 323"/>
          <p:cNvSpPr/>
          <p:nvPr/>
        </p:nvSpPr>
        <p:spPr>
          <a:xfrm>
            <a:off x="9747245" y="569529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324" name="Shape 324"/>
          <p:cNvSpPr/>
          <p:nvPr/>
        </p:nvSpPr>
        <p:spPr>
          <a:xfrm>
            <a:off x="9747245" y="3168357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0" grpId="1" animBg="1" advAuto="0"/>
      <p:bldP spid="321" grpId="2" animBg="1" advAuto="0"/>
      <p:bldP spid="322" grpId="3" animBg="1" advAuto="0"/>
      <p:bldP spid="323" grpId="4" animBg="1" advAuto="0"/>
      <p:bldP spid="324" grpId="5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6" name="Table 326"/>
          <p:cNvGraphicFramePr/>
          <p:nvPr/>
        </p:nvGraphicFramePr>
        <p:xfrm>
          <a:off x="28067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Romania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Armenia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Puerto Rico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Bahamas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27" name="Table 327"/>
          <p:cNvGraphicFramePr/>
          <p:nvPr/>
        </p:nvGraphicFramePr>
        <p:xfrm>
          <a:off x="28067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Norway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Kenya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Lithuania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28" name="Table 328"/>
          <p:cNvGraphicFramePr/>
          <p:nvPr/>
        </p:nvGraphicFramePr>
        <p:xfrm>
          <a:off x="108204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Korea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Togo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Estonia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Burkina Faso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29" name="Table 329"/>
          <p:cNvGraphicFramePr/>
          <p:nvPr/>
        </p:nvGraphicFramePr>
        <p:xfrm>
          <a:off x="108204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Kyrgyzstan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Hong Kong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30" name="Table 330"/>
          <p:cNvGraphicFramePr/>
          <p:nvPr/>
        </p:nvGraphicFramePr>
        <p:xfrm>
          <a:off x="81661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Lebanon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Cote d’Ivoire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Mauritius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Sierra Leone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31" name="Table 331"/>
          <p:cNvGraphicFramePr/>
          <p:nvPr/>
        </p:nvGraphicFramePr>
        <p:xfrm>
          <a:off x="81661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Burundi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Botswana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32" name="Table 332"/>
          <p:cNvGraphicFramePr/>
          <p:nvPr/>
        </p:nvGraphicFramePr>
        <p:xfrm>
          <a:off x="114300" y="508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Benin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Madagascar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33" name="Table 333"/>
          <p:cNvGraphicFramePr/>
          <p:nvPr/>
        </p:nvGraphicFramePr>
        <p:xfrm>
          <a:off x="1143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Fiji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Belgium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34" name="Table 334"/>
          <p:cNvGraphicFramePr/>
          <p:nvPr/>
        </p:nvGraphicFramePr>
        <p:xfrm>
          <a:off x="5511800" y="52705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U.A.E.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Jordan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35" name="Table 335"/>
          <p:cNvGraphicFramePr/>
          <p:nvPr/>
        </p:nvGraphicFramePr>
        <p:xfrm>
          <a:off x="5511800" y="38100"/>
          <a:ext cx="20701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Population Christian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Uruguay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Latvia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New Zealand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 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36" name="Shape 336"/>
          <p:cNvSpPr/>
          <p:nvPr/>
        </p:nvSpPr>
        <p:spPr>
          <a:xfrm flipH="1">
            <a:off x="5168899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7" name="Shape 337"/>
          <p:cNvSpPr/>
          <p:nvPr/>
        </p:nvSpPr>
        <p:spPr>
          <a:xfrm flipH="1">
            <a:off x="78740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8" name="Shape 338"/>
          <p:cNvSpPr/>
          <p:nvPr/>
        </p:nvSpPr>
        <p:spPr>
          <a:xfrm flipH="1">
            <a:off x="10528300" y="-1651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39" name="Shape 339"/>
          <p:cNvSpPr/>
          <p:nvPr/>
        </p:nvSpPr>
        <p:spPr>
          <a:xfrm flipH="1">
            <a:off x="24764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40" name="Shape 340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2" name="Table 342"/>
          <p:cNvGraphicFramePr/>
          <p:nvPr/>
        </p:nvGraphicFramePr>
        <p:xfrm>
          <a:off x="22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100-90%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Romania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Armenia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Puerto Rico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Bahamas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43" name="Table 343"/>
          <p:cNvGraphicFramePr/>
          <p:nvPr/>
        </p:nvGraphicFramePr>
        <p:xfrm>
          <a:off x="276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89-80%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Norway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Kenya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Lithuania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44" name="Table 344"/>
          <p:cNvGraphicFramePr/>
          <p:nvPr/>
        </p:nvGraphicFramePr>
        <p:xfrm>
          <a:off x="530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79-70%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Burundi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U.S.A.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Botswana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45" name="Table 345"/>
          <p:cNvGraphicFramePr/>
          <p:nvPr/>
        </p:nvGraphicFramePr>
        <p:xfrm>
          <a:off x="784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69-60%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Fiji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Belgium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46" name="Table 346"/>
          <p:cNvGraphicFramePr/>
          <p:nvPr/>
        </p:nvGraphicFramePr>
        <p:xfrm>
          <a:off x="10388600" y="12954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59-50%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Uruguay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Latvia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New Zealand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47" name="Table 347"/>
          <p:cNvGraphicFramePr/>
          <p:nvPr/>
        </p:nvGraphicFramePr>
        <p:xfrm>
          <a:off x="228600" y="56261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49-40%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Benin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Madagascar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48" name="Table 348"/>
          <p:cNvGraphicFramePr/>
          <p:nvPr/>
        </p:nvGraphicFramePr>
        <p:xfrm>
          <a:off x="2768600" y="56261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39-30%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Lebanon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Cote d’Ivoire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Mauritius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Sierra Leone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49" name="Table 349"/>
          <p:cNvGraphicFramePr/>
          <p:nvPr/>
        </p:nvGraphicFramePr>
        <p:xfrm>
          <a:off x="5308600" y="56261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29-20%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Korea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Togo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Estonia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7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Burkina Faso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0" name="Table 350"/>
          <p:cNvGraphicFramePr/>
          <p:nvPr/>
        </p:nvGraphicFramePr>
        <p:xfrm>
          <a:off x="7848600" y="56261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19-10%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Kyrgyzstan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Hong Kong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1" name="Table 351"/>
          <p:cNvGraphicFramePr/>
          <p:nvPr/>
        </p:nvGraphicFramePr>
        <p:xfrm>
          <a:off x="10388600" y="5626100"/>
          <a:ext cx="2374900" cy="3492498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9-0%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U.A.E.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Jordan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52" name="Shape 352"/>
          <p:cNvSpPr/>
          <p:nvPr/>
        </p:nvSpPr>
        <p:spPr>
          <a:xfrm>
            <a:off x="0" y="582551"/>
            <a:ext cx="1300480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spcBef>
                <a:spcPts val="1000"/>
              </a:spcBef>
              <a:defRPr sz="1800"/>
            </a:pPr>
            <a:r>
              <a:rPr sz="3000" b="1">
                <a:latin typeface="+mj-lt"/>
                <a:ea typeface="+mj-ea"/>
                <a:cs typeface="+mj-cs"/>
                <a:sym typeface="Helvetica Neue"/>
              </a:rPr>
              <a:t>Christianity Population Per Country </a:t>
            </a:r>
            <a:r>
              <a:rPr sz="3000">
                <a:latin typeface="+mj-lt"/>
                <a:ea typeface="+mj-ea"/>
                <a:cs typeface="+mj-cs"/>
                <a:sym typeface="Helvetica Neue"/>
              </a:rPr>
              <a:t>(Percent)</a:t>
            </a:r>
          </a:p>
        </p:txBody>
      </p:sp>
      <p:graphicFrame>
        <p:nvGraphicFramePr>
          <p:cNvPr id="353" name="Table 353"/>
          <p:cNvGraphicFramePr/>
          <p:nvPr/>
        </p:nvGraphicFramePr>
        <p:xfrm>
          <a:off x="2667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4" name="Table 354"/>
          <p:cNvGraphicFramePr/>
          <p:nvPr/>
        </p:nvGraphicFramePr>
        <p:xfrm>
          <a:off x="28194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5" name="Table 355"/>
          <p:cNvGraphicFramePr/>
          <p:nvPr/>
        </p:nvGraphicFramePr>
        <p:xfrm>
          <a:off x="53594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6" name="Table 356"/>
          <p:cNvGraphicFramePr/>
          <p:nvPr/>
        </p:nvGraphicFramePr>
        <p:xfrm>
          <a:off x="78994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7" name="Table 357"/>
          <p:cNvGraphicFramePr/>
          <p:nvPr/>
        </p:nvGraphicFramePr>
        <p:xfrm>
          <a:off x="104394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8" name="Table 358"/>
          <p:cNvGraphicFramePr/>
          <p:nvPr/>
        </p:nvGraphicFramePr>
        <p:xfrm>
          <a:off x="266700" y="6146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59" name="Table 359"/>
          <p:cNvGraphicFramePr/>
          <p:nvPr/>
        </p:nvGraphicFramePr>
        <p:xfrm>
          <a:off x="2819400" y="6146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60" name="Table 360"/>
          <p:cNvGraphicFramePr/>
          <p:nvPr/>
        </p:nvGraphicFramePr>
        <p:xfrm>
          <a:off x="5359400" y="6146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61" name="Table 361"/>
          <p:cNvGraphicFramePr/>
          <p:nvPr/>
        </p:nvGraphicFramePr>
        <p:xfrm>
          <a:off x="7899400" y="6146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62" name="Table 362"/>
          <p:cNvGraphicFramePr/>
          <p:nvPr/>
        </p:nvGraphicFramePr>
        <p:xfrm>
          <a:off x="10439400" y="6146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63" name="Shape 363"/>
          <p:cNvSpPr/>
          <p:nvPr/>
        </p:nvSpPr>
        <p:spPr>
          <a:xfrm>
            <a:off x="266699" y="1879204"/>
            <a:ext cx="2298702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4" name="Shape 364"/>
          <p:cNvSpPr/>
          <p:nvPr/>
        </p:nvSpPr>
        <p:spPr>
          <a:xfrm>
            <a:off x="28067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5" name="Shape 365"/>
          <p:cNvSpPr/>
          <p:nvPr/>
        </p:nvSpPr>
        <p:spPr>
          <a:xfrm>
            <a:off x="53340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6" name="Shape 366"/>
          <p:cNvSpPr/>
          <p:nvPr/>
        </p:nvSpPr>
        <p:spPr>
          <a:xfrm>
            <a:off x="78740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7" name="Shape 367"/>
          <p:cNvSpPr/>
          <p:nvPr/>
        </p:nvSpPr>
        <p:spPr>
          <a:xfrm>
            <a:off x="10426700" y="1879204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8" name="Shape 368"/>
          <p:cNvSpPr/>
          <p:nvPr/>
        </p:nvSpPr>
        <p:spPr>
          <a:xfrm>
            <a:off x="260349" y="6210878"/>
            <a:ext cx="2298702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69" name="Shape 369"/>
          <p:cNvSpPr/>
          <p:nvPr/>
        </p:nvSpPr>
        <p:spPr>
          <a:xfrm>
            <a:off x="2800350" y="6210878"/>
            <a:ext cx="2298701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70" name="Shape 370"/>
          <p:cNvSpPr/>
          <p:nvPr/>
        </p:nvSpPr>
        <p:spPr>
          <a:xfrm>
            <a:off x="5353050" y="6210878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71" name="Shape 371"/>
          <p:cNvSpPr/>
          <p:nvPr/>
        </p:nvSpPr>
        <p:spPr>
          <a:xfrm>
            <a:off x="7893050" y="6210878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372" name="Shape 372"/>
          <p:cNvSpPr/>
          <p:nvPr/>
        </p:nvSpPr>
        <p:spPr>
          <a:xfrm>
            <a:off x="10433050" y="6210878"/>
            <a:ext cx="2298700" cy="286904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" grpId="1" animBg="1" advAuto="0"/>
      <p:bldP spid="354" grpId="2" animBg="1" advAuto="0"/>
      <p:bldP spid="355" grpId="3" animBg="1" advAuto="0"/>
      <p:bldP spid="356" grpId="4" animBg="1" advAuto="0"/>
      <p:bldP spid="357" grpId="5" animBg="1" advAuto="0"/>
      <p:bldP spid="358" grpId="10" animBg="1" advAuto="0"/>
      <p:bldP spid="359" grpId="9" animBg="1" advAuto="0"/>
      <p:bldP spid="360" grpId="8" animBg="1" advAuto="0"/>
      <p:bldP spid="361" grpId="7" animBg="1" advAuto="0"/>
      <p:bldP spid="362" grpId="6" animBg="1" advAuto="0"/>
      <p:bldP spid="363" grpId="11" animBg="1" advAuto="0"/>
      <p:bldP spid="364" grpId="12" animBg="1" advAuto="0"/>
      <p:bldP spid="365" grpId="13" animBg="1" advAuto="0"/>
      <p:bldP spid="366" grpId="14" animBg="1" advAuto="0"/>
      <p:bldP spid="367" grpId="15" animBg="1" advAuto="0"/>
      <p:bldP spid="368" grpId="16" animBg="1" advAuto="0"/>
      <p:bldP spid="369" grpId="17" animBg="1" advAuto="0"/>
      <p:bldP spid="370" grpId="18" animBg="1" advAuto="0"/>
      <p:bldP spid="371" grpId="19" animBg="1" advAuto="0"/>
      <p:bldP spid="372" grpId="20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4" name="Table 374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North America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South America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Europe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Africa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Asia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75" name="Table 375"/>
          <p:cNvGraphicFramePr/>
          <p:nvPr/>
        </p:nvGraphicFramePr>
        <p:xfrm>
          <a:off x="180556" y="197502"/>
          <a:ext cx="12643687" cy="179324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700" b="1"/>
                        <a:t>Place in following continents in order from the continents with the highest number of countries to the lowest.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376" name="Shape 376"/>
          <p:cNvSpPr/>
          <p:nvPr/>
        </p:nvSpPr>
        <p:spPr>
          <a:xfrm>
            <a:off x="9747245" y="70926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377" name="Shape 377"/>
          <p:cNvSpPr/>
          <p:nvPr/>
        </p:nvSpPr>
        <p:spPr>
          <a:xfrm>
            <a:off x="9747245" y="567253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378" name="Shape 378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379" name="Shape 379"/>
          <p:cNvSpPr/>
          <p:nvPr/>
        </p:nvSpPr>
        <p:spPr>
          <a:xfrm>
            <a:off x="9747245" y="311058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380" name="Shape 380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" grpId="1" animBg="1" advAuto="0"/>
      <p:bldP spid="377" grpId="2" animBg="1" advAuto="0"/>
      <p:bldP spid="378" grpId="3" animBg="1" advAuto="0"/>
      <p:bldP spid="379" grpId="4" animBg="1" advAuto="0"/>
      <p:bldP spid="380" grpId="5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DSC_0512.jpeg"/>
          <p:cNvPicPr/>
          <p:nvPr/>
        </p:nvPicPr>
        <p:blipFill>
          <a:blip r:embed="rId2">
            <a:alphaModFix amt="30452"/>
            <a:extLst/>
          </a:blip>
          <a:stretch>
            <a:fillRect/>
          </a:stretch>
        </p:blipFill>
        <p:spPr>
          <a:xfrm>
            <a:off x="-1670720" y="-594462"/>
            <a:ext cx="16346240" cy="10942524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hape 383"/>
          <p:cNvSpPr>
            <a:spLocks noGrp="1"/>
          </p:cNvSpPr>
          <p:nvPr>
            <p:ph type="title" idx="4294967295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>
              <a:defRPr sz="15800" b="1"/>
            </a:lvl1pPr>
          </a:lstStyle>
          <a:p>
            <a:pPr lvl="0">
              <a:defRPr sz="1800" b="0"/>
            </a:pPr>
            <a:r>
              <a:rPr sz="15800" b="1"/>
              <a:t>Political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5" name="Table 385"/>
          <p:cNvGraphicFramePr/>
          <p:nvPr/>
        </p:nvGraphicFramePr>
        <p:xfrm>
          <a:off x="4813300" y="1905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Croatia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2014 World Press 
Freedom Index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86" name="Table 386"/>
          <p:cNvGraphicFramePr/>
          <p:nvPr/>
        </p:nvGraphicFramePr>
        <p:xfrm>
          <a:off x="266700" y="1905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Kingdom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2014 World Press 
Freedom Index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87" name="Table 387"/>
          <p:cNvGraphicFramePr/>
          <p:nvPr/>
        </p:nvGraphicFramePr>
        <p:xfrm>
          <a:off x="4813300" y="50927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Yemen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Sudan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Somalia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Eritrea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2014 World Press 
Freedom Index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88" name="Table 388"/>
          <p:cNvGraphicFramePr/>
          <p:nvPr/>
        </p:nvGraphicFramePr>
        <p:xfrm>
          <a:off x="9359900" y="190499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Fiji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Brazil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Algeria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2014 World Press 
Freedom Index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89" name="Table 389"/>
          <p:cNvGraphicFramePr/>
          <p:nvPr/>
        </p:nvGraphicFramePr>
        <p:xfrm>
          <a:off x="266700" y="50927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Norway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Iceland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2014 World Press 
Freedom Index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90" name="Shape 390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1" name="Shape 391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92" name="Shape 392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393" name="Table 393"/>
          <p:cNvGraphicFramePr/>
          <p:nvPr/>
        </p:nvGraphicFramePr>
        <p:xfrm>
          <a:off x="9359900" y="5092700"/>
          <a:ext cx="3365500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Zimbabwe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7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2014 World Press 
Freedom Index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" grpId="2" animBg="1" advAuto="0"/>
      <p:bldP spid="386" grpId="1" animBg="1" advAuto="0"/>
      <p:bldP spid="387" grpId="5" animBg="1" advAuto="0"/>
      <p:bldP spid="388" grpId="3" animBg="1" advAuto="0"/>
      <p:bldP spid="389" grpId="4" animBg="1" advAuto="0"/>
      <p:bldP spid="393" grpId="6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5" name="Table 395"/>
          <p:cNvGraphicFramePr/>
          <p:nvPr/>
        </p:nvGraphicFramePr>
        <p:xfrm>
          <a:off x="9334500" y="227819"/>
          <a:ext cx="33655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Croatia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96" name="Table 396"/>
          <p:cNvGraphicFramePr/>
          <p:nvPr/>
        </p:nvGraphicFramePr>
        <p:xfrm>
          <a:off x="4863280" y="203200"/>
          <a:ext cx="3365501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Kingdom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97" name="Table 397"/>
          <p:cNvGraphicFramePr/>
          <p:nvPr/>
        </p:nvGraphicFramePr>
        <p:xfrm>
          <a:off x="9334500" y="5071459"/>
          <a:ext cx="33655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Yemen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Sudan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Somalia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Eritrea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98" name="Table 398"/>
          <p:cNvGraphicFramePr/>
          <p:nvPr/>
        </p:nvGraphicFramePr>
        <p:xfrm>
          <a:off x="379361" y="5071459"/>
          <a:ext cx="3365501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Fiji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Brazil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Algeria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399" name="Table 399"/>
          <p:cNvGraphicFramePr/>
          <p:nvPr/>
        </p:nvGraphicFramePr>
        <p:xfrm>
          <a:off x="379361" y="203200"/>
          <a:ext cx="3365501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Norway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Iceland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00" name="Shape 400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1" name="Shape 401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02" name="Shape 402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403" name="Table 403"/>
          <p:cNvGraphicFramePr/>
          <p:nvPr/>
        </p:nvGraphicFramePr>
        <p:xfrm>
          <a:off x="4863280" y="5071459"/>
          <a:ext cx="3365501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Zimbabwe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04" name="Shape 404"/>
          <p:cNvSpPr/>
          <p:nvPr/>
        </p:nvSpPr>
        <p:spPr>
          <a:xfrm>
            <a:off x="404761" y="224497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05" name="Shape 405"/>
          <p:cNvSpPr/>
          <p:nvPr/>
        </p:nvSpPr>
        <p:spPr>
          <a:xfrm>
            <a:off x="4882331" y="224497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06" name="Shape 406"/>
          <p:cNvSpPr/>
          <p:nvPr/>
        </p:nvSpPr>
        <p:spPr>
          <a:xfrm>
            <a:off x="9334500" y="224497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07" name="Shape 407"/>
          <p:cNvSpPr/>
          <p:nvPr/>
        </p:nvSpPr>
        <p:spPr>
          <a:xfrm>
            <a:off x="404761" y="5083379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08" name="Shape 408"/>
          <p:cNvSpPr/>
          <p:nvPr/>
        </p:nvSpPr>
        <p:spPr>
          <a:xfrm>
            <a:off x="4882331" y="5092700"/>
            <a:ext cx="3314701" cy="372847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09" name="Shape 409"/>
          <p:cNvSpPr/>
          <p:nvPr/>
        </p:nvSpPr>
        <p:spPr>
          <a:xfrm>
            <a:off x="9347200" y="5092700"/>
            <a:ext cx="3314700" cy="372847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10" name="Shape 410"/>
          <p:cNvSpPr/>
          <p:nvPr/>
        </p:nvSpPr>
        <p:spPr>
          <a:xfrm>
            <a:off x="4292286" y="4647407"/>
            <a:ext cx="4407528" cy="436765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2014 World Press Freedom Index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" grpId="1" animBg="1" advAuto="0"/>
      <p:bldP spid="405" grpId="2" animBg="1" advAuto="0"/>
      <p:bldP spid="406" grpId="3" animBg="1" advAuto="0"/>
      <p:bldP spid="407" grpId="4" animBg="1" advAuto="0"/>
      <p:bldP spid="408" grpId="5" animBg="1" advAuto="0"/>
      <p:bldP spid="409" grpId="6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8" name="Table 78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Poland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North Korea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South Africa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Ukraine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Denmark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9" name="Table 79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from the largest to the smallest countries by area.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80" name="Shape 80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81" name="Shape 81"/>
          <p:cNvSpPr/>
          <p:nvPr/>
        </p:nvSpPr>
        <p:spPr>
          <a:xfrm>
            <a:off x="9747245" y="70661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82" name="Shape 82"/>
          <p:cNvSpPr/>
          <p:nvPr/>
        </p:nvSpPr>
        <p:spPr>
          <a:xfrm>
            <a:off x="9747245" y="329614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83" name="Shape 83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84" name="Shape 84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1" animBg="1" advAuto="0"/>
      <p:bldP spid="81" grpId="2" animBg="1" advAuto="0"/>
      <p:bldP spid="82" grpId="3" animBg="1" advAuto="0"/>
      <p:bldP spid="83" grpId="4" animBg="1" advAuto="0"/>
      <p:bldP spid="84" grpId="5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2" name="Table 412"/>
          <p:cNvGraphicFramePr/>
          <p:nvPr/>
        </p:nvGraphicFramePr>
        <p:xfrm>
          <a:off x="167960" y="2093260"/>
          <a:ext cx="12668879" cy="7511889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Rwanda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New Zealand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China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Finland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United States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13" name="Table 413"/>
          <p:cNvGraphicFramePr/>
          <p:nvPr/>
        </p:nvGraphicFramePr>
        <p:xfrm>
          <a:off x="180556" y="197502"/>
          <a:ext cx="12643688" cy="17456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 b="1"/>
                        <a:t>Place in order countries with the highest percentage of females in their national government (parliament).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414" name="Shape 414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415" name="Shape 415"/>
          <p:cNvSpPr/>
          <p:nvPr/>
        </p:nvSpPr>
        <p:spPr>
          <a:xfrm>
            <a:off x="9747245" y="70661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416" name="Shape 416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417" name="Shape 417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418" name="Shape 418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1" animBg="1" advAuto="0"/>
      <p:bldP spid="415" grpId="2" animBg="1" advAuto="0"/>
      <p:bldP spid="416" grpId="3" animBg="1" advAuto="0"/>
      <p:bldP spid="417" grpId="4" animBg="1" advAuto="0"/>
      <p:bldP spid="418" grpId="5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DSC_0450.jpeg"/>
          <p:cNvPicPr/>
          <p:nvPr/>
        </p:nvPicPr>
        <p:blipFill>
          <a:blip r:embed="rId2">
            <a:alphaModFix amt="29783"/>
            <a:extLst/>
          </a:blip>
          <a:stretch>
            <a:fillRect/>
          </a:stretch>
        </p:blipFill>
        <p:spPr>
          <a:xfrm>
            <a:off x="-1545236" y="-510461"/>
            <a:ext cx="16095272" cy="10774522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 421"/>
          <p:cNvSpPr>
            <a:spLocks noGrp="1"/>
          </p:cNvSpPr>
          <p:nvPr>
            <p:ph type="title" idx="4294967295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>
              <a:defRPr sz="8300" b="1"/>
            </a:lvl1pPr>
          </a:lstStyle>
          <a:p>
            <a:pPr lvl="0">
              <a:defRPr sz="1800" b="0"/>
            </a:pPr>
            <a:r>
              <a:rPr sz="8300" b="1"/>
              <a:t>Agriculture &amp; Land Use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3" name="Table 423"/>
          <p:cNvGraphicFramePr/>
          <p:nvPr/>
        </p:nvGraphicFramePr>
        <p:xfrm>
          <a:off x="9359900" y="51054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 - % Arable 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Bangladesh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Moldova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Ukraine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24" name="Table 424"/>
          <p:cNvGraphicFramePr/>
          <p:nvPr/>
        </p:nvGraphicFramePr>
        <p:xfrm>
          <a:off x="4813300" y="51054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 - % Arable 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Africa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25" name="Table 425"/>
          <p:cNvGraphicFramePr/>
          <p:nvPr/>
        </p:nvGraphicFramePr>
        <p:xfrm>
          <a:off x="2667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 - % Arable 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Turkey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Kingdom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The 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Vietnam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26" name="Table 426"/>
          <p:cNvGraphicFramePr/>
          <p:nvPr/>
        </p:nvGraphicFramePr>
        <p:xfrm>
          <a:off x="266700" y="51054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 - % Arable 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Romania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El Salvador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27" name="Table 427"/>
          <p:cNvGraphicFramePr/>
          <p:nvPr/>
        </p:nvGraphicFramePr>
        <p:xfrm>
          <a:off x="9359900" y="889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 - % Arable 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28" name="Shape 428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29" name="Shape 429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0" name="Shape 430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431" name="Table 431"/>
          <p:cNvGraphicFramePr/>
          <p:nvPr/>
        </p:nvGraphicFramePr>
        <p:xfrm>
          <a:off x="48133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 - % Arable 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Hungary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Lithuania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32" name="Shape 432"/>
          <p:cNvSpPr/>
          <p:nvPr/>
        </p:nvSpPr>
        <p:spPr>
          <a:xfrm>
            <a:off x="4907775" y="4645718"/>
            <a:ext cx="3189250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Percentage Arable Land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4" name="Table 434"/>
          <p:cNvGraphicFramePr/>
          <p:nvPr/>
        </p:nvGraphicFramePr>
        <p:xfrm>
          <a:off x="48133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Hungary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Lithuania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40-49.9%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35" name="Table 435"/>
          <p:cNvGraphicFramePr/>
          <p:nvPr/>
        </p:nvGraphicFramePr>
        <p:xfrm>
          <a:off x="2667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Bangladesh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Moldova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Ukraine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Over 50%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36" name="Table 436"/>
          <p:cNvGraphicFramePr/>
          <p:nvPr/>
        </p:nvGraphicFramePr>
        <p:xfrm>
          <a:off x="4813300" y="50927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Africa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10-19.9%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37" name="Table 437"/>
          <p:cNvGraphicFramePr/>
          <p:nvPr/>
        </p:nvGraphicFramePr>
        <p:xfrm>
          <a:off x="9359900" y="190499"/>
          <a:ext cx="33655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Romania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El Salvador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30-39.9%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38" name="Table 438"/>
          <p:cNvGraphicFramePr/>
          <p:nvPr/>
        </p:nvGraphicFramePr>
        <p:xfrm>
          <a:off x="266700" y="50927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Turkey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Kingdom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The 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Vietnam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20-29.9%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39" name="Shape 439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0" name="Shape 440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41" name="Shape 441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442" name="Table 442"/>
          <p:cNvGraphicFramePr/>
          <p:nvPr/>
        </p:nvGraphicFramePr>
        <p:xfrm>
          <a:off x="9359900" y="50927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Less Than 10%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43" name="Shape 443"/>
          <p:cNvSpPr/>
          <p:nvPr/>
        </p:nvSpPr>
        <p:spPr>
          <a:xfrm>
            <a:off x="298450" y="233987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44" name="Shape 444"/>
          <p:cNvSpPr/>
          <p:nvPr/>
        </p:nvSpPr>
        <p:spPr>
          <a:xfrm>
            <a:off x="4819650" y="233987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45" name="Shape 445"/>
          <p:cNvSpPr/>
          <p:nvPr/>
        </p:nvSpPr>
        <p:spPr>
          <a:xfrm>
            <a:off x="9391650" y="233987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46" name="Shape 446"/>
          <p:cNvSpPr/>
          <p:nvPr/>
        </p:nvSpPr>
        <p:spPr>
          <a:xfrm>
            <a:off x="298450" y="5140288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47" name="Shape 447"/>
          <p:cNvSpPr/>
          <p:nvPr/>
        </p:nvSpPr>
        <p:spPr>
          <a:xfrm>
            <a:off x="4819650" y="5140288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48" name="Shape 448"/>
          <p:cNvSpPr/>
          <p:nvPr/>
        </p:nvSpPr>
        <p:spPr>
          <a:xfrm>
            <a:off x="9385300" y="5092700"/>
            <a:ext cx="3314700" cy="372847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449" name="Shape 449"/>
          <p:cNvSpPr/>
          <p:nvPr/>
        </p:nvSpPr>
        <p:spPr>
          <a:xfrm>
            <a:off x="4907775" y="4645718"/>
            <a:ext cx="3189250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Percentage Arable Land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3" grpId="1" animBg="1" advAuto="0"/>
      <p:bldP spid="444" grpId="2" animBg="1" advAuto="0"/>
      <p:bldP spid="445" grpId="3" animBg="1" advAuto="0"/>
      <p:bldP spid="446" grpId="4" animBg="1" advAuto="0"/>
      <p:bldP spid="447" grpId="5" animBg="1" advAuto="0"/>
      <p:bldP spid="448" grpId="6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" name="Table 451"/>
          <p:cNvGraphicFramePr/>
          <p:nvPr/>
        </p:nvGraphicFramePr>
        <p:xfrm>
          <a:off x="167960" y="2093260"/>
          <a:ext cx="12668879" cy="7511889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France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China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Japan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Denmark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2" name="Table 452"/>
          <p:cNvGraphicFramePr/>
          <p:nvPr/>
        </p:nvGraphicFramePr>
        <p:xfrm>
          <a:off x="180556" y="197502"/>
          <a:ext cx="12643688" cy="17456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 b="1"/>
                        <a:t>Place in order countries with the highest to lowest percentage of their GDP in the Agriculture.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453" name="Shape 453"/>
          <p:cNvSpPr/>
          <p:nvPr/>
        </p:nvSpPr>
        <p:spPr>
          <a:xfrm>
            <a:off x="9747245" y="3110588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454" name="Shape 454"/>
          <p:cNvSpPr/>
          <p:nvPr/>
        </p:nvSpPr>
        <p:spPr>
          <a:xfrm>
            <a:off x="9747245" y="567253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455" name="Shape 455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456" name="Shape 456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457" name="Shape 457"/>
          <p:cNvSpPr/>
          <p:nvPr/>
        </p:nvSpPr>
        <p:spPr>
          <a:xfrm>
            <a:off x="9747245" y="70287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1" animBg="1" advAuto="0"/>
      <p:bldP spid="454" grpId="2" animBg="1" advAuto="0"/>
      <p:bldP spid="455" grpId="3" animBg="1" advAuto="0"/>
      <p:bldP spid="456" grpId="4" animBg="1" advAuto="0"/>
      <p:bldP spid="457" grpId="5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DSC_0768.jpeg"/>
          <p:cNvPicPr/>
          <p:nvPr/>
        </p:nvPicPr>
        <p:blipFill>
          <a:blip r:embed="rId2">
            <a:alphaModFix amt="30009"/>
            <a:extLst/>
          </a:blip>
          <a:stretch>
            <a:fillRect/>
          </a:stretch>
        </p:blipFill>
        <p:spPr>
          <a:xfrm>
            <a:off x="-1970474" y="-795124"/>
            <a:ext cx="16945748" cy="113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460" name="Shape 460"/>
          <p:cNvSpPr>
            <a:spLocks noGrp="1"/>
          </p:cNvSpPr>
          <p:nvPr>
            <p:ph type="title" idx="4294967295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>
              <a:defRPr sz="8000" b="1"/>
            </a:lvl1pPr>
          </a:lstStyle>
          <a:p>
            <a:pPr lvl="0">
              <a:defRPr sz="1800" b="0"/>
            </a:pPr>
            <a:r>
              <a:rPr sz="8000" b="1"/>
              <a:t>Industry &amp; Development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2" name="Table 462"/>
          <p:cNvGraphicFramePr/>
          <p:nvPr/>
        </p:nvGraphicFramePr>
        <p:xfrm>
          <a:off x="167960" y="2093260"/>
          <a:ext cx="12668879" cy="7511889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France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Russia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China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Spain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Saudi Arabia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63" name="Table 463"/>
          <p:cNvGraphicFramePr/>
          <p:nvPr/>
        </p:nvGraphicFramePr>
        <p:xfrm>
          <a:off x="180556" y="197502"/>
          <a:ext cx="12643688" cy="17456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 b="1"/>
                        <a:t>Place in order countries with the highest to lowest percentage of their GDP in the Service Industry.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464" name="Shape 464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465" name="Shape 465"/>
          <p:cNvSpPr/>
          <p:nvPr/>
        </p:nvSpPr>
        <p:spPr>
          <a:xfrm>
            <a:off x="9747245" y="70661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466" name="Shape 466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467" name="Shape 467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468" name="Shape 468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" grpId="1" animBg="1" advAuto="0"/>
      <p:bldP spid="465" grpId="2" animBg="1" advAuto="0"/>
      <p:bldP spid="466" grpId="3" animBg="1" advAuto="0"/>
      <p:bldP spid="467" grpId="4" animBg="1" advAuto="0"/>
      <p:bldP spid="468" grpId="5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0" name="Table 470"/>
          <p:cNvGraphicFramePr/>
          <p:nvPr/>
        </p:nvGraphicFramePr>
        <p:xfrm>
          <a:off x="167960" y="2093260"/>
          <a:ext cx="12668879" cy="7511889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United Arab Emirates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Russia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Mongolia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Saudi Arabia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India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1" name="Table 471"/>
          <p:cNvGraphicFramePr/>
          <p:nvPr/>
        </p:nvGraphicFramePr>
        <p:xfrm>
          <a:off x="180556" y="197502"/>
          <a:ext cx="12643688" cy="17456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 b="1"/>
                        <a:t>Place in order countries with the highest to lowest percentage of their GDP from Natural Resources.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472" name="Shape 472"/>
          <p:cNvSpPr/>
          <p:nvPr/>
        </p:nvSpPr>
        <p:spPr>
          <a:xfrm>
            <a:off x="9747245" y="70641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473" name="Shape 473"/>
          <p:cNvSpPr/>
          <p:nvPr/>
        </p:nvSpPr>
        <p:spPr>
          <a:xfrm>
            <a:off x="9747245" y="571892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474" name="Shape 474"/>
          <p:cNvSpPr/>
          <p:nvPr/>
        </p:nvSpPr>
        <p:spPr>
          <a:xfrm>
            <a:off x="9747245" y="320336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475" name="Shape 475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476" name="Shape 476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1" animBg="1" advAuto="0"/>
      <p:bldP spid="473" grpId="2" animBg="1" advAuto="0"/>
      <p:bldP spid="474" grpId="3" animBg="1" advAuto="0"/>
      <p:bldP spid="475" grpId="4" animBg="1" advAuto="0"/>
      <p:bldP spid="476" grpId="5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8" name="Table 478"/>
          <p:cNvGraphicFramePr/>
          <p:nvPr/>
        </p:nvGraphicFramePr>
        <p:xfrm>
          <a:off x="2806700" y="52705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1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Slovenia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79" name="Table 479"/>
          <p:cNvGraphicFramePr/>
          <p:nvPr/>
        </p:nvGraphicFramePr>
        <p:xfrm>
          <a:off x="2806700" y="508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Croatia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Malaysia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0" name="Table 480"/>
          <p:cNvGraphicFramePr/>
          <p:nvPr/>
        </p:nvGraphicFramePr>
        <p:xfrm>
          <a:off x="10820400" y="508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Brazil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Guatemala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Moldova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1" name="Table 481"/>
          <p:cNvGraphicFramePr/>
          <p:nvPr/>
        </p:nvGraphicFramePr>
        <p:xfrm>
          <a:off x="10820400" y="52705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El Salvador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Myanmar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Philippines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2" name="Table 482"/>
          <p:cNvGraphicFramePr/>
          <p:nvPr/>
        </p:nvGraphicFramePr>
        <p:xfrm>
          <a:off x="8166100" y="508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Botswana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Nauru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Saint Lucia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3" name="Table 483"/>
          <p:cNvGraphicFramePr/>
          <p:nvPr/>
        </p:nvGraphicFramePr>
        <p:xfrm>
          <a:off x="8166100" y="52705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Bangladesh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Micronesia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Mongolia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Nicaragua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Senegal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4" name="Table 484"/>
          <p:cNvGraphicFramePr/>
          <p:nvPr/>
        </p:nvGraphicFramePr>
        <p:xfrm>
          <a:off x="114300" y="508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Bhutan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Bolivia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Zambia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Zimbabwe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5" name="Table 485"/>
          <p:cNvGraphicFramePr/>
          <p:nvPr/>
        </p:nvGraphicFramePr>
        <p:xfrm>
          <a:off x="114300" y="52705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Cambodia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Gabon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Namibia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6" name="Table 486"/>
          <p:cNvGraphicFramePr/>
          <p:nvPr/>
        </p:nvGraphicFramePr>
        <p:xfrm>
          <a:off x="5511800" y="52705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Afghanistan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Cote d’Ivoie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Kenya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Lesotho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7" name="Table 487"/>
          <p:cNvGraphicFramePr/>
          <p:nvPr/>
        </p:nvGraphicFramePr>
        <p:xfrm>
          <a:off x="5511800" y="381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Access to Sanitation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Burkina Faso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Congo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Guinea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Liberia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Best
Guess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88" name="Shape 488"/>
          <p:cNvSpPr/>
          <p:nvPr/>
        </p:nvSpPr>
        <p:spPr>
          <a:xfrm flipH="1">
            <a:off x="5168899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89" name="Shape 489"/>
          <p:cNvSpPr/>
          <p:nvPr/>
        </p:nvSpPr>
        <p:spPr>
          <a:xfrm flipH="1">
            <a:off x="78740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0" name="Shape 490"/>
          <p:cNvSpPr/>
          <p:nvPr/>
        </p:nvSpPr>
        <p:spPr>
          <a:xfrm flipH="1">
            <a:off x="10528300" y="-1651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1" name="Shape 491"/>
          <p:cNvSpPr/>
          <p:nvPr/>
        </p:nvSpPr>
        <p:spPr>
          <a:xfrm flipH="1">
            <a:off x="24764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92" name="Shape 492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4" name="Table 494"/>
          <p:cNvGraphicFramePr/>
          <p:nvPr/>
        </p:nvGraphicFramePr>
        <p:xfrm>
          <a:off x="228600" y="12954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Slovenia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95" name="Table 495"/>
          <p:cNvGraphicFramePr/>
          <p:nvPr/>
        </p:nvGraphicFramePr>
        <p:xfrm>
          <a:off x="2768600" y="12954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Argentina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Costa 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Croatia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Malaysia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96" name="Table 496"/>
          <p:cNvGraphicFramePr/>
          <p:nvPr/>
        </p:nvGraphicFramePr>
        <p:xfrm>
          <a:off x="5308600" y="12954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Brazil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Guatemala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Iraq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Moldova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97" name="Table 497"/>
          <p:cNvGraphicFramePr/>
          <p:nvPr/>
        </p:nvGraphicFramePr>
        <p:xfrm>
          <a:off x="7848600" y="12954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El Salvador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Myanmar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Philippines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98" name="Table 498"/>
          <p:cNvGraphicFramePr/>
          <p:nvPr/>
        </p:nvGraphicFramePr>
        <p:xfrm>
          <a:off x="10388600" y="12954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Botswana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Nauru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Saint Lucia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99" name="Table 499"/>
          <p:cNvGraphicFramePr/>
          <p:nvPr/>
        </p:nvGraphicFramePr>
        <p:xfrm>
          <a:off x="228600" y="49530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Bangladesh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Micronesia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Mongolia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Nicaragua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Senegal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00" name="Table 500"/>
          <p:cNvGraphicFramePr/>
          <p:nvPr/>
        </p:nvGraphicFramePr>
        <p:xfrm>
          <a:off x="2768600" y="49530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Bhutan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Bolivia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Zambia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Zimbabwe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01" name="Table 501"/>
          <p:cNvGraphicFramePr/>
          <p:nvPr/>
        </p:nvGraphicFramePr>
        <p:xfrm>
          <a:off x="5308600" y="49530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Cambodia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Gabon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Namibia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02" name="Table 502"/>
          <p:cNvGraphicFramePr/>
          <p:nvPr/>
        </p:nvGraphicFramePr>
        <p:xfrm>
          <a:off x="7848600" y="49530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Afghanistan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Cote d’Ivoie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Kenya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Lesotho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03" name="Table 503"/>
          <p:cNvGraphicFramePr/>
          <p:nvPr/>
        </p:nvGraphicFramePr>
        <p:xfrm>
          <a:off x="10388600" y="4953000"/>
          <a:ext cx="2374900" cy="34925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374900"/>
              </a:tblGrid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1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Burkina Faso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Congo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Guinea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582083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Liberia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04" name="Shape 504"/>
          <p:cNvSpPr/>
          <p:nvPr/>
        </p:nvSpPr>
        <p:spPr>
          <a:xfrm>
            <a:off x="0" y="582551"/>
            <a:ext cx="13004800" cy="560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 defTabSz="457200">
              <a:spcBef>
                <a:spcPts val="1000"/>
              </a:spcBef>
              <a:defRPr sz="1800"/>
            </a:pPr>
            <a:r>
              <a:rPr sz="3000" b="1">
                <a:latin typeface="+mj-lt"/>
                <a:ea typeface="+mj-ea"/>
                <a:cs typeface="+mj-cs"/>
                <a:sym typeface="Helvetica Neue"/>
              </a:rPr>
              <a:t>Population With Sustainable Access to Improved Sanitation </a:t>
            </a:r>
            <a:r>
              <a:rPr sz="3000">
                <a:latin typeface="+mj-lt"/>
                <a:ea typeface="+mj-ea"/>
                <a:cs typeface="+mj-cs"/>
                <a:sym typeface="Helvetica Neue"/>
              </a:rPr>
              <a:t>(Percent)</a:t>
            </a:r>
          </a:p>
        </p:txBody>
      </p:sp>
      <p:sp>
        <p:nvSpPr>
          <p:cNvPr id="505" name="Shape 505"/>
          <p:cNvSpPr/>
          <p:nvPr/>
        </p:nvSpPr>
        <p:spPr>
          <a:xfrm>
            <a:off x="0" y="9264930"/>
            <a:ext cx="13004800" cy="3870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>
            <a:lvl1pPr>
              <a:defRPr sz="1800" b="1"/>
            </a:lvl1pPr>
          </a:lstStyle>
          <a:p>
            <a:pPr lvl="0">
              <a:defRPr b="0"/>
            </a:pPr>
            <a:r>
              <a:rPr b="1"/>
              <a:t>Source: http://kff.org/global-indicator/access-to-sanitation/#table</a:t>
            </a:r>
          </a:p>
        </p:txBody>
      </p:sp>
      <p:graphicFrame>
        <p:nvGraphicFramePr>
          <p:cNvPr id="506" name="Table 506"/>
          <p:cNvGraphicFramePr/>
          <p:nvPr/>
        </p:nvGraphicFramePr>
        <p:xfrm>
          <a:off x="2540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7" name="Table 507"/>
          <p:cNvGraphicFramePr/>
          <p:nvPr/>
        </p:nvGraphicFramePr>
        <p:xfrm>
          <a:off x="28067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8" name="Table 508"/>
          <p:cNvGraphicFramePr/>
          <p:nvPr/>
        </p:nvGraphicFramePr>
        <p:xfrm>
          <a:off x="53467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9" name="Table 509"/>
          <p:cNvGraphicFramePr/>
          <p:nvPr/>
        </p:nvGraphicFramePr>
        <p:xfrm>
          <a:off x="78867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0" name="Table 510"/>
          <p:cNvGraphicFramePr/>
          <p:nvPr/>
        </p:nvGraphicFramePr>
        <p:xfrm>
          <a:off x="10426700" y="19558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1" name="Table 511"/>
          <p:cNvGraphicFramePr/>
          <p:nvPr/>
        </p:nvGraphicFramePr>
        <p:xfrm>
          <a:off x="254000" y="56134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2" name="Table 512"/>
          <p:cNvGraphicFramePr/>
          <p:nvPr/>
        </p:nvGraphicFramePr>
        <p:xfrm>
          <a:off x="2806700" y="56134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3" name="Table 513"/>
          <p:cNvGraphicFramePr/>
          <p:nvPr/>
        </p:nvGraphicFramePr>
        <p:xfrm>
          <a:off x="5346700" y="56134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4" name="Table 514"/>
          <p:cNvGraphicFramePr/>
          <p:nvPr/>
        </p:nvGraphicFramePr>
        <p:xfrm>
          <a:off x="7886700" y="56134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15" name="Table 515"/>
          <p:cNvGraphicFramePr/>
          <p:nvPr/>
        </p:nvGraphicFramePr>
        <p:xfrm>
          <a:off x="10426700" y="5613400"/>
          <a:ext cx="2298700" cy="27178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298700"/>
              </a:tblGrid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6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3560">
                <a:tc>
                  <a:txBody>
                    <a:bodyPr/>
                    <a:lstStyle/>
                    <a:p>
                      <a:pPr lvl="0" algn="ctr" defTabSz="457200">
                        <a:defRPr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 Neue Light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miter lim="400000"/>
                    </a:lnL>
                    <a:lnR w="25400">
                      <a:miter lim="400000"/>
                    </a:lnR>
                    <a:lnT w="25400">
                      <a:miter lim="400000"/>
                    </a:lnT>
                    <a:lnB w="25400"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6" grpId="1" animBg="1" advAuto="0"/>
      <p:bldP spid="507" grpId="2" animBg="1" advAuto="0"/>
      <p:bldP spid="508" grpId="3" animBg="1" advAuto="0"/>
      <p:bldP spid="509" grpId="4" animBg="1" advAuto="0"/>
      <p:bldP spid="510" grpId="5" animBg="1" advAuto="0"/>
      <p:bldP spid="511" grpId="6" animBg="1" advAuto="0"/>
      <p:bldP spid="512" grpId="7" animBg="1" advAuto="0"/>
      <p:bldP spid="513" grpId="8" animBg="1" advAuto="0"/>
      <p:bldP spid="514" grpId="9" animBg="1" advAuto="0"/>
      <p:bldP spid="515" grpId="1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asted-image.tif"/>
          <p:cNvPicPr/>
          <p:nvPr/>
        </p:nvPicPr>
        <p:blipFill>
          <a:blip r:embed="rId2">
            <a:alphaModFix amt="19951"/>
            <a:extLst/>
          </a:blip>
          <a:stretch>
            <a:fillRect/>
          </a:stretch>
        </p:blipFill>
        <p:spPr>
          <a:xfrm>
            <a:off x="-1329992" y="-641926"/>
            <a:ext cx="14734462" cy="11037452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11300" b="1"/>
            </a:lvl1pPr>
          </a:lstStyle>
          <a:p>
            <a:pPr lvl="0">
              <a:defRPr sz="1800" b="0"/>
            </a:pPr>
            <a:r>
              <a:rPr sz="11300" b="1"/>
              <a:t>McDonald’s</a:t>
            </a:r>
          </a:p>
        </p:txBody>
      </p:sp>
      <p:sp>
        <p:nvSpPr>
          <p:cNvPr id="88" name="Shape 88"/>
          <p:cNvSpPr/>
          <p:nvPr/>
        </p:nvSpPr>
        <p:spPr>
          <a:xfrm>
            <a:off x="9292647" y="2489112"/>
            <a:ext cx="3194864" cy="47753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b">
            <a:spAutoFit/>
          </a:bodyPr>
          <a:lstStyle/>
          <a:p>
            <a:pPr lvl="0">
              <a:defRPr sz="1800"/>
            </a:pPr>
            <a:r>
              <a:rPr sz="3400" b="1" u="sng"/>
              <a:t>Total Number</a:t>
            </a:r>
          </a:p>
          <a:p>
            <a:pPr lvl="0">
              <a:defRPr sz="1800"/>
            </a:pPr>
            <a:r>
              <a:rPr sz="3400" b="1"/>
              <a:t>Over 1,000</a:t>
            </a:r>
          </a:p>
          <a:p>
            <a:pPr lvl="0">
              <a:defRPr sz="1800"/>
            </a:pPr>
            <a:r>
              <a:rPr sz="3400" b="1"/>
              <a:t>400 - 999</a:t>
            </a:r>
          </a:p>
          <a:p>
            <a:pPr lvl="0">
              <a:defRPr sz="1800"/>
            </a:pPr>
            <a:r>
              <a:rPr sz="3400" b="1"/>
              <a:t>200 - 399</a:t>
            </a:r>
          </a:p>
          <a:p>
            <a:pPr lvl="0">
              <a:defRPr sz="1800"/>
            </a:pPr>
            <a:r>
              <a:rPr sz="3400" b="1"/>
              <a:t>150 - 199</a:t>
            </a:r>
          </a:p>
          <a:p>
            <a:pPr lvl="0">
              <a:defRPr sz="1800"/>
            </a:pPr>
            <a:r>
              <a:rPr sz="3400" b="1"/>
              <a:t>100 - 149</a:t>
            </a:r>
          </a:p>
          <a:p>
            <a:pPr lvl="0">
              <a:defRPr sz="1800"/>
            </a:pPr>
            <a:r>
              <a:rPr sz="3400" b="1"/>
              <a:t>50 - 99</a:t>
            </a:r>
          </a:p>
          <a:p>
            <a:pPr lvl="0">
              <a:defRPr sz="1800"/>
            </a:pPr>
            <a:r>
              <a:rPr sz="3400" b="1"/>
              <a:t>5 - 49</a:t>
            </a:r>
          </a:p>
          <a:p>
            <a:pPr lvl="0">
              <a:defRPr sz="1800"/>
            </a:pPr>
            <a:r>
              <a:rPr sz="3400" b="1"/>
              <a:t>Less Than 5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7" name="Table 517"/>
          <p:cNvGraphicFramePr/>
          <p:nvPr/>
        </p:nvGraphicFramePr>
        <p:xfrm>
          <a:off x="9359900" y="51054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18" name="Table 518"/>
          <p:cNvGraphicFramePr/>
          <p:nvPr/>
        </p:nvGraphicFramePr>
        <p:xfrm>
          <a:off x="4813300" y="51054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Norway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19" name="Table 519"/>
          <p:cNvGraphicFramePr/>
          <p:nvPr/>
        </p:nvGraphicFramePr>
        <p:xfrm>
          <a:off x="2667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Botswana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Guyana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Gabon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20" name="Table 520"/>
          <p:cNvGraphicFramePr/>
          <p:nvPr/>
        </p:nvGraphicFramePr>
        <p:xfrm>
          <a:off x="266700" y="51054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Hungary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Bahrain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Tunisia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21" name="Table 521"/>
          <p:cNvGraphicFramePr/>
          <p:nvPr/>
        </p:nvGraphicFramePr>
        <p:xfrm>
          <a:off x="9359900" y="889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Algeria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Sri Lanka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22" name="Shape 522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3" name="Shape 523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4" name="Shape 524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525" name="Table 525"/>
          <p:cNvGraphicFramePr/>
          <p:nvPr/>
        </p:nvGraphicFramePr>
        <p:xfrm>
          <a:off x="48133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Congo (DR)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Saudi Arabia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Afghanistan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Yemen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Correct
Order #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26" name="Shape 526"/>
          <p:cNvSpPr/>
          <p:nvPr/>
        </p:nvSpPr>
        <p:spPr>
          <a:xfrm>
            <a:off x="4932978" y="4645718"/>
            <a:ext cx="3138844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Gender Inequality Index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8" name="Table 528"/>
          <p:cNvGraphicFramePr/>
          <p:nvPr/>
        </p:nvGraphicFramePr>
        <p:xfrm>
          <a:off x="48133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Greece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Poland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29" name="Table 529"/>
          <p:cNvGraphicFramePr/>
          <p:nvPr/>
        </p:nvGraphicFramePr>
        <p:xfrm>
          <a:off x="266700" y="1905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Norway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30" name="Table 530"/>
          <p:cNvGraphicFramePr/>
          <p:nvPr/>
        </p:nvGraphicFramePr>
        <p:xfrm>
          <a:off x="4813300" y="50927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Nepal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Botswana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Guyana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Gabon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31" name="Table 531"/>
          <p:cNvGraphicFramePr/>
          <p:nvPr/>
        </p:nvGraphicFramePr>
        <p:xfrm>
          <a:off x="9359900" y="190499"/>
          <a:ext cx="33655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Hungary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Bahrain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Tunisia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Kuwait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32" name="Table 532"/>
          <p:cNvGraphicFramePr/>
          <p:nvPr/>
        </p:nvGraphicFramePr>
        <p:xfrm>
          <a:off x="266700" y="50927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Peru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Algeria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Sri Lanka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Rwanda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33" name="Shape 533"/>
          <p:cNvSpPr/>
          <p:nvPr/>
        </p:nvSpPr>
        <p:spPr>
          <a:xfrm flipH="1">
            <a:off x="88138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4" name="Shape 534"/>
          <p:cNvSpPr/>
          <p:nvPr/>
        </p:nvSpPr>
        <p:spPr>
          <a:xfrm flipH="1">
            <a:off x="41782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5" name="Shape 535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536" name="Table 536"/>
          <p:cNvGraphicFramePr/>
          <p:nvPr/>
        </p:nvGraphicFramePr>
        <p:xfrm>
          <a:off x="9359900" y="5092700"/>
          <a:ext cx="33655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336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Congo (DR)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Saudi Arabia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Afghanistan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Yemen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37" name="Shape 537"/>
          <p:cNvSpPr/>
          <p:nvPr/>
        </p:nvSpPr>
        <p:spPr>
          <a:xfrm>
            <a:off x="279400" y="224498"/>
            <a:ext cx="331470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38" name="Shape 538"/>
          <p:cNvSpPr/>
          <p:nvPr/>
        </p:nvSpPr>
        <p:spPr>
          <a:xfrm>
            <a:off x="4826000" y="224498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39" name="Shape 539"/>
          <p:cNvSpPr/>
          <p:nvPr/>
        </p:nvSpPr>
        <p:spPr>
          <a:xfrm>
            <a:off x="9372600" y="224498"/>
            <a:ext cx="331470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40" name="Shape 540"/>
          <p:cNvSpPr/>
          <p:nvPr/>
        </p:nvSpPr>
        <p:spPr>
          <a:xfrm>
            <a:off x="279400" y="5092700"/>
            <a:ext cx="3314701" cy="372847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41" name="Shape 541"/>
          <p:cNvSpPr/>
          <p:nvPr/>
        </p:nvSpPr>
        <p:spPr>
          <a:xfrm>
            <a:off x="4826000" y="5092700"/>
            <a:ext cx="3314700" cy="372847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42" name="Shape 542"/>
          <p:cNvSpPr/>
          <p:nvPr/>
        </p:nvSpPr>
        <p:spPr>
          <a:xfrm>
            <a:off x="9372600" y="5092700"/>
            <a:ext cx="3314700" cy="3728474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43" name="Shape 543"/>
          <p:cNvSpPr/>
          <p:nvPr/>
        </p:nvSpPr>
        <p:spPr>
          <a:xfrm>
            <a:off x="4932978" y="4645718"/>
            <a:ext cx="3138844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Gender Inequality Index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" grpId="2" animBg="1" advAuto="0"/>
      <p:bldP spid="529" grpId="1" animBg="1" advAuto="0"/>
      <p:bldP spid="530" grpId="5" animBg="1" advAuto="0"/>
      <p:bldP spid="531" grpId="3" animBg="1" advAuto="0"/>
      <p:bldP spid="532" grpId="4" animBg="1" advAuto="0"/>
      <p:bldP spid="536" grpId="6" animBg="1" advAuto="0"/>
      <p:bldP spid="537" grpId="7" animBg="1" advAuto="0"/>
      <p:bldP spid="538" grpId="8" animBg="1" advAuto="0"/>
      <p:bldP spid="539" grpId="9" animBg="1" advAuto="0"/>
      <p:bldP spid="540" grpId="10" animBg="1" advAuto="0"/>
      <p:bldP spid="541" grpId="11" animBg="1" advAuto="0"/>
      <p:bldP spid="542" grpId="12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5" name="Table 545"/>
          <p:cNvGraphicFramePr/>
          <p:nvPr/>
        </p:nvGraphicFramePr>
        <p:xfrm>
          <a:off x="167960" y="2093260"/>
          <a:ext cx="12668879" cy="7511889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Chad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Bhutan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China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Kuwait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Germany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6" name="Table 546"/>
          <p:cNvGraphicFramePr/>
          <p:nvPr/>
        </p:nvGraphicFramePr>
        <p:xfrm>
          <a:off x="180556" y="197502"/>
          <a:ext cx="12643688" cy="17456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countries with the highest to the lowest HDI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547" name="Shape 547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548" name="Shape 548"/>
          <p:cNvSpPr/>
          <p:nvPr/>
        </p:nvSpPr>
        <p:spPr>
          <a:xfrm>
            <a:off x="9747245" y="7066175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549" name="Shape 549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550" name="Shape 550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551" name="Shape 551"/>
          <p:cNvSpPr/>
          <p:nvPr/>
        </p:nvSpPr>
        <p:spPr>
          <a:xfrm>
            <a:off x="9747245" y="329614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7" grpId="1" animBg="1" advAuto="0"/>
      <p:bldP spid="548" grpId="2" animBg="1" advAuto="0"/>
      <p:bldP spid="549" grpId="3" animBg="1" advAuto="0"/>
      <p:bldP spid="550" grpId="4" animBg="1" advAuto="0"/>
      <p:bldP spid="551" grpId="5" animBg="1" advAuto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DSC_0096.jpeg"/>
          <p:cNvPicPr/>
          <p:nvPr/>
        </p:nvPicPr>
        <p:blipFill>
          <a:blip r:embed="rId2">
            <a:alphaModFix amt="30184"/>
            <a:extLst/>
          </a:blip>
          <a:stretch>
            <a:fillRect/>
          </a:stretch>
        </p:blipFill>
        <p:spPr>
          <a:xfrm>
            <a:off x="-1367178" y="-690526"/>
            <a:ext cx="15739156" cy="10536129"/>
          </a:xfrm>
          <a:prstGeom prst="rect">
            <a:avLst/>
          </a:prstGeom>
          <a:ln w="12700">
            <a:miter lim="400000"/>
          </a:ln>
        </p:spPr>
      </p:pic>
      <p:sp>
        <p:nvSpPr>
          <p:cNvPr id="554" name="Shape 554"/>
          <p:cNvSpPr>
            <a:spLocks noGrp="1"/>
          </p:cNvSpPr>
          <p:nvPr>
            <p:ph type="title" idx="4294967295"/>
          </p:nvPr>
        </p:nvSpPr>
        <p:spPr>
          <a:xfrm>
            <a:off x="571500" y="3708400"/>
            <a:ext cx="11861800" cy="2336800"/>
          </a:xfrm>
          <a:prstGeom prst="rect">
            <a:avLst/>
          </a:prstGeom>
        </p:spPr>
        <p:txBody>
          <a:bodyPr lIns="50800" tIns="50800" rIns="50800" bIns="50800" anchor="ctr"/>
          <a:lstStyle>
            <a:lvl1pPr algn="ctr">
              <a:defRPr sz="14500" b="1"/>
            </a:lvl1pPr>
          </a:lstStyle>
          <a:p>
            <a:pPr lvl="0">
              <a:defRPr sz="1800" b="0"/>
            </a:pPr>
            <a:r>
              <a:rPr sz="14500" b="1"/>
              <a:t>Urbanization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6" name="Table 556"/>
          <p:cNvGraphicFramePr/>
          <p:nvPr/>
        </p:nvGraphicFramePr>
        <p:xfrm>
          <a:off x="2806700" y="51562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Chile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57" name="Table 557"/>
          <p:cNvGraphicFramePr/>
          <p:nvPr/>
        </p:nvGraphicFramePr>
        <p:xfrm>
          <a:off x="2806700" y="1270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Hungary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Ukraine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Tunisia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58" name="Table 558"/>
          <p:cNvGraphicFramePr/>
          <p:nvPr/>
        </p:nvGraphicFramePr>
        <p:xfrm>
          <a:off x="10820400" y="1270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Vatican City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Nauru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Monaco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Macau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59" name="Table 559"/>
          <p:cNvGraphicFramePr/>
          <p:nvPr/>
        </p:nvGraphicFramePr>
        <p:xfrm>
          <a:off x="10820400" y="51562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Belgium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Malta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Iceland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60" name="Table 560"/>
          <p:cNvGraphicFramePr/>
          <p:nvPr/>
        </p:nvGraphicFramePr>
        <p:xfrm>
          <a:off x="8166100" y="1270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Sri Lanka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Liechtenstein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Papua New Guinea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61" name="Table 561"/>
          <p:cNvGraphicFramePr/>
          <p:nvPr/>
        </p:nvGraphicFramePr>
        <p:xfrm>
          <a:off x="8166100" y="51562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Belarus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62" name="Table 562"/>
          <p:cNvGraphicFramePr/>
          <p:nvPr/>
        </p:nvGraphicFramePr>
        <p:xfrm>
          <a:off x="114300" y="1270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Bangladesh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Vanuatu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Kenya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Arghanistan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63" name="Table 563"/>
          <p:cNvGraphicFramePr/>
          <p:nvPr/>
        </p:nvGraphicFramePr>
        <p:xfrm>
          <a:off x="114300" y="51562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Sierra Leone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Somalia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Bhutan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Thailand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64" name="Table 564"/>
          <p:cNvGraphicFramePr/>
          <p:nvPr/>
        </p:nvGraphicFramePr>
        <p:xfrm>
          <a:off x="5511800" y="51562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Moldova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Barbados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Maldives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65" name="Table 565"/>
          <p:cNvGraphicFramePr/>
          <p:nvPr/>
        </p:nvGraphicFramePr>
        <p:xfrm>
          <a:off x="5511800" y="1143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% Urban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Serbia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Jamaica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66" name="Shape 566"/>
          <p:cNvSpPr/>
          <p:nvPr/>
        </p:nvSpPr>
        <p:spPr>
          <a:xfrm flipH="1">
            <a:off x="5168899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7" name="Shape 567"/>
          <p:cNvSpPr/>
          <p:nvPr/>
        </p:nvSpPr>
        <p:spPr>
          <a:xfrm flipH="1">
            <a:off x="78740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8" name="Shape 568"/>
          <p:cNvSpPr/>
          <p:nvPr/>
        </p:nvSpPr>
        <p:spPr>
          <a:xfrm flipH="1">
            <a:off x="10528300" y="-1651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69" name="Shape 569"/>
          <p:cNvSpPr/>
          <p:nvPr/>
        </p:nvSpPr>
        <p:spPr>
          <a:xfrm flipH="1">
            <a:off x="24764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70" name="Shape 570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2" name="Table 572"/>
          <p:cNvGraphicFramePr/>
          <p:nvPr/>
        </p:nvGraphicFramePr>
        <p:xfrm>
          <a:off x="5511800" y="152400"/>
          <a:ext cx="2120900" cy="44577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9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80%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Chile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Sweden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United States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73" name="Table 573"/>
          <p:cNvGraphicFramePr/>
          <p:nvPr/>
        </p:nvGraphicFramePr>
        <p:xfrm>
          <a:off x="10833100" y="177800"/>
          <a:ext cx="2120901" cy="44577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955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60%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Hungary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Iran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Ukraine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Tunisia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74" name="Table 574"/>
          <p:cNvGraphicFramePr/>
          <p:nvPr/>
        </p:nvGraphicFramePr>
        <p:xfrm>
          <a:off x="165100" y="152400"/>
          <a:ext cx="20701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Vatican City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Nauru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Monaco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Macau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75" name="Table 575"/>
          <p:cNvGraphicFramePr/>
          <p:nvPr/>
        </p:nvGraphicFramePr>
        <p:xfrm>
          <a:off x="2832100" y="152400"/>
          <a:ext cx="20701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90%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Belgium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Malta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Iceland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76" name="Table 576"/>
          <p:cNvGraphicFramePr/>
          <p:nvPr/>
        </p:nvGraphicFramePr>
        <p:xfrm>
          <a:off x="10858500" y="5168900"/>
          <a:ext cx="2070101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10%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Ethiopia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Sri Lanka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5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Liechtenstein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Papua New Guinea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77" name="Table 577"/>
          <p:cNvGraphicFramePr/>
          <p:nvPr/>
        </p:nvGraphicFramePr>
        <p:xfrm>
          <a:off x="8204200" y="1524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70%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Colombia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Belarus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Russia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78" name="Table 578"/>
          <p:cNvGraphicFramePr/>
          <p:nvPr/>
        </p:nvGraphicFramePr>
        <p:xfrm>
          <a:off x="8204200" y="5121479"/>
          <a:ext cx="20701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20%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Bangladesh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Vanuatu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Kenya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Arghanistan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Chad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79" name="Table 579"/>
          <p:cNvGraphicFramePr/>
          <p:nvPr/>
        </p:nvGraphicFramePr>
        <p:xfrm>
          <a:off x="5499100" y="5168900"/>
          <a:ext cx="2070100" cy="44323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30%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Sierra Leone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Somalia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Pakistan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Bhutan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Thailand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80" name="Table 580"/>
          <p:cNvGraphicFramePr/>
          <p:nvPr/>
        </p:nvGraphicFramePr>
        <p:xfrm>
          <a:off x="2832099" y="5121479"/>
          <a:ext cx="2070101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40%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Nigeria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Moldova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Barbados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Egypt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Maldives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581" name="Table 581"/>
          <p:cNvGraphicFramePr/>
          <p:nvPr/>
        </p:nvGraphicFramePr>
        <p:xfrm>
          <a:off x="165100" y="5096079"/>
          <a:ext cx="2070100" cy="4432301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070100"/>
              </a:tblGrid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5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50%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Serbia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Haiti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Jamaica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Ghana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633185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9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582" name="Shape 582"/>
          <p:cNvSpPr/>
          <p:nvPr/>
        </p:nvSpPr>
        <p:spPr>
          <a:xfrm flipH="1">
            <a:off x="5168899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3" name="Shape 583"/>
          <p:cNvSpPr/>
          <p:nvPr/>
        </p:nvSpPr>
        <p:spPr>
          <a:xfrm flipH="1">
            <a:off x="7874000" y="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4" name="Shape 584"/>
          <p:cNvSpPr/>
          <p:nvPr/>
        </p:nvSpPr>
        <p:spPr>
          <a:xfrm flipH="1">
            <a:off x="10528300" y="-1651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5" name="Shape 585"/>
          <p:cNvSpPr/>
          <p:nvPr/>
        </p:nvSpPr>
        <p:spPr>
          <a:xfrm flipH="1">
            <a:off x="24764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6" name="Shape 586"/>
          <p:cNvSpPr/>
          <p:nvPr/>
        </p:nvSpPr>
        <p:spPr>
          <a:xfrm flipH="1">
            <a:off x="-8946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87" name="Shape 587"/>
          <p:cNvSpPr/>
          <p:nvPr/>
        </p:nvSpPr>
        <p:spPr>
          <a:xfrm>
            <a:off x="183140" y="821505"/>
            <a:ext cx="203402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88" name="Shape 588"/>
          <p:cNvSpPr/>
          <p:nvPr/>
        </p:nvSpPr>
        <p:spPr>
          <a:xfrm>
            <a:off x="2847470" y="821505"/>
            <a:ext cx="203402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89" name="Shape 589"/>
          <p:cNvSpPr/>
          <p:nvPr/>
        </p:nvSpPr>
        <p:spPr>
          <a:xfrm>
            <a:off x="5529840" y="821505"/>
            <a:ext cx="203402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0" name="Shape 590"/>
          <p:cNvSpPr/>
          <p:nvPr/>
        </p:nvSpPr>
        <p:spPr>
          <a:xfrm>
            <a:off x="8215890" y="821505"/>
            <a:ext cx="203402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1" name="Shape 591"/>
          <p:cNvSpPr/>
          <p:nvPr/>
        </p:nvSpPr>
        <p:spPr>
          <a:xfrm>
            <a:off x="10845800" y="821505"/>
            <a:ext cx="203402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2" name="Shape 592"/>
          <p:cNvSpPr/>
          <p:nvPr/>
        </p:nvSpPr>
        <p:spPr>
          <a:xfrm>
            <a:off x="176790" y="5757231"/>
            <a:ext cx="203402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3" name="Shape 593"/>
          <p:cNvSpPr/>
          <p:nvPr/>
        </p:nvSpPr>
        <p:spPr>
          <a:xfrm>
            <a:off x="2847470" y="5795331"/>
            <a:ext cx="203402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4" name="Shape 594"/>
          <p:cNvSpPr/>
          <p:nvPr/>
        </p:nvSpPr>
        <p:spPr>
          <a:xfrm>
            <a:off x="5508120" y="5820731"/>
            <a:ext cx="2034020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5" name="Shape 595"/>
          <p:cNvSpPr/>
          <p:nvPr/>
        </p:nvSpPr>
        <p:spPr>
          <a:xfrm>
            <a:off x="8209540" y="5795331"/>
            <a:ext cx="203402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6" name="Shape 596"/>
          <p:cNvSpPr/>
          <p:nvPr/>
        </p:nvSpPr>
        <p:spPr>
          <a:xfrm>
            <a:off x="10864850" y="5820731"/>
            <a:ext cx="2034021" cy="3728475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597" name="Shape 597"/>
          <p:cNvSpPr/>
          <p:nvPr/>
        </p:nvSpPr>
        <p:spPr>
          <a:xfrm>
            <a:off x="4564532" y="4641057"/>
            <a:ext cx="3875736" cy="436765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Percentage Urban Population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7" grpId="1" animBg="1" advAuto="0"/>
      <p:bldP spid="588" grpId="2" animBg="1" advAuto="0"/>
      <p:bldP spid="589" grpId="3" animBg="1" advAuto="0"/>
      <p:bldP spid="590" grpId="4" animBg="1" advAuto="0"/>
      <p:bldP spid="591" grpId="5" animBg="1" advAuto="0"/>
      <p:bldP spid="592" grpId="6" animBg="1" advAuto="0"/>
      <p:bldP spid="593" grpId="7" animBg="1" advAuto="0"/>
      <p:bldP spid="594" grpId="8" animBg="1" advAuto="0"/>
      <p:bldP spid="595" grpId="9" animBg="1" advAuto="0"/>
      <p:bldP spid="596" grpId="10" animBg="1" advAuto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" name="Table 599"/>
          <p:cNvGraphicFramePr/>
          <p:nvPr/>
        </p:nvGraphicFramePr>
        <p:xfrm>
          <a:off x="167960" y="2093260"/>
          <a:ext cx="12668879" cy="7511889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New York City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Moscow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Tokyo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London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Mexico City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00" name="Table 600"/>
          <p:cNvGraphicFramePr/>
          <p:nvPr/>
        </p:nvGraphicFramePr>
        <p:xfrm>
          <a:off x="180556" y="197502"/>
          <a:ext cx="12643688" cy="174566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the cities in order from the largest to the smallest in city population.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601" name="Shape 601"/>
          <p:cNvSpPr/>
          <p:nvPr/>
        </p:nvSpPr>
        <p:spPr>
          <a:xfrm>
            <a:off x="9747245" y="557987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602" name="Shape 602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603" name="Shape 603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604" name="Shape 604"/>
          <p:cNvSpPr/>
          <p:nvPr/>
        </p:nvSpPr>
        <p:spPr>
          <a:xfrm>
            <a:off x="9747245" y="7032579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  <p:sp>
        <p:nvSpPr>
          <p:cNvPr id="605" name="Shape 605"/>
          <p:cNvSpPr/>
          <p:nvPr/>
        </p:nvSpPr>
        <p:spPr>
          <a:xfrm>
            <a:off x="9747245" y="3110646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1" grpId="1" animBg="1" advAuto="0"/>
      <p:bldP spid="602" grpId="2" animBg="1" advAuto="0"/>
      <p:bldP spid="603" grpId="3" animBg="1" advAuto="0"/>
      <p:bldP spid="604" grpId="4" animBg="1" advAuto="0"/>
      <p:bldP spid="605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" name="Table 90"/>
          <p:cNvGraphicFramePr/>
          <p:nvPr/>
        </p:nvGraphicFramePr>
        <p:xfrm>
          <a:off x="66294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1" name="Shape 91"/>
          <p:cNvSpPr/>
          <p:nvPr/>
        </p:nvSpPr>
        <p:spPr>
          <a:xfrm flipH="1">
            <a:off x="3251199" y="-4191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2" name="Shape 92"/>
          <p:cNvSpPr/>
          <p:nvPr/>
        </p:nvSpPr>
        <p:spPr>
          <a:xfrm flipH="1">
            <a:off x="-9454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93" name="Table 93"/>
          <p:cNvGraphicFramePr/>
          <p:nvPr/>
        </p:nvGraphicFramePr>
        <p:xfrm>
          <a:off x="1270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Brazil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94" name="Table 94"/>
          <p:cNvGraphicFramePr/>
          <p:nvPr/>
        </p:nvGraphicFramePr>
        <p:xfrm>
          <a:off x="1270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Malaysia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Korea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95" name="Table 95"/>
          <p:cNvGraphicFramePr/>
          <p:nvPr/>
        </p:nvGraphicFramePr>
        <p:xfrm>
          <a:off x="33528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New Zealand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Africa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96" name="Shape 96"/>
          <p:cNvSpPr/>
          <p:nvPr/>
        </p:nvSpPr>
        <p:spPr>
          <a:xfrm flipH="1">
            <a:off x="65023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7" name="Shape 97"/>
          <p:cNvSpPr/>
          <p:nvPr/>
        </p:nvSpPr>
        <p:spPr>
          <a:xfrm flipH="1">
            <a:off x="9728200" y="-2540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98" name="Table 98"/>
          <p:cNvGraphicFramePr/>
          <p:nvPr/>
        </p:nvGraphicFramePr>
        <p:xfrm>
          <a:off x="33528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Venezuela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Portugal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Saudi Arabia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99" name="Table 99"/>
          <p:cNvGraphicFramePr/>
          <p:nvPr/>
        </p:nvGraphicFramePr>
        <p:xfrm>
          <a:off x="98171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Ukraine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00" name="Table 100"/>
          <p:cNvGraphicFramePr/>
          <p:nvPr/>
        </p:nvGraphicFramePr>
        <p:xfrm>
          <a:off x="98171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Morocco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Serbia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Luxembourg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01" name="Table 101"/>
          <p:cNvGraphicFramePr/>
          <p:nvPr/>
        </p:nvGraphicFramePr>
        <p:xfrm>
          <a:off x="66294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C- # McDonalds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Bahamas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Fiji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Suriname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Brunei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400" b="1">
                          <a:solidFill>
                            <a:srgbClr val="000000"/>
                          </a:solidFill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02" name="Shape 102"/>
          <p:cNvSpPr/>
          <p:nvPr/>
        </p:nvSpPr>
        <p:spPr>
          <a:xfrm>
            <a:off x="5009387" y="4645718"/>
            <a:ext cx="2986025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Number of McDonalds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Table 104"/>
          <p:cNvGraphicFramePr/>
          <p:nvPr/>
        </p:nvGraphicFramePr>
        <p:xfrm>
          <a:off x="1270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Japan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China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Germany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Canada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France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Over 1,000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05" name="Shape 105"/>
          <p:cNvSpPr/>
          <p:nvPr/>
        </p:nvSpPr>
        <p:spPr>
          <a:xfrm flipH="1">
            <a:off x="3251199" y="-4191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6" name="Shape 106"/>
          <p:cNvSpPr/>
          <p:nvPr/>
        </p:nvSpPr>
        <p:spPr>
          <a:xfrm flipH="1">
            <a:off x="-945455" y="4859438"/>
            <a:ext cx="14881372" cy="3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07" name="Table 107"/>
          <p:cNvGraphicFramePr/>
          <p:nvPr/>
        </p:nvGraphicFramePr>
        <p:xfrm>
          <a:off x="33655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Australia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Brazil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Mexico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Italy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Spain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400-999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08" name="Table 108"/>
          <p:cNvGraphicFramePr/>
          <p:nvPr/>
        </p:nvGraphicFramePr>
        <p:xfrm>
          <a:off x="65913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Malaysia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Korea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Netherlands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200-399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09" name="Table 109"/>
          <p:cNvGraphicFramePr/>
          <p:nvPr/>
        </p:nvGraphicFramePr>
        <p:xfrm>
          <a:off x="9842500" y="2032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Austria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New Zealand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Switzerland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Israel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South Africa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150-199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10" name="Shape 110"/>
          <p:cNvSpPr/>
          <p:nvPr/>
        </p:nvSpPr>
        <p:spPr>
          <a:xfrm flipH="1">
            <a:off x="6502399" y="-406400"/>
            <a:ext cx="2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 flipH="1">
            <a:off x="9715500" y="-228600"/>
            <a:ext cx="1" cy="10557840"/>
          </a:xfrm>
          <a:prstGeom prst="line">
            <a:avLst/>
          </a:prstGeom>
          <a:ln w="25400">
            <a:solidFill/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graphicFrame>
        <p:nvGraphicFramePr>
          <p:cNvPr id="112" name="Table 112"/>
          <p:cNvGraphicFramePr/>
          <p:nvPr/>
        </p:nvGraphicFramePr>
        <p:xfrm>
          <a:off x="1270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Venezuela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Singapore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Portugal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Saudi Arabia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Indonesia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100-149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13" name="Table 113"/>
          <p:cNvGraphicFramePr/>
          <p:nvPr/>
        </p:nvGraphicFramePr>
        <p:xfrm>
          <a:off x="33655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H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Czech Republic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Denmark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Finland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Ukraine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Panama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50-99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14" name="Table 114"/>
          <p:cNvGraphicFramePr/>
          <p:nvPr/>
        </p:nvGraphicFramePr>
        <p:xfrm>
          <a:off x="65913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D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Morocco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Qatar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Serbia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Cyprus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Luxembourg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5-49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115" name="Table 115"/>
          <p:cNvGraphicFramePr/>
          <p:nvPr/>
        </p:nvGraphicFramePr>
        <p:xfrm>
          <a:off x="9842500" y="5092700"/>
          <a:ext cx="3035299" cy="443229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101969"/>
                <a:gridCol w="1933330"/>
              </a:tblGrid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Bahamas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Fiji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Suriname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Brunei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 gridSpan="2"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Cuba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33185">
                <a:tc>
                  <a:txBody>
                    <a:bodyPr/>
                    <a:lstStyle/>
                    <a:p>
                      <a:pPr lvl="0"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1600" b="1">
                          <a:latin typeface="+mn-lt"/>
                          <a:ea typeface="+mn-ea"/>
                          <a:cs typeface="+mn-cs"/>
                          <a:sym typeface="Helvetica Neue Light"/>
                        </a:rPr>
                        <a:t>  Total 
Number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 b="1"/>
                        <a:t>Less Than 5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16" name="Shape 116"/>
          <p:cNvSpPr/>
          <p:nvPr/>
        </p:nvSpPr>
        <p:spPr>
          <a:xfrm>
            <a:off x="152400" y="241300"/>
            <a:ext cx="29718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17" name="Shape 117"/>
          <p:cNvSpPr/>
          <p:nvPr/>
        </p:nvSpPr>
        <p:spPr>
          <a:xfrm>
            <a:off x="3403600" y="2413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18" name="Shape 118"/>
          <p:cNvSpPr/>
          <p:nvPr/>
        </p:nvSpPr>
        <p:spPr>
          <a:xfrm>
            <a:off x="6629400" y="2413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19" name="Shape 119"/>
          <p:cNvSpPr/>
          <p:nvPr/>
        </p:nvSpPr>
        <p:spPr>
          <a:xfrm>
            <a:off x="9880600" y="2413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0" name="Shape 120"/>
          <p:cNvSpPr/>
          <p:nvPr/>
        </p:nvSpPr>
        <p:spPr>
          <a:xfrm>
            <a:off x="139700" y="5118100"/>
            <a:ext cx="29845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3403600" y="5118100"/>
            <a:ext cx="29591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2" name="Shape 122"/>
          <p:cNvSpPr/>
          <p:nvPr/>
        </p:nvSpPr>
        <p:spPr>
          <a:xfrm>
            <a:off x="6616700" y="5118100"/>
            <a:ext cx="29718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9880600" y="5118100"/>
            <a:ext cx="2971800" cy="3695700"/>
          </a:xfrm>
          <a:prstGeom prst="rect">
            <a:avLst/>
          </a:prstGeom>
          <a:solidFill>
            <a:srgbClr val="C0C0C0"/>
          </a:solidFill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3600"/>
            </a:pP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5009387" y="4645718"/>
            <a:ext cx="2986025" cy="436764"/>
          </a:xfrm>
          <a:prstGeom prst="rect">
            <a:avLst/>
          </a:prstGeom>
          <a:solidFill>
            <a:srgbClr val="FFF730"/>
          </a:solidFill>
          <a:ln w="12700">
            <a:solidFill>
              <a:srgbClr val="9A9A9A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100" b="1"/>
            </a:lvl1pPr>
          </a:lstStyle>
          <a:p>
            <a:pPr lvl="0">
              <a:defRPr sz="1800" b="0"/>
            </a:pPr>
            <a:r>
              <a:rPr sz="2100" b="1"/>
              <a:t>Number of McDonalds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1" animBg="1" advAuto="0"/>
      <p:bldP spid="117" grpId="2" animBg="1" advAuto="0"/>
      <p:bldP spid="118" grpId="3" animBg="1" advAuto="0"/>
      <p:bldP spid="119" grpId="4" animBg="1" advAuto="0"/>
      <p:bldP spid="120" grpId="5" animBg="1" advAuto="0"/>
      <p:bldP spid="121" grpId="6" animBg="1" advAuto="0"/>
      <p:bldP spid="122" grpId="7" animBg="1" advAuto="0"/>
      <p:bldP spid="123" grpId="8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" name="Table 126"/>
          <p:cNvGraphicFramePr/>
          <p:nvPr/>
        </p:nvGraphicFramePr>
        <p:xfrm>
          <a:off x="167960" y="2093260"/>
          <a:ext cx="12668879" cy="7511885"/>
        </p:xfrm>
        <a:graphic>
          <a:graphicData uri="http://schemas.openxmlformats.org/drawingml/2006/table">
            <a:tbl>
              <a:tblPr firstCol="1">
                <a:tableStyleId>{4C3C2611-4C71-4FC5-86AE-919BDF0F9419}</a:tableStyleId>
              </a:tblPr>
              <a:tblGrid>
                <a:gridCol w="7340956"/>
                <a:gridCol w="5327923"/>
              </a:tblGrid>
              <a:tr h="1123950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Country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BCEDAC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5800" b="1"/>
                        <a:t>Order</a:t>
                      </a:r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0">
                      <a:solidFill>
                        <a:srgbClr val="FFFFFF"/>
                      </a:solidFill>
                      <a:miter lim="400000"/>
                    </a:lnB>
                    <a:solidFill>
                      <a:srgbClr val="F0EDBB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Netherlands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0">
                      <a:solidFill>
                        <a:srgbClr val="FFFFFF"/>
                      </a:solidFill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Vietnam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Singapore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Spain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  <a:tr h="1277587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400" b="1"/>
                        <a:t>Bangladesh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0">
                      <a:solidFill>
                        <a:srgbClr val="FFFFFF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DDF4D4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defTabSz="457200">
                        <a:defRPr sz="2800"/>
                      </a:pPr>
                      <a:endParaRPr/>
                    </a:p>
                  </a:txBody>
                  <a:tcPr marL="50800" marR="50800" marT="50800" marB="50800" anchor="ctr" horzOverflow="overflow">
                    <a:lnL w="127000">
                      <a:solidFill>
                        <a:srgbClr val="FFFFFF"/>
                      </a:solidFill>
                      <a:miter lim="400000"/>
                    </a:lnL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F8F8E9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27" name="Table 127"/>
          <p:cNvGraphicFramePr/>
          <p:nvPr/>
        </p:nvGraphicFramePr>
        <p:xfrm>
          <a:off x="180556" y="197502"/>
          <a:ext cx="12643687" cy="1745666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2643687"/>
              </a:tblGrid>
              <a:tr h="1745666">
                <a:tc>
                  <a:txBody>
                    <a:bodyPr/>
                    <a:lstStyle/>
                    <a:p>
                      <a:pPr lvl="0"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500" b="1"/>
                        <a:t>Place in order the countries with the highest population density to the lowest.</a:t>
                      </a:r>
                    </a:p>
                  </a:txBody>
                  <a:tcPr marL="50800" marR="50800" marT="50800" marB="50800" anchor="ctr" horzOverflow="overflow"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DF2F2"/>
                    </a:solidFill>
                  </a:tcPr>
                </a:tc>
              </a:tr>
            </a:tbl>
          </a:graphicData>
        </a:graphic>
      </p:graphicFrame>
      <p:sp>
        <p:nvSpPr>
          <p:cNvPr id="128" name="Shape 128"/>
          <p:cNvSpPr/>
          <p:nvPr/>
        </p:nvSpPr>
        <p:spPr>
          <a:xfrm>
            <a:off x="9747245" y="576531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1</a:t>
            </a:r>
          </a:p>
        </p:txBody>
      </p:sp>
      <p:sp>
        <p:nvSpPr>
          <p:cNvPr id="129" name="Shape 129"/>
          <p:cNvSpPr/>
          <p:nvPr/>
        </p:nvSpPr>
        <p:spPr>
          <a:xfrm>
            <a:off x="9747245" y="823448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2</a:t>
            </a:r>
          </a:p>
        </p:txBody>
      </p:sp>
      <p:sp>
        <p:nvSpPr>
          <p:cNvPr id="130" name="Shape 130"/>
          <p:cNvSpPr/>
          <p:nvPr/>
        </p:nvSpPr>
        <p:spPr>
          <a:xfrm>
            <a:off x="9747245" y="3296143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3</a:t>
            </a:r>
          </a:p>
        </p:txBody>
      </p:sp>
      <p:sp>
        <p:nvSpPr>
          <p:cNvPr id="131" name="Shape 131"/>
          <p:cNvSpPr/>
          <p:nvPr/>
        </p:nvSpPr>
        <p:spPr>
          <a:xfrm>
            <a:off x="9747245" y="7078204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5</a:t>
            </a:r>
          </a:p>
        </p:txBody>
      </p:sp>
      <p:sp>
        <p:nvSpPr>
          <p:cNvPr id="132" name="Shape 132"/>
          <p:cNvSpPr/>
          <p:nvPr/>
        </p:nvSpPr>
        <p:spPr>
          <a:xfrm>
            <a:off x="9747245" y="4437950"/>
            <a:ext cx="5292962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 defTabSz="457200">
              <a:defRPr sz="79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 b="0"/>
            </a:pPr>
            <a:r>
              <a:rPr sz="7900" b="1"/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1" animBg="1" advAuto="0"/>
      <p:bldP spid="129" grpId="2" animBg="1" advAuto="0"/>
      <p:bldP spid="130" grpId="3" animBg="1" advAuto="0"/>
      <p:bldP spid="131" grpId="5" animBg="1" advAuto="0"/>
      <p:bldP spid="132" grpId="4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DSC_0453.jpeg"/>
          <p:cNvPicPr/>
          <p:nvPr/>
        </p:nvPicPr>
        <p:blipFill>
          <a:blip r:embed="rId2">
            <a:alphaModFix amt="30154"/>
            <a:extLst/>
          </a:blip>
          <a:stretch>
            <a:fillRect/>
          </a:stretch>
        </p:blipFill>
        <p:spPr>
          <a:xfrm>
            <a:off x="-1155877" y="-391730"/>
            <a:ext cx="15740547" cy="10537060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>
              <a:defRPr sz="8300" b="1"/>
            </a:lvl1pPr>
          </a:lstStyle>
          <a:p>
            <a:pPr lvl="0">
              <a:defRPr sz="1800" b="0"/>
            </a:pPr>
            <a:r>
              <a:rPr sz="8300" b="1"/>
              <a:t>Population &amp; Migration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DSC_0593.jpeg"/>
          <p:cNvPicPr/>
          <p:nvPr/>
        </p:nvPicPr>
        <p:blipFill>
          <a:blip r:embed="rId2">
            <a:alphaModFix amt="29750"/>
            <a:extLst/>
          </a:blip>
          <a:stretch>
            <a:fillRect/>
          </a:stretch>
        </p:blipFill>
        <p:spPr>
          <a:xfrm>
            <a:off x="-1718042" y="-626141"/>
            <a:ext cx="16440884" cy="1100588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100" b="1"/>
            </a:lvl1pPr>
          </a:lstStyle>
          <a:p>
            <a:pPr lvl="0">
              <a:defRPr sz="1800" b="0"/>
            </a:pPr>
            <a:r>
              <a:rPr sz="5100" b="1"/>
              <a:t>Physiological Density</a:t>
            </a:r>
          </a:p>
        </p:txBody>
      </p:sp>
      <p:sp>
        <p:nvSpPr>
          <p:cNvPr id="139" name="Shape 139"/>
          <p:cNvSpPr/>
          <p:nvPr/>
        </p:nvSpPr>
        <p:spPr>
          <a:xfrm>
            <a:off x="7844943" y="2591081"/>
            <a:ext cx="3252420" cy="4571439"/>
          </a:xfrm>
          <a:prstGeom prst="rect">
            <a:avLst/>
          </a:prstGeom>
          <a:solidFill>
            <a:srgbClr val="FFFFFF"/>
          </a:solidFill>
          <a:ln w="12700">
            <a:solidFill>
              <a:srgbClr val="9A9A9A"/>
            </a:solidFill>
            <a:miter lim="400000"/>
          </a:ln>
          <a:effectLst>
            <a:outerShdw blurRad="127000" dist="762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defRPr sz="1800"/>
            </a:pPr>
            <a:r>
              <a:rPr sz="3600" b="1"/>
              <a:t>10,000+</a:t>
            </a:r>
          </a:p>
          <a:p>
            <a:pPr lvl="0">
              <a:defRPr sz="1800"/>
            </a:pPr>
            <a:r>
              <a:rPr sz="3600" b="1"/>
              <a:t>5,000-9,999</a:t>
            </a:r>
          </a:p>
          <a:p>
            <a:pPr lvl="0">
              <a:defRPr sz="1800"/>
            </a:pPr>
            <a:r>
              <a:rPr sz="3600" b="1"/>
              <a:t>3,000-4,999</a:t>
            </a:r>
          </a:p>
          <a:p>
            <a:pPr lvl="0">
              <a:defRPr sz="1800"/>
            </a:pPr>
            <a:r>
              <a:rPr sz="3600" b="1"/>
              <a:t>1,000-2,999</a:t>
            </a:r>
          </a:p>
          <a:p>
            <a:pPr lvl="0">
              <a:defRPr sz="1800"/>
            </a:pPr>
            <a:r>
              <a:rPr sz="3600" b="1"/>
              <a:t>600-999</a:t>
            </a:r>
          </a:p>
          <a:p>
            <a:pPr lvl="0">
              <a:defRPr sz="1800"/>
            </a:pPr>
            <a:r>
              <a:rPr sz="3600" b="1"/>
              <a:t>300-599</a:t>
            </a:r>
          </a:p>
          <a:p>
            <a:pPr lvl="0">
              <a:defRPr sz="1800"/>
            </a:pPr>
            <a:r>
              <a:rPr sz="3600" b="1"/>
              <a:t>100-299</a:t>
            </a:r>
          </a:p>
          <a:p>
            <a:pPr lvl="0">
              <a:defRPr sz="1800"/>
            </a:pPr>
            <a:r>
              <a:rPr sz="3600" b="1"/>
              <a:t>Less Than 100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theme/theme1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dernPortfolio">
  <a:themeElements>
    <a:clrScheme name="ModernPortfolio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557E8A"/>
      </a:accent1>
      <a:accent2>
        <a:srgbClr val="88885A"/>
      </a:accent2>
      <a:accent3>
        <a:srgbClr val="B29E85"/>
      </a:accent3>
      <a:accent4>
        <a:srgbClr val="BB7B52"/>
      </a:accent4>
      <a:accent5>
        <a:srgbClr val="CF7F66"/>
      </a:accent5>
      <a:accent6>
        <a:srgbClr val="62647B"/>
      </a:accent6>
      <a:hlink>
        <a:srgbClr val="0000FF"/>
      </a:hlink>
      <a:folHlink>
        <a:srgbClr val="FF00FF"/>
      </a:folHlink>
    </a:clrScheme>
    <a:fontScheme name="ModernPortfolio">
      <a:majorFont>
        <a:latin typeface="Helvetica Neue"/>
        <a:ea typeface="Helvetica Neue"/>
        <a:cs typeface="Helvetica Neue"/>
      </a:majorFont>
      <a:minorFont>
        <a:latin typeface="Helvetica Neue Light"/>
        <a:ea typeface="Helvetica Neue Light"/>
        <a:cs typeface="Helvetica Neue Light"/>
      </a:minorFont>
    </a:fontScheme>
    <a:fmtScheme name="ModernPortfol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25D6B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ABABAB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2316</Words>
  <Application>Microsoft Macintosh PowerPoint</Application>
  <PresentationFormat>Custom</PresentationFormat>
  <Paragraphs>1414</Paragraphs>
  <Slides>46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ModernPortfolio</vt:lpstr>
      <vt:lpstr>Thinking Geographically</vt:lpstr>
      <vt:lpstr>PowerPoint Presentation</vt:lpstr>
      <vt:lpstr>PowerPoint Presentation</vt:lpstr>
      <vt:lpstr>McDonald’s</vt:lpstr>
      <vt:lpstr>PowerPoint Presentation</vt:lpstr>
      <vt:lpstr>PowerPoint Presentation</vt:lpstr>
      <vt:lpstr>PowerPoint Presentation</vt:lpstr>
      <vt:lpstr>Population &amp; Migration</vt:lpstr>
      <vt:lpstr>Physiological Density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Political</vt:lpstr>
      <vt:lpstr>PowerPoint Presentation</vt:lpstr>
      <vt:lpstr>PowerPoint Presentation</vt:lpstr>
      <vt:lpstr>PowerPoint Presentation</vt:lpstr>
      <vt:lpstr>Agriculture &amp; Land Use</vt:lpstr>
      <vt:lpstr>PowerPoint Presentation</vt:lpstr>
      <vt:lpstr>PowerPoint Presentation</vt:lpstr>
      <vt:lpstr>PowerPoint Presentation</vt:lpstr>
      <vt:lpstr>Industry &amp; Development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Urbanization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Thinking Geographically</dc:title>
  <cp:lastModifiedBy>Shelby County Schools</cp:lastModifiedBy>
  <cp:revision>1</cp:revision>
  <dcterms:modified xsi:type="dcterms:W3CDTF">2014-05-21T02:28:18Z</dcterms:modified>
</cp:coreProperties>
</file>