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creen shot 2013-09-02 at 11.15.2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3" y="114849"/>
            <a:ext cx="12980394" cy="9523902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2892614" y="3378200"/>
            <a:ext cx="7219573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Identify the 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Group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creen shot 2013-09-02 at 11.10.1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00100"/>
            <a:ext cx="11061700" cy="814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827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creen shot 2013-09-02 at 11.11.2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825500"/>
            <a:ext cx="110998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creen shot 2013-09-02 at 11.11.5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300" y="850900"/>
            <a:ext cx="10998200" cy="805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3081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creen shot 2013-09-02 at 11.12.1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100" y="774700"/>
            <a:ext cx="11150600" cy="819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creen shot 2013-09-02 at 11.12.5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800100"/>
            <a:ext cx="11036300" cy="814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081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creen shot 2013-09-02 at 11.13.2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825500"/>
            <a:ext cx="110363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827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creen shot 2013-09-02 at 11.14.1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61700" cy="811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0400" y="1282700"/>
            <a:ext cx="60071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creen shot 2013-09-02 at 11.14.45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25500"/>
            <a:ext cx="11074400" cy="808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2200" y="1320800"/>
            <a:ext cx="73406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2200" y="1206500"/>
            <a:ext cx="7340600" cy="1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1"/>
      <p:bldP build="whole" bldLvl="1" animBg="1" rev="0" advAuto="0" spid="106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creen shot 2013-09-02 at 11.15.2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150" y="800100"/>
            <a:ext cx="11112500" cy="8153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2457260" y="3378200"/>
            <a:ext cx="809028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Ethnic Group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Activity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creen shot 2013-09-02 at 11.15.5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812800"/>
            <a:ext cx="110871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954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5664200" y="7950200"/>
            <a:ext cx="1676401" cy="167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6800"/>
            </a:lvl1pPr>
          </a:lstStyle>
          <a:p>
            <a:pPr lvl="0">
              <a:defRPr b="0" sz="1800"/>
            </a:pPr>
            <a:r>
              <a:rPr b="1" sz="6800"/>
              <a:t>EX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creen shot 2013-09-02 at 11.15.35 AM.png"/>
          <p:cNvPicPr/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9321048" y="-6718300"/>
            <a:ext cx="35318701" cy="2582529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68962" y="-25400"/>
            <a:ext cx="4656202" cy="980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b="1" sz="4200"/>
              <a:t>African American</a:t>
            </a:r>
            <a:endParaRPr b="1" sz="4200"/>
          </a:p>
          <a:p>
            <a:pPr lvl="0">
              <a:defRPr sz="1800"/>
            </a:pPr>
            <a:r>
              <a:rPr b="1" sz="4200"/>
              <a:t>American Indian</a:t>
            </a:r>
            <a:endParaRPr b="1" sz="4200"/>
          </a:p>
          <a:p>
            <a:pPr lvl="0">
              <a:defRPr sz="1800"/>
            </a:pPr>
            <a:r>
              <a:rPr b="1" sz="4200"/>
              <a:t>Arab</a:t>
            </a:r>
            <a:endParaRPr b="1" sz="4200"/>
          </a:p>
          <a:p>
            <a:pPr lvl="0">
              <a:defRPr sz="1800"/>
            </a:pPr>
            <a:r>
              <a:rPr b="1" sz="4200"/>
              <a:t>Cajun</a:t>
            </a:r>
            <a:endParaRPr b="1" sz="4200"/>
          </a:p>
          <a:p>
            <a:pPr lvl="0">
              <a:defRPr sz="1800"/>
            </a:pPr>
            <a:r>
              <a:rPr b="1" sz="4200"/>
              <a:t>Cuban</a:t>
            </a:r>
            <a:endParaRPr b="1" sz="4200"/>
          </a:p>
          <a:p>
            <a:pPr lvl="0">
              <a:defRPr sz="1800"/>
            </a:pPr>
            <a:r>
              <a:rPr b="1" sz="4200"/>
              <a:t>French</a:t>
            </a:r>
            <a:endParaRPr b="1" sz="4200"/>
          </a:p>
          <a:p>
            <a:pPr lvl="0">
              <a:defRPr sz="1800"/>
            </a:pPr>
            <a:r>
              <a:rPr b="1" sz="4200"/>
              <a:t>German</a:t>
            </a:r>
            <a:endParaRPr b="1" sz="4200"/>
          </a:p>
          <a:p>
            <a:pPr lvl="0">
              <a:defRPr sz="1800"/>
            </a:pPr>
            <a:r>
              <a:rPr b="1" sz="4200"/>
              <a:t>Greek</a:t>
            </a:r>
            <a:endParaRPr sz="4200"/>
          </a:p>
          <a:p>
            <a:pPr lvl="0">
              <a:defRPr sz="1800"/>
            </a:pPr>
            <a:r>
              <a:rPr b="1" sz="4200"/>
              <a:t>Hispanic</a:t>
            </a:r>
            <a:endParaRPr b="1" sz="4200"/>
          </a:p>
          <a:p>
            <a:pPr lvl="0">
              <a:defRPr sz="1800"/>
            </a:pPr>
            <a:r>
              <a:rPr b="1" sz="4200"/>
              <a:t>Irish</a:t>
            </a:r>
            <a:endParaRPr b="1" sz="4200"/>
          </a:p>
          <a:p>
            <a:pPr lvl="0">
              <a:defRPr sz="1800"/>
            </a:pPr>
            <a:r>
              <a:rPr b="1" sz="4200"/>
              <a:t>Italian</a:t>
            </a:r>
            <a:endParaRPr b="1" sz="4200"/>
          </a:p>
          <a:p>
            <a:pPr lvl="0">
              <a:defRPr sz="1800"/>
            </a:pPr>
            <a:r>
              <a:rPr b="1" sz="4200"/>
              <a:t>Korean</a:t>
            </a:r>
            <a:endParaRPr b="1" sz="4200"/>
          </a:p>
          <a:p>
            <a:pPr lvl="0">
              <a:defRPr sz="1800"/>
            </a:pPr>
            <a:r>
              <a:rPr b="1" sz="4200"/>
              <a:t>Russian</a:t>
            </a:r>
            <a:endParaRPr b="1" sz="4200"/>
          </a:p>
          <a:p>
            <a:pPr lvl="0">
              <a:defRPr sz="1800"/>
            </a:pPr>
            <a:r>
              <a:rPr b="1" sz="4200"/>
              <a:t>Scandinavian</a:t>
            </a:r>
            <a:endParaRPr b="1" sz="4200"/>
          </a:p>
          <a:p>
            <a:pPr lvl="0">
              <a:defRPr sz="1800"/>
            </a:pPr>
            <a:r>
              <a:rPr b="1" sz="4200"/>
              <a:t>Scots-Irish</a:t>
            </a:r>
          </a:p>
        </p:txBody>
      </p:sp>
      <p:sp>
        <p:nvSpPr>
          <p:cNvPr id="45" name="Shape 45"/>
          <p:cNvSpPr/>
          <p:nvPr/>
        </p:nvSpPr>
        <p:spPr>
          <a:xfrm>
            <a:off x="4372320" y="3131945"/>
            <a:ext cx="8266267" cy="3489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1100"/>
            </a:lvl1pPr>
          </a:lstStyle>
          <a:p>
            <a:pPr lvl="0">
              <a:defRPr b="0" sz="1800"/>
            </a:pPr>
            <a:r>
              <a:rPr b="1" sz="11100"/>
              <a:t>Bell Ringer Activity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creen shot 2013-09-02 at 11.16.5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38200"/>
            <a:ext cx="11010900" cy="807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2954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5664200" y="7950200"/>
            <a:ext cx="1676401" cy="167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6800"/>
            </a:lvl1pPr>
          </a:lstStyle>
          <a:p>
            <a:pPr lvl="0">
              <a:defRPr b="0" sz="1800"/>
            </a:pPr>
            <a:r>
              <a:rPr b="1" sz="6800"/>
              <a:t>EX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creen shot 2013-09-02 at 11.15.35 AM.png"/>
          <p:cNvPicPr/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9277350" y="-6718300"/>
            <a:ext cx="35318700" cy="2582529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25400" y="482600"/>
            <a:ext cx="12941300" cy="878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95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95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ethnic usa pd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200" y="-152400"/>
            <a:ext cx="7772400" cy="1005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thnic usa pd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209890" y="-1972330"/>
            <a:ext cx="10585020" cy="13698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13-09-02 at 11.08.1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744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1</a:t>
            </a:r>
          </a:p>
        </p:txBody>
      </p:sp>
      <p:sp>
        <p:nvSpPr>
          <p:cNvPr id="130" name="Shape 130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31" name="Shape 131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13-09-02 at 11.09.5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50900"/>
            <a:ext cx="11023600" cy="805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2</a:t>
            </a:r>
          </a:p>
        </p:txBody>
      </p:sp>
      <p:sp>
        <p:nvSpPr>
          <p:cNvPr id="136" name="Shape 136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37" name="Shape 137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13-09-02 at 11.10.4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61700" cy="811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0" y="13081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3</a:t>
            </a:r>
          </a:p>
        </p:txBody>
      </p:sp>
      <p:sp>
        <p:nvSpPr>
          <p:cNvPr id="142" name="Shape 142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43" name="Shape 143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13-09-02 at 11.11.0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25500"/>
            <a:ext cx="11023600" cy="808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4</a:t>
            </a:r>
          </a:p>
        </p:txBody>
      </p:sp>
      <p:sp>
        <p:nvSpPr>
          <p:cNvPr id="148" name="Shape 148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49" name="Shape 149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13-09-02 at 11.12.3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00100"/>
            <a:ext cx="11074400" cy="814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954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5</a:t>
            </a:r>
          </a:p>
        </p:txBody>
      </p:sp>
      <p:sp>
        <p:nvSpPr>
          <p:cNvPr id="154" name="Shape 154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55" name="Shape 155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13-09-02 at 11.13.5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825500"/>
            <a:ext cx="110490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2827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6</a:t>
            </a:r>
          </a:p>
        </p:txBody>
      </p:sp>
      <p:sp>
        <p:nvSpPr>
          <p:cNvPr id="160" name="Shape 160"/>
          <p:cNvSpPr/>
          <p:nvPr/>
        </p:nvSpPr>
        <p:spPr>
          <a:xfrm>
            <a:off x="103001" y="6426200"/>
            <a:ext cx="4145708" cy="312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Circle your best guess: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28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28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61" name="Shape 161"/>
          <p:cNvSpPr/>
          <p:nvPr/>
        </p:nvSpPr>
        <p:spPr>
          <a:xfrm>
            <a:off x="2641600" y="330200"/>
            <a:ext cx="7721600" cy="1092200"/>
          </a:xfrm>
          <a:prstGeom prst="roundRect">
            <a:avLst>
              <a:gd name="adj" fmla="val 17442"/>
            </a:avLst>
          </a:prstGeom>
          <a:solidFill>
            <a:srgbClr val="FFFFFF"/>
          </a:solidFill>
          <a:ln w="25400" cap="rnd">
            <a:solidFill/>
            <a:custDash>
              <a:ds d="1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creen shot 2013-09-02 at 11.06.1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744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0" y="12700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thnic usa pd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-152400"/>
            <a:ext cx="777240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7754621" y="4241800"/>
            <a:ext cx="504096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 sz="7700"/>
            </a:lvl1pPr>
          </a:lstStyle>
          <a:p>
            <a:pPr lvl="0">
              <a:defRPr b="0" sz="1800"/>
            </a:pPr>
            <a:r>
              <a:rPr b="1" sz="7700"/>
              <a:t>ANSWERS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3-09-02 at 11.08.1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744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69" name="Shape 169"/>
          <p:cNvSpPr/>
          <p:nvPr/>
        </p:nvSpPr>
        <p:spPr>
          <a:xfrm>
            <a:off x="6642100" y="7264400"/>
            <a:ext cx="977900" cy="1270000"/>
          </a:xfrm>
          <a:prstGeom prst="roundRect">
            <a:avLst>
              <a:gd name="adj" fmla="val 19481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0" name="Shape 170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1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3-09-02 at 11.09.5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50900"/>
            <a:ext cx="11023600" cy="805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75" name="Shape 175"/>
          <p:cNvSpPr/>
          <p:nvPr/>
        </p:nvSpPr>
        <p:spPr>
          <a:xfrm>
            <a:off x="6642100" y="7264400"/>
            <a:ext cx="977900" cy="1168400"/>
          </a:xfrm>
          <a:prstGeom prst="roundRect">
            <a:avLst>
              <a:gd name="adj" fmla="val 19481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6" name="Shape 176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2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 shot 2013-09-02 at 11.10.4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12800"/>
            <a:ext cx="11061700" cy="811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0" y="13081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81" name="Shape 181"/>
          <p:cNvSpPr/>
          <p:nvPr/>
        </p:nvSpPr>
        <p:spPr>
          <a:xfrm>
            <a:off x="6642100" y="7264400"/>
            <a:ext cx="977900" cy="1168400"/>
          </a:xfrm>
          <a:prstGeom prst="roundRect">
            <a:avLst>
              <a:gd name="adj" fmla="val 19481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" name="Shape 182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3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3-09-02 at 11.11.0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25500"/>
            <a:ext cx="11023600" cy="808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87" name="Shape 187"/>
          <p:cNvSpPr/>
          <p:nvPr/>
        </p:nvSpPr>
        <p:spPr>
          <a:xfrm>
            <a:off x="6642100" y="7264400"/>
            <a:ext cx="977900" cy="1168400"/>
          </a:xfrm>
          <a:prstGeom prst="roundRect">
            <a:avLst>
              <a:gd name="adj" fmla="val 19481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" name="Shape 188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4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 shot 2013-09-02 at 11.12.3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00100"/>
            <a:ext cx="11074400" cy="814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954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93" name="Shape 193"/>
          <p:cNvSpPr/>
          <p:nvPr/>
        </p:nvSpPr>
        <p:spPr>
          <a:xfrm>
            <a:off x="6642100" y="7264400"/>
            <a:ext cx="977900" cy="1168400"/>
          </a:xfrm>
          <a:prstGeom prst="roundRect">
            <a:avLst>
              <a:gd name="adj" fmla="val 19481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" name="Shape 194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5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3-09-02 at 11.13.5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825500"/>
            <a:ext cx="110490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2827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124804" y="6591300"/>
            <a:ext cx="4356101" cy="299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Asian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Czech 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Pennsylvania German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Polish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Puerto Rican</a:t>
            </a:r>
            <a:endParaRPr b="1" sz="32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/>
            </a:pPr>
            <a:r>
              <a:rPr b="1" sz="3200">
                <a:latin typeface="Helvetica"/>
                <a:ea typeface="Helvetica"/>
                <a:cs typeface="Helvetica"/>
                <a:sym typeface="Helvetica"/>
              </a:rPr>
              <a:t>Ukraine</a:t>
            </a:r>
          </a:p>
        </p:txBody>
      </p:sp>
      <p:sp>
        <p:nvSpPr>
          <p:cNvPr id="199" name="Shape 199"/>
          <p:cNvSpPr/>
          <p:nvPr/>
        </p:nvSpPr>
        <p:spPr>
          <a:xfrm>
            <a:off x="6565900" y="7264400"/>
            <a:ext cx="1054100" cy="1168400"/>
          </a:xfrm>
          <a:prstGeom prst="roundRect">
            <a:avLst>
              <a:gd name="adj" fmla="val 18072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00" name="Shape 200"/>
          <p:cNvSpPr/>
          <p:nvPr/>
        </p:nvSpPr>
        <p:spPr>
          <a:xfrm>
            <a:off x="5867400" y="83566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BB9"/>
          </a:solidFill>
          <a:ln w="25400">
            <a:solidFill/>
            <a:custDash>
              <a:ds d="200000" sp="200000"/>
            </a:custDash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400"/>
            </a:lvl1pPr>
          </a:lstStyle>
          <a:p>
            <a:pPr lvl="0">
              <a:defRPr b="0" sz="1800"/>
            </a:pPr>
            <a:r>
              <a:rPr b="1" sz="5400"/>
              <a:t>6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ethnic usa pdf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200" y="-152400"/>
            <a:ext cx="777240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767" y="1295400"/>
            <a:ext cx="31750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Pennsylvania Dutch</a:t>
            </a:r>
          </a:p>
        </p:txBody>
      </p:sp>
      <p:sp>
        <p:nvSpPr>
          <p:cNvPr id="204" name="Shape 204"/>
          <p:cNvSpPr/>
          <p:nvPr/>
        </p:nvSpPr>
        <p:spPr>
          <a:xfrm>
            <a:off x="9842500" y="1574800"/>
            <a:ext cx="3175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Polish</a:t>
            </a:r>
          </a:p>
        </p:txBody>
      </p:sp>
      <p:sp>
        <p:nvSpPr>
          <p:cNvPr id="205" name="Shape 205"/>
          <p:cNvSpPr/>
          <p:nvPr/>
        </p:nvSpPr>
        <p:spPr>
          <a:xfrm>
            <a:off x="9842500" y="4826000"/>
            <a:ext cx="3175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Ukrainian</a:t>
            </a:r>
          </a:p>
        </p:txBody>
      </p:sp>
      <p:sp>
        <p:nvSpPr>
          <p:cNvPr id="206" name="Shape 206"/>
          <p:cNvSpPr/>
          <p:nvPr/>
        </p:nvSpPr>
        <p:spPr>
          <a:xfrm>
            <a:off x="0" y="4826000"/>
            <a:ext cx="3175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Czech</a:t>
            </a:r>
          </a:p>
        </p:txBody>
      </p:sp>
      <p:sp>
        <p:nvSpPr>
          <p:cNvPr id="207" name="Shape 207"/>
          <p:cNvSpPr/>
          <p:nvPr/>
        </p:nvSpPr>
        <p:spPr>
          <a:xfrm>
            <a:off x="0" y="7467600"/>
            <a:ext cx="3175000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Puerto   Rican</a:t>
            </a:r>
          </a:p>
        </p:txBody>
      </p:sp>
      <p:sp>
        <p:nvSpPr>
          <p:cNvPr id="208" name="Shape 208"/>
          <p:cNvSpPr/>
          <p:nvPr/>
        </p:nvSpPr>
        <p:spPr>
          <a:xfrm>
            <a:off x="9842500" y="7747000"/>
            <a:ext cx="3175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Asian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5"/>
      <p:bldP build="whole" bldLvl="1" animBg="1" rev="0" advAuto="0" spid="208" grpId="6"/>
      <p:bldP build="whole" bldLvl="1" animBg="1" rev="0" advAuto="0" spid="206" grpId="4"/>
      <p:bldP build="whole" bldLvl="1" animBg="1" rev="0" advAuto="0" spid="204" grpId="2"/>
      <p:bldP build="whole" bldLvl="1" animBg="1" rev="0" advAuto="0" spid="205" grpId="3"/>
      <p:bldP build="whole" bldLvl="1" animBg="1" rev="0" advAuto="0" spid="20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creen shot 2013-09-02 at 11.06.4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00100"/>
            <a:ext cx="11074400" cy="815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creen shot 2013-09-02 at 11.07.0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00100"/>
            <a:ext cx="11061700" cy="815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27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creen shot 2013-09-02 at 11.07.4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825500"/>
            <a:ext cx="111252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46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creen shot 2013-09-02 at 11.08.3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838200"/>
            <a:ext cx="11023600" cy="80645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1728444" y="4635500"/>
            <a:ext cx="24285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]</a:t>
            </a:r>
          </a:p>
        </p:txBody>
      </p:sp>
      <p:pic>
        <p:nvPicPr>
          <p:cNvPr id="6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creen shot 2013-09-02 at 11.09.0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825500"/>
            <a:ext cx="110490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2954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creen shot 2013-09-02 at 11.09.2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825500"/>
            <a:ext cx="11061700" cy="8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1333500"/>
            <a:ext cx="5549900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10180822" y="4770095"/>
            <a:ext cx="2665220" cy="4768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b="1"/>
              <a:t>CHOICES</a:t>
            </a:r>
            <a:endParaRPr b="1"/>
          </a:p>
          <a:p>
            <a:pPr lvl="0" algn="l">
              <a:defRPr sz="1800"/>
            </a:pPr>
            <a:r>
              <a:rPr b="1"/>
              <a:t>African American</a:t>
            </a:r>
            <a:endParaRPr b="1"/>
          </a:p>
          <a:p>
            <a:pPr lvl="0" algn="l">
              <a:defRPr sz="1800"/>
            </a:pPr>
            <a:r>
              <a:rPr b="1"/>
              <a:t>American Indian</a:t>
            </a:r>
            <a:endParaRPr b="1"/>
          </a:p>
          <a:p>
            <a:pPr lvl="0" algn="l">
              <a:defRPr sz="1800"/>
            </a:pPr>
            <a:r>
              <a:rPr b="1"/>
              <a:t>Arab</a:t>
            </a:r>
            <a:endParaRPr b="1"/>
          </a:p>
          <a:p>
            <a:pPr lvl="0" algn="l">
              <a:defRPr sz="1800"/>
            </a:pPr>
            <a:r>
              <a:rPr b="1"/>
              <a:t>Cajun</a:t>
            </a:r>
            <a:endParaRPr b="1"/>
          </a:p>
          <a:p>
            <a:pPr lvl="0" algn="l">
              <a:defRPr sz="1800"/>
            </a:pPr>
            <a:r>
              <a:rPr b="1"/>
              <a:t>Cuban</a:t>
            </a:r>
            <a:endParaRPr b="1"/>
          </a:p>
          <a:p>
            <a:pPr lvl="0" algn="l">
              <a:defRPr sz="1800"/>
            </a:pPr>
            <a:r>
              <a:rPr b="1"/>
              <a:t>French</a:t>
            </a:r>
            <a:endParaRPr b="1"/>
          </a:p>
          <a:p>
            <a:pPr lvl="0" algn="l">
              <a:defRPr sz="1800"/>
            </a:pPr>
            <a:r>
              <a:rPr b="1"/>
              <a:t>German</a:t>
            </a:r>
            <a:endParaRPr b="1"/>
          </a:p>
          <a:p>
            <a:pPr lvl="0" algn="l">
              <a:defRPr sz="1800"/>
            </a:pPr>
            <a:r>
              <a:rPr b="1"/>
              <a:t>Greek</a:t>
            </a:r>
          </a:p>
          <a:p>
            <a:pPr lvl="0" algn="l">
              <a:defRPr sz="1800"/>
            </a:pPr>
            <a:r>
              <a:rPr b="1"/>
              <a:t>Hispanic</a:t>
            </a:r>
            <a:endParaRPr b="1"/>
          </a:p>
          <a:p>
            <a:pPr lvl="0" algn="l">
              <a:defRPr sz="1800"/>
            </a:pPr>
            <a:r>
              <a:rPr b="1"/>
              <a:t>Irish</a:t>
            </a:r>
            <a:endParaRPr b="1"/>
          </a:p>
          <a:p>
            <a:pPr lvl="0" algn="l">
              <a:defRPr sz="1800"/>
            </a:pPr>
            <a:r>
              <a:rPr b="1"/>
              <a:t>Italian</a:t>
            </a:r>
            <a:endParaRPr b="1"/>
          </a:p>
          <a:p>
            <a:pPr lvl="0" algn="l">
              <a:defRPr sz="1800"/>
            </a:pPr>
            <a:r>
              <a:rPr b="1"/>
              <a:t>Korean</a:t>
            </a:r>
            <a:endParaRPr b="1"/>
          </a:p>
          <a:p>
            <a:pPr lvl="0" algn="l">
              <a:defRPr sz="1800"/>
            </a:pPr>
            <a:r>
              <a:rPr b="1"/>
              <a:t>Russian</a:t>
            </a:r>
            <a:endParaRPr b="1"/>
          </a:p>
          <a:p>
            <a:pPr lvl="0" algn="l">
              <a:defRPr sz="1800"/>
            </a:pPr>
            <a:r>
              <a:rPr b="1"/>
              <a:t>Scandinavian</a:t>
            </a:r>
            <a:endParaRPr b="1"/>
          </a:p>
          <a:p>
            <a:pPr lvl="0" algn="l">
              <a:defRPr sz="1800"/>
            </a:pPr>
            <a:r>
              <a:rPr b="1"/>
              <a:t>Scots-Irish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