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ng"/>
          <p:cNvPicPr/>
          <p:nvPr/>
        </p:nvPicPr>
        <p:blipFill>
          <a:blip r:embed="rId2">
            <a:alphaModFix amt="39210"/>
            <a:extLst/>
          </a:blip>
          <a:stretch>
            <a:fillRect/>
          </a:stretch>
        </p:blipFill>
        <p:spPr>
          <a:xfrm>
            <a:off x="-2805749" y="-835097"/>
            <a:ext cx="18616298" cy="1370445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8358">
              <a:defRPr b="1" sz="20196">
                <a:solidFill>
                  <a:srgbClr val="3A3B4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196">
                <a:solidFill>
                  <a:srgbClr val="3A3B4F"/>
                </a:solidFill>
              </a:rPr>
              <a:t>EUROS</a:t>
            </a:r>
          </a:p>
        </p:txBody>
      </p:sp>
      <p:sp>
        <p:nvSpPr>
          <p:cNvPr id="45" name="Shape 45"/>
          <p:cNvSpPr/>
          <p:nvPr/>
        </p:nvSpPr>
        <p:spPr>
          <a:xfrm>
            <a:off x="5213324" y="6117636"/>
            <a:ext cx="257815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Identification</a:t>
            </a:r>
          </a:p>
        </p:txBody>
      </p:sp>
      <p:sp>
        <p:nvSpPr>
          <p:cNvPr id="46" name="Shape 46"/>
          <p:cNvSpPr/>
          <p:nvPr/>
        </p:nvSpPr>
        <p:spPr>
          <a:xfrm>
            <a:off x="48260" y="8134244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-1_euro_Malt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9300" y="2755900"/>
            <a:ext cx="5715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2_euro_Malt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Malta</a:t>
            </a:r>
          </a:p>
        </p:txBody>
      </p:sp>
      <p:sp>
        <p:nvSpPr>
          <p:cNvPr id="90" name="Shape 90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Eur.de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0" y="268605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2_Euro_coin_D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Germany</a:t>
            </a:r>
          </a:p>
        </p:txBody>
      </p:sp>
      <p:sp>
        <p:nvSpPr>
          <p:cNvPr id="95" name="Shape 95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-Eurocoin.nl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2_Euro_coin_N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Netherlands</a:t>
            </a:r>
          </a:p>
        </p:txBody>
      </p:sp>
      <p:sp>
        <p:nvSpPr>
          <p:cNvPr id="100" name="Shape 100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Dutch1Euro2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9930" y="-102746"/>
            <a:ext cx="15221320" cy="9959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utch2Euros2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5407" y="-37458"/>
            <a:ext cx="14795614" cy="9828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Austria</a:t>
            </a:r>
          </a:p>
        </p:txBody>
      </p:sp>
      <p:pic>
        <p:nvPicPr>
          <p:cNvPr id="107" name="1_euro_Austri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23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2_Euro_coin_A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_euro_Gree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7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2_euro_Gree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Greece</a:t>
            </a:r>
          </a:p>
        </p:txBody>
      </p:sp>
      <p:sp>
        <p:nvSpPr>
          <p:cNvPr id="114" name="Shape 11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Eur.it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3016250"/>
            <a:ext cx="5080000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2_Euro_coin_I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Italy</a:t>
            </a:r>
          </a:p>
        </p:txBody>
      </p:sp>
      <p:sp>
        <p:nvSpPr>
          <p:cNvPr id="119" name="Shape 11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Latvian_1_euro_coin_desig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600px-Latvian_2_euro_coin_design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5500" y="2755900"/>
            <a:ext cx="5715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Latvia</a:t>
            </a:r>
          </a:p>
        </p:txBody>
      </p:sp>
      <p:sp>
        <p:nvSpPr>
          <p:cNvPr id="124" name="Shape 12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-Eur.lu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2_Euro_coin_L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Luxembourg</a:t>
            </a:r>
          </a:p>
        </p:txBody>
      </p:sp>
      <p:sp>
        <p:nvSpPr>
          <p:cNvPr id="129" name="Shape 12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3185" y="-68815"/>
            <a:ext cx="9979153" cy="9891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485" y="4220146"/>
            <a:ext cx="3873501" cy="2628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34099" y="1376458"/>
            <a:ext cx="118618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>
              <a:defRPr b="1" sz="6400">
                <a:solidFill>
                  <a:srgbClr val="5C5C5C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5C5C5C"/>
                </a:solidFill>
              </a:rPr>
              <a:t>Eurozone in 2014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-Si1eu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0" y="2768600"/>
            <a:ext cx="5715000" cy="567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i2eu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2419350"/>
            <a:ext cx="6352096" cy="636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Slovenia</a:t>
            </a:r>
          </a:p>
        </p:txBody>
      </p:sp>
      <p:sp>
        <p:nvSpPr>
          <p:cNvPr id="134" name="Shape 13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-Eurocoin.pt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1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2_Euro_coin_P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Portugal</a:t>
            </a:r>
          </a:p>
        </p:txBody>
      </p:sp>
      <p:sp>
        <p:nvSpPr>
          <p:cNvPr id="139" name="Shape 13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-1_Euro_Vatican(third_series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7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2_Euro_coin_Va_set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Vatican City</a:t>
            </a:r>
          </a:p>
        </p:txBody>
      </p:sp>
      <p:sp>
        <p:nvSpPr>
          <p:cNvPr id="144" name="Shape 14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-Eurocoin.sm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1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2_Euro_coin_S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San Marino</a:t>
            </a:r>
          </a:p>
        </p:txBody>
      </p:sp>
      <p:sp>
        <p:nvSpPr>
          <p:cNvPr id="149" name="Shape 14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-Eurocoin.es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8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2_Euro_coin_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Spain</a:t>
            </a:r>
          </a:p>
        </p:txBody>
      </p:sp>
      <p:sp>
        <p:nvSpPr>
          <p:cNvPr id="154" name="Shape 15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1_euro_SK_20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93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2_euro_SK_200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Slovakia</a:t>
            </a:r>
          </a:p>
        </p:txBody>
      </p:sp>
      <p:sp>
        <p:nvSpPr>
          <p:cNvPr id="159" name="Shape 15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Eurocoin.ee.s1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Eurocoin.ee.s1.20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Estonia</a:t>
            </a:r>
          </a:p>
        </p:txBody>
      </p:sp>
      <p:sp>
        <p:nvSpPr>
          <p:cNvPr id="164" name="Shape 164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1eurolithuania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400" y="2755900"/>
            <a:ext cx="5715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2eurolithuania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Lithuania</a:t>
            </a:r>
          </a:p>
        </p:txBody>
      </p:sp>
      <p:sp>
        <p:nvSpPr>
          <p:cNvPr id="169" name="Shape 169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200"/>
              <a:t>The Euro</a:t>
            </a:r>
          </a:p>
        </p:txBody>
      </p:sp>
      <p:pic>
        <p:nvPicPr>
          <p:cNvPr id="53" name="EUR_2_%282007_issue%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432050"/>
            <a:ext cx="6350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EUR_1_%282007_issue%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-Eurocoin.mc.series1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5667" y="3353064"/>
            <a:ext cx="5313466" cy="541973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Monaco</a:t>
            </a:r>
          </a:p>
        </p:txBody>
      </p:sp>
      <p:sp>
        <p:nvSpPr>
          <p:cNvPr id="58" name="Shape 58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  <p:sp>
        <p:nvSpPr>
          <p:cNvPr id="59" name="Shape 59"/>
          <p:cNvSpPr/>
          <p:nvPr/>
        </p:nvSpPr>
        <p:spPr>
          <a:xfrm>
            <a:off x="1886839" y="2378191"/>
            <a:ext cx="9231123" cy="88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EXAMPLE: What is the country?</a:t>
            </a:r>
          </a:p>
        </p:txBody>
      </p:sp>
      <p:sp>
        <p:nvSpPr>
          <p:cNvPr id="60" name="Shape 60"/>
          <p:cNvSpPr/>
          <p:nvPr/>
        </p:nvSpPr>
        <p:spPr>
          <a:xfrm>
            <a:off x="5063606" y="3692657"/>
            <a:ext cx="2791771" cy="783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0" y="12644"/>
                </a:moveTo>
                <a:lnTo>
                  <a:pt x="8170" y="0"/>
                </a:lnTo>
                <a:lnTo>
                  <a:pt x="12527" y="365"/>
                </a:lnTo>
                <a:lnTo>
                  <a:pt x="16281" y="2993"/>
                </a:lnTo>
                <a:lnTo>
                  <a:pt x="21600" y="13095"/>
                </a:lnTo>
                <a:lnTo>
                  <a:pt x="21082" y="21600"/>
                </a:lnTo>
                <a:lnTo>
                  <a:pt x="15225" y="12530"/>
                </a:lnTo>
                <a:lnTo>
                  <a:pt x="9548" y="10544"/>
                </a:lnTo>
                <a:lnTo>
                  <a:pt x="4908" y="16172"/>
                </a:lnTo>
                <a:lnTo>
                  <a:pt x="1600" y="21592"/>
                </a:lnTo>
                <a:lnTo>
                  <a:pt x="0" y="14790"/>
                </a:lnTo>
                <a:lnTo>
                  <a:pt x="470" y="12644"/>
                </a:lnTo>
                <a:close/>
              </a:path>
            </a:pathLst>
          </a:custGeom>
          <a:solidFill>
            <a:srgbClr val="FCF7DB"/>
          </a:solidFill>
          <a:ln w="12700">
            <a:solidFill>
              <a:srgbClr val="FCF7D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Eurocoin.cy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4988" y="2698750"/>
            <a:ext cx="5702550" cy="581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2_Euro_coin_C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39" y="2368550"/>
            <a:ext cx="6362024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Cyprus</a:t>
            </a:r>
          </a:p>
        </p:txBody>
      </p:sp>
      <p:sp>
        <p:nvSpPr>
          <p:cNvPr id="65" name="Shape 65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Eurocoin.ie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2_Euro_coin_I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Ireland</a:t>
            </a:r>
          </a:p>
        </p:txBody>
      </p:sp>
      <p:sp>
        <p:nvSpPr>
          <p:cNvPr id="70" name="Shape 70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1_euro_BE_20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1459" y="2819400"/>
            <a:ext cx="5730540" cy="575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2_euro_BE_20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2419350"/>
            <a:ext cx="6362700" cy="636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Belgium</a:t>
            </a:r>
          </a:p>
        </p:txBody>
      </p:sp>
      <p:sp>
        <p:nvSpPr>
          <p:cNvPr id="75" name="Shape 75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1_euro_FI_20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700" y="2743200"/>
            <a:ext cx="57277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urocoins_nat_finland.s02_20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24384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Finland</a:t>
            </a:r>
          </a:p>
        </p:txBody>
      </p:sp>
      <p:sp>
        <p:nvSpPr>
          <p:cNvPr id="80" name="Shape 80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Eur.fr.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2692400"/>
            <a:ext cx="5715000" cy="582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2_Euro_coin_F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2374670"/>
            <a:ext cx="6350000" cy="646476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7200"/>
            </a:lvl1pPr>
          </a:lstStyle>
          <a:p>
            <a:pPr lvl="0">
              <a:defRPr b="0" sz="1800"/>
            </a:pPr>
            <a:r>
              <a:rPr b="1" sz="7200"/>
              <a:t>France</a:t>
            </a:r>
          </a:p>
        </p:txBody>
      </p:sp>
      <p:sp>
        <p:nvSpPr>
          <p:cNvPr id="85" name="Shape 85"/>
          <p:cNvSpPr/>
          <p:nvPr/>
        </p:nvSpPr>
        <p:spPr>
          <a:xfrm>
            <a:off x="48260" y="8865128"/>
            <a:ext cx="129082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/>
              <a:t>Austria - Belgium - Cyprus - Estonia - Finland - France - Germany - Greece - Ireland - Italy - Latvia </a:t>
            </a:r>
            <a:endParaRPr sz="2300"/>
          </a:p>
          <a:p>
            <a:pPr lvl="0">
              <a:defRPr sz="1800"/>
            </a:pPr>
            <a:r>
              <a:rPr sz="2300"/>
              <a:t>Lithuania - Luxembourg - Malta - Netherlands - Portugal - San Marino - Slovenia - Spain - Vatican City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