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Helvetica Neue Light"/>
      </a:defRPr>
    </a:lvl1pPr>
    <a:lvl2pPr indent="342900" algn="ctr" defTabSz="584200">
      <a:defRPr sz="4200">
        <a:latin typeface="+mn-lt"/>
        <a:ea typeface="+mn-ea"/>
        <a:cs typeface="+mn-cs"/>
        <a:sym typeface="Helvetica Neue Light"/>
      </a:defRPr>
    </a:lvl2pPr>
    <a:lvl3pPr indent="685800" algn="ctr" defTabSz="584200">
      <a:defRPr sz="4200">
        <a:latin typeface="+mn-lt"/>
        <a:ea typeface="+mn-ea"/>
        <a:cs typeface="+mn-cs"/>
        <a:sym typeface="Helvetica Neue Light"/>
      </a:defRPr>
    </a:lvl3pPr>
    <a:lvl4pPr indent="1028700" algn="ctr" defTabSz="584200">
      <a:defRPr sz="4200">
        <a:latin typeface="+mn-lt"/>
        <a:ea typeface="+mn-ea"/>
        <a:cs typeface="+mn-cs"/>
        <a:sym typeface="Helvetica Neue Light"/>
      </a:defRPr>
    </a:lvl4pPr>
    <a:lvl5pPr indent="1371600" algn="ctr" defTabSz="584200">
      <a:defRPr sz="4200">
        <a:latin typeface="+mn-lt"/>
        <a:ea typeface="+mn-ea"/>
        <a:cs typeface="+mn-cs"/>
        <a:sym typeface="Helvetica Neue Light"/>
      </a:defRPr>
    </a:lvl5pPr>
    <a:lvl6pPr indent="1714500" algn="ctr" defTabSz="584200">
      <a:defRPr sz="4200">
        <a:latin typeface="+mn-lt"/>
        <a:ea typeface="+mn-ea"/>
        <a:cs typeface="+mn-cs"/>
        <a:sym typeface="Helvetica Neue Light"/>
      </a:defRPr>
    </a:lvl6pPr>
    <a:lvl7pPr indent="2057400" algn="ctr" defTabSz="584200">
      <a:defRPr sz="4200">
        <a:latin typeface="+mn-lt"/>
        <a:ea typeface="+mn-ea"/>
        <a:cs typeface="+mn-cs"/>
        <a:sym typeface="Helvetica Neue Light"/>
      </a:defRPr>
    </a:lvl7pPr>
    <a:lvl8pPr indent="2400300" algn="ctr" defTabSz="584200">
      <a:defRPr sz="4200">
        <a:latin typeface="+mn-lt"/>
        <a:ea typeface="+mn-ea"/>
        <a:cs typeface="+mn-cs"/>
        <a:sym typeface="Helvetica Neue Light"/>
      </a:defRPr>
    </a:lvl8pPr>
    <a:lvl9pPr indent="2743200" algn="ctr" defTabSz="584200">
      <a:defRPr sz="4200"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def" i="def">
        <a:fontRef idx="maj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5" name="Shape 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647700" y="4749800"/>
            <a:ext cx="11709421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" name="Shape 7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" name="Shape 32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5" name="Shape 45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Shape 51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5" name="Shape 55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" name="Shape 56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numCol="2" spcCol="59309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7200"/>
              </a:spcBef>
            </a:lvl1pPr>
            <a:lvl2pPr>
              <a:spcBef>
                <a:spcPts val="7200"/>
              </a:spcBef>
            </a:lvl2pPr>
            <a:lvl3pPr>
              <a:spcBef>
                <a:spcPts val="7200"/>
              </a:spcBef>
            </a:lvl3pPr>
            <a:lvl4pPr>
              <a:spcBef>
                <a:spcPts val="7200"/>
              </a:spcBef>
            </a:lvl4pPr>
            <a:lvl5pPr>
              <a:spcBef>
                <a:spcPts val="72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  <a:endParaRPr sz="2600">
              <a:solidFill>
                <a:srgbClr val="A9A9A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  <a:endParaRPr sz="2600">
              <a:solidFill>
                <a:srgbClr val="A9A9A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  <a:endParaRPr sz="2600">
              <a:solidFill>
                <a:srgbClr val="A9A9A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  <a:endParaRPr sz="2600">
              <a:solidFill>
                <a:srgbClr val="A9A9A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Shape 28"/>
          <p:cNvSpPr/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spd="med" advClick="1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266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1pPr>
      <a:lvl2pPr marL="711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2pPr>
      <a:lvl3pPr marL="1155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3pPr>
      <a:lvl4pPr marL="1600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4pPr>
      <a:lvl5pPr marL="2044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5pPr>
      <a:lvl6pPr marL="2489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6pPr>
      <a:lvl7pPr marL="2933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7pPr>
      <a:lvl8pPr marL="3378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8pPr>
      <a:lvl9pPr marL="3822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1.gif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7.png"/><Relationship Id="rId9" Type="http://schemas.openxmlformats.org/officeDocument/2006/relationships/image" Target="../media/image68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g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70.png"/><Relationship Id="rId6" Type="http://schemas.openxmlformats.org/officeDocument/2006/relationships/image" Target="../media/image7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10.png"/><Relationship Id="rId6" Type="http://schemas.openxmlformats.org/officeDocument/2006/relationships/image" Target="../media/image77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78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8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83.png"/><Relationship Id="rId6" Type="http://schemas.openxmlformats.org/officeDocument/2006/relationships/image" Target="../media/image53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84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86.png"/><Relationship Id="rId6" Type="http://schemas.openxmlformats.org/officeDocument/2006/relationships/image" Target="../media/image65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1.gif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7.png"/><Relationship Id="rId9" Type="http://schemas.openxmlformats.org/officeDocument/2006/relationships/image" Target="../media/image8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gif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70.png"/><Relationship Id="rId6" Type="http://schemas.openxmlformats.org/officeDocument/2006/relationships/image" Target="../media/image88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url?sa=i&amp;source=images&amp;cd=&amp;docid=NnfjG1UJVwzWaM&amp;tbnid=XEWjUv5Gl3SXJM-&amp;ved=&amp;url=http%3A%2F%2Farvinsjourneycontinues.blogspot.com%2F2011%2F07%2Fmascots-mafias.png"/>
          <p:cNvPicPr/>
          <p:nvPr/>
        </p:nvPicPr>
        <p:blipFill>
          <a:blip r:embed="rId2">
            <a:alphaModFix amt="10000"/>
            <a:extLst/>
          </a:blip>
          <a:stretch>
            <a:fillRect/>
          </a:stretch>
        </p:blipFill>
        <p:spPr>
          <a:xfrm>
            <a:off x="-228600" y="-823087"/>
            <a:ext cx="13449300" cy="11387074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768" y="707204"/>
            <a:ext cx="13004801" cy="8335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14400"/>
              <a:t>High School</a:t>
            </a:r>
            <a:endParaRPr sz="14400"/>
          </a:p>
          <a:p>
            <a:pPr lvl="0">
              <a:defRPr sz="1800"/>
            </a:pPr>
            <a:r>
              <a:rPr b="1" sz="19600"/>
              <a:t>MASCOTS</a:t>
            </a:r>
            <a:endParaRPr b="1" sz="19600"/>
          </a:p>
          <a:p>
            <a:pPr lvl="0">
              <a:defRPr sz="1800"/>
            </a:pPr>
            <a:r>
              <a:rPr b="1" sz="19600"/>
              <a:t>Activity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url?sa=i&amp;rct=j&amp;q=&amp;esrc=s&amp;source=images&amp;cd=&amp;cad=rja&amp;docid=TQ_z1QIzXwXi7M&amp;tbnid=caE3VZHCY0W1cM-&amp;ved=0CAUQjRw&amp;url=http%3A%2F%2Fnorthcarolinastate.scout.com%2F2%2F685966.html&amp;ei=dZ0WUpr1BIWw4AOLkYGoCA&amp;bv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3700" y="-50800"/>
            <a:ext cx="3479800" cy="4298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url?sa=i&amp;source=images&amp;cd=&amp;docid=Pi4_s683-7JUGM&amp;tbnid=VzR4C09L-y-aWM-&amp;ved=0CAgQjRwwAA&amp;url=http%3A%2F%2Fwww.maxpreps.com%2Fhigh-schools%2Fnorth-east-grape-pickers-(north-east%2Cpa)%2Fbasketball%2Fhom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2892" y="2239570"/>
            <a:ext cx="1651001" cy="162956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5" name="Shape 145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6" name="Shape 146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147" name="Shape 147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148" name="Shape 148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149" name="Shape 149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150" name="Table 150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517675"/>
                <a:gridCol w="2453013"/>
                <a:gridCol w="2542540"/>
                <a:gridCol w="2542540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KY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NC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PA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WV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Fighting Scots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Grape Pickers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Mountaineers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Thorobreds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51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8815" y="4465284"/>
            <a:ext cx="5239285" cy="388620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152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40553" y="241300"/>
            <a:ext cx="2610247" cy="3733800"/>
          </a:xfrm>
          <a:prstGeom prst="rect">
            <a:avLst/>
          </a:prstGeom>
        </p:spPr>
      </p:pic>
      <p:pic>
        <p:nvPicPr>
          <p:cNvPr id="153" name="nesdlogo-small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80300" y="241300"/>
            <a:ext cx="2238543" cy="250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116?height=75&amp;nologo=1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89719" y="4930607"/>
            <a:ext cx="3784601" cy="2987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url?sa=i&amp;rct=j&amp;q=&amp;esrc=s&amp;source=images&amp;cd=&amp;docid=x7T8VFPEWeswzM&amp;tbnid=tcj1P8jaLMSl6M-&amp;ved=0CAUQjRw&amp;url=http%3A%2F%2Fcoachesaid.com%2Fschool.aspx%3Fschool%3D4097&amp;ei=YcMWUq7EAenlyQHO3IG4Aw&amp;bvm=bv.51156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93110" y="5467350"/>
            <a:ext cx="1917872" cy="18923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4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url?sa=i&amp;rct=j&amp;q=&amp;esrc=s&amp;source=images&amp;cd=&amp;docid=-ezJyfFbmb9ZwM&amp;tbnid=ddZneKjA62lQBM-&amp;ved=0CAUQjRw&amp;url=http%3A%2F%2Fwww.maxpreps.com%2Fnews%2FjLSMfH8E90GmOtEMmheTeQ%2Fmaxpreps-mascot-mondays--the-met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5137" y="1536700"/>
            <a:ext cx="8776318" cy="59563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url?sa=i&amp;rct=j&amp;q=&amp;esrc=s&amp;source=images&amp;cd=&amp;docid=l2YONDNDP06UXM&amp;tbnid=Eqe2z9mRNZxJZM-&amp;ved=0CAUQjRw&amp;url=http%3A%2F%2Fwcfcourier.com%2Fclip-art-iowa-city-city-high-logo%2Fimage_fbb692cc-af80-11df-9b82-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1800" y="5702300"/>
            <a:ext cx="3810000" cy="222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Cornjerker_colorized-logo_r2b[2][1]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9400" y="88472"/>
            <a:ext cx="3657600" cy="4191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url?sa=i&amp;rct=j&amp;q=&amp;esrc=s&amp;source=images&amp;cd=&amp;docid=RMDm7BTlAnO1uM&amp;tbnid=cZD0THCS2vUuuM-&amp;ved=0CAUQjRw&amp;url=http%3A%2F%2Fwww.hoopeston.k12.il.us%2Fbuildings%2Fhighschool%2F&amp;ei=Z8AWUrTQM5b_4AOw94DoDA&amp;bvm=bv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300" y="1262371"/>
            <a:ext cx="2578100" cy="1844058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5" name="Shape 165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6" name="Shape 166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167" name="Shape 167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168" name="Shape 168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169" name="Shape 169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170" name="Table 170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513942"/>
                <a:gridCol w="2513942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IA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IL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IN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MI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Cornjerkers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Flivvers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Little Hawks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Sparkplugs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71" name="url?sa=i&amp;rct=j&amp;q=&amp;esrc=s&amp;source=images&amp;cd=&amp;docid=EVmF8xX8O9W7gM&amp;tbnid=Pi7Npgj6UHqqCM-&amp;ved=0CAUQjRw&amp;url=http%3A%2F%2Fwww.speedwayindiana.com%2Farticles%2Fthe-town-of-speedway-a-great-place-to-call-hom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31200" y="4495800"/>
            <a:ext cx="3276600" cy="4116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url?sa=i&amp;rct=j&amp;q=&amp;esrc=s&amp;source=images&amp;cd=&amp;docid=oR2FzOlpWPqUQM&amp;tbnid=63TK3LmEizgSFM-&amp;ved=0CAUQjRw&amp;url=http%3A%2F%2Flittlehawkdebate.com%2Fcity_classic%2F&amp;ei=-sEWUqTQMIfI2gWm5oGgBQ&amp;bvm=bv.51156542,d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17800" y="4691495"/>
            <a:ext cx="3276600" cy="372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url?sa=i&amp;rct=j&amp;q=&amp;esrc=s&amp;source=images&amp;cd=&amp;docid=XjTZ1_KtGI5swM&amp;tbnid=RAJmdL3Ppaw7FM-&amp;ved=0CAUQjRw&amp;url=http%3A%2F%2Fwww.kingsford.org%2Fkhsweb%2Facademic_booster_club%2Findex.htm&amp;ei=FMcWUovFCYPfyQGLs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26300" y="1701800"/>
            <a:ext cx="5474204" cy="25781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5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pic>
        <p:nvPicPr>
          <p:cNvPr id="177" name="url?sa=i&amp;rct=j&amp;q=&amp;esrc=s&amp;source=images&amp;cd=&amp;docid=EAtSN_t_VoXuxM&amp;tbnid=LvsuIACK0gnTWM-&amp;ved=0CAUQjRw&amp;url=http%3A%2F%2Fwww.ovac.org%2FSchool%2FDetails%2F18&amp;ei=JJ8WUqvyBcLbyQH8ooDADw&amp;bvm=bv.51156542,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1727200"/>
            <a:ext cx="8636001" cy="4205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Augusta%20School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2359" y="63500"/>
            <a:ext cx="3775882" cy="421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91500" y="-298138"/>
            <a:ext cx="3164038" cy="4927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2" name="Shape 182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3" name="Shape 183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184" name="Shape 184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185" name="Shape 185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186" name="Shape 186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187" name="Table 187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636804"/>
                <a:gridCol w="2391080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KS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MT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NE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OK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Elks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Haymaker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Swathers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Tornadoes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88" name="url?sa=i&amp;source=images&amp;cd=&amp;docid=-QJm7JVhosGpTM&amp;tbnid=AYTXxvvcsrGeLM-&amp;ved=0CAgQjRwwAA&amp;url=http%3A%2F%2Fwww.maxpreps.com%2Fnews%2F985zwZnwXE2CrvCjIWpCLQ%2Fmaxpreps-mascot-mondays--kansas-high-school-ma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848" y="4573315"/>
            <a:ext cx="5199852" cy="391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63846" y="4584700"/>
            <a:ext cx="2947807" cy="39878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190" name="Shape 190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6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pic>
        <p:nvPicPr>
          <p:cNvPr id="193" name="url?sa=i&amp;rct=j&amp;q=&amp;esrc=s&amp;source=images&amp;cd=&amp;docid=P1pUi0Ik5hnO7M&amp;tbnid=HLTVteu-FnE1zM-&amp;ved=0CAUQjRw&amp;url=http%3A%2F%2Fwww.zapevent.com%2Flistactivities.aspx%3Feventid%3D3727&amp;ei=MJ4WUon7Nqjh4AOopoA4&amp;bvm=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0750" y="1532466"/>
            <a:ext cx="6083300" cy="5745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url?sa=i&amp;rct=j&amp;q=&amp;esrc=s&amp;source=images&amp;cd=&amp;docid=ielQWKvpJDlXYM&amp;tbnid=zYFErKQfHpsyqM-&amp;ved=0CAUQjRw&amp;url=http%3A%2F%2Fwww.mshsaa.org%2FSchools%2FAccountInfo.aspx%3Fs%3D199&amp;ei=EskWUvLjFIiF2QXXi4DwAw&amp;bvm=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0300" y="4315459"/>
            <a:ext cx="4572000" cy="4551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alumni-join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7600" y="-190500"/>
            <a:ext cx="45720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url?sa=i&amp;rct=j&amp;q=&amp;esrc=s&amp;source=images&amp;cd=&amp;docid=leMQ91A8-b4tlM&amp;tbnid=e08_gcxybz_mgM-&amp;ved=0CAUQjRw&amp;url=http%3A%2F%2Fwww.teen.com%2F2012%2F08%2F29%2Fim-bored%2Fodd-funny-high-school-team-mascots%2F&amp;ei=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4383" y="146050"/>
            <a:ext cx="5168901" cy="387667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9" name="Shape 199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0" name="Shape 200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201" name="Shape 201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202" name="Shape 202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203" name="Shape 203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204" name="Table 204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636804"/>
                <a:gridCol w="2391080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MN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MO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SD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WI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Cheesemakers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Kernels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Little Gophers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Royals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05" name="alumni-join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9550" y="4686300"/>
            <a:ext cx="4305300" cy="387477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7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1927" y="1524000"/>
            <a:ext cx="3888546" cy="57658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209" name="Shape 209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Ben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8200" y="-495300"/>
            <a:ext cx="5067300" cy="50673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3" name="Shape 213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4" name="Shape 214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215" name="Shape 215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216" name="Shape 216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217" name="Shape 217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218" name="Table 218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636804"/>
                <a:gridCol w="2391080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ID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NV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OR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UT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Dinos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Lava Bears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Russets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Tarantulas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19" name="url?sa=i&amp;rct=j&amp;q=&amp;esrc=s&amp;source=images&amp;cd=&amp;docid=h_0OIDArlHosjM&amp;tbnid=4PZAq-j6xeaMQM-&amp;ved=0CAUQjRw&amp;url=http%3A%2F%2Fprofiles.carbon.k12.ut.us%2Fintroduction.php%3Faction%255Bstart%255D%3Dtrue%26set_sc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9800" y="50800"/>
            <a:ext cx="3810000" cy="396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hoto.php?fbid=586676124708893&amp;set=a.244204362289406.61470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9500" y="4584700"/>
            <a:ext cx="4140200" cy="414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73433" y="4629150"/>
            <a:ext cx="5207001" cy="38989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222" name="url?sa=i&amp;rct=j&amp;q=&amp;esrc=s&amp;source=images&amp;cd=&amp;docid=kxEXoSP0fc3biM&amp;tbnid=19hs0HOBll1f1M-&amp;ved=0CAUQjRw&amp;url=http%3A%2F%2Fwww.mylosingseason.net%2F2012_11_01_archive.html&amp;ei=Z4oVUsLlOemy2QWYwYHQBw&amp;bvm=bv.51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50800" y="1809750"/>
            <a:ext cx="2374900" cy="237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8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url?sa=i&amp;rct=j&amp;q=&amp;esrc=s&amp;source=images&amp;cd=&amp;docid=wnMWmwbINrDlkM&amp;tbnid=Zj4c2Leo2-UXqM-&amp;ved=0CAUQjRw&amp;url=http%3A%2F%2Fwww.maxpreps.com%2Fnews%2FSn--O7rj3UKXbq11X5R9Sw%2Fmaxpreps-mascot-mondays--washing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9700" y="1346200"/>
            <a:ext cx="5105400" cy="604139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151867" y="464539"/>
            <a:ext cx="12687301" cy="8806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41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TOP 15 MOST POPULAR</a:t>
            </a:r>
            <a:endParaRPr b="1" sz="41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lnSpc>
                <a:spcPct val="50000"/>
              </a:lnSpc>
              <a:defRPr sz="1800"/>
            </a:pPr>
            <a:r>
              <a:rPr b="1" sz="41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TENNESSEE MASCOT NAMES</a:t>
            </a:r>
            <a:endParaRPr b="1" sz="41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lnSpc>
                <a:spcPct val="50000"/>
              </a:lnSpc>
              <a:defRPr sz="1800"/>
            </a:pPr>
            <a:endParaRPr b="1" sz="41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lnSpc>
                <a:spcPct val="50000"/>
              </a:lnSpc>
              <a:defRPr sz="1800"/>
            </a:pPr>
            <a:endParaRPr sz="41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# Eagles 25 (There are 3 Golden Eagles)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# Tigers 24 (There is 1 Hustlin' Tigers and 1 Purple Tigers)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# Wildcats 20 (There is 1 Golden Wildcats)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# Bulldogs 14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# Warriors 14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# Cougars 12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# Panthers 12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# Lions 12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Patriots 10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Rebels 10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# Indians 9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# Mustangs 8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# Vikings 8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Yellowjackets 8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Hawks 8 (There is 1 Red Hawks)</a:t>
            </a:r>
            <a:endParaRPr sz="2900">
              <a:solidFill>
                <a:srgbClr val="323333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algn="l" defTabSz="457200">
              <a:defRPr sz="1800"/>
            </a:pPr>
            <a:r>
              <a:rPr b="1" i="1" sz="29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 Neue"/>
              </a:rPr>
              <a:t># Denotes mascot name is in America's Top 15</a:t>
            </a:r>
          </a:p>
        </p:txBody>
      </p:sp>
      <p:sp>
        <p:nvSpPr>
          <p:cNvPr id="71" name="Shape 71"/>
          <p:cNvSpPr/>
          <p:nvPr/>
        </p:nvSpPr>
        <p:spPr>
          <a:xfrm>
            <a:off x="0" y="9398000"/>
            <a:ext cx="13004800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 sz="1200"/>
            </a:lvl1pPr>
          </a:lstStyle>
          <a:p>
            <a:pPr lvl="0">
              <a:defRPr b="0" sz="1800"/>
            </a:pPr>
            <a:r>
              <a:rPr b="1" sz="1200"/>
              <a:t>source: http://www.maxpreps.com/news/uybkd2lSX0yRzeYkvjuDsg/maxpreps-mascot-mondays--tennessee-high-school-mascots.htm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hoto.php?fbid=277379961893&amp;set=a.464060786893.28049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4650" y="4216400"/>
            <a:ext cx="4737100" cy="473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url?sa=i&amp;rct=j&amp;q=&amp;esrc=s&amp;source=images&amp;cd=&amp;docid=CNyJ7ZxcBRsZdM&amp;tbnid=wBgvP19cmQUofM-&amp;ved=0CAUQjRw&amp;url=http%3A%2F%2Fwww.facebook.com%2Fpages%2FCarlsbad-High-School-Carlsbad-New-Mexico%2F1358804431083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5200" y="-131522"/>
            <a:ext cx="5283200" cy="4459023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1" name="Shape 231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2" name="Shape 232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233" name="Shape 233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234" name="Shape 234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235" name="Shape 235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236" name="Table 236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713147"/>
                <a:gridCol w="2587889"/>
                <a:gridCol w="2391080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AK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AZ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CA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NM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Breakers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Cavemen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Glacier Bears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Monsters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37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39426" y="4521200"/>
            <a:ext cx="3876247" cy="41148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238" name="url?sa=i&amp;source=images&amp;cd=&amp;docid=KnzGGoWaGChw1M&amp;tbnid=6bfxvpHMNRy92M-&amp;ved=0CAgQjRwwAA&amp;url=http%3A%2F%2Fwww.lagunabeachschools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4777" y="-63500"/>
            <a:ext cx="6693245" cy="495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url?sa=i&amp;rct=j&amp;q=&amp;esrc=s&amp;source=images&amp;cd=&amp;docid=bMEbYFrFIEQMIM&amp;tbnid=4OFbPY38UB5nPM-&amp;ved=0CAUQjRw&amp;url=http%3A%2F%2Fwww.maxpreps.com%2Fhigh-schools%2Fgila-bend-gila-monsters-(gila-bend%2Caz)%2Fbasebal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54800" y="6081712"/>
            <a:ext cx="2349500" cy="2936876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9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pic>
        <p:nvPicPr>
          <p:cNvPr id="24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5321" y="1790700"/>
            <a:ext cx="10946859" cy="52070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url?sa=i&amp;source=images&amp;cd=&amp;docid=IPkGVCQfm12Y7M&amp;tbnid=BpXhDaZ-RCEExM-&amp;ved=0CAgQjRwwAA&amp;url=http%3A%2F%2Fstxchs.tripo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8756" y="-546100"/>
            <a:ext cx="4522388" cy="473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5800" y="4884126"/>
            <a:ext cx="4140200" cy="3980963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8" name="Shape 248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9" name="Shape 249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250" name="Shape 250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251" name="Shape 251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252" name="Shape 252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253" name="Table 253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636804"/>
                <a:gridCol w="2391080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AS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GU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Hi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VI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Caribs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Geckos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Menehune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Sharks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54" name="Shape 254"/>
          <p:cNvSpPr/>
          <p:nvPr/>
        </p:nvSpPr>
        <p:spPr>
          <a:xfrm>
            <a:off x="2882900" y="3766936"/>
            <a:ext cx="7251701" cy="4240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2100">
                <a:latin typeface="+mj-lt"/>
                <a:ea typeface="+mj-ea"/>
                <a:cs typeface="+mj-cs"/>
                <a:sym typeface="Helvetica Neue"/>
              </a:rPr>
              <a:t>Choices: </a:t>
            </a:r>
            <a:r>
              <a:rPr sz="2100">
                <a:latin typeface="+mj-lt"/>
                <a:ea typeface="+mj-ea"/>
                <a:cs typeface="+mj-cs"/>
                <a:sym typeface="Helvetica Neue"/>
              </a:rPr>
              <a:t>American Samoa - Guam - Hawaii - Virgin Islands</a:t>
            </a:r>
          </a:p>
        </p:txBody>
      </p:sp>
      <p:sp>
        <p:nvSpPr>
          <p:cNvPr id="255" name="Shape 255"/>
          <p:cNvSpPr/>
          <p:nvPr/>
        </p:nvSpPr>
        <p:spPr>
          <a:xfrm>
            <a:off x="2821384" y="2112201"/>
            <a:ext cx="592965" cy="635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562" y="21600"/>
                </a:moveTo>
                <a:lnTo>
                  <a:pt x="0" y="6747"/>
                </a:lnTo>
                <a:lnTo>
                  <a:pt x="830" y="0"/>
                </a:lnTo>
                <a:lnTo>
                  <a:pt x="21600" y="13604"/>
                </a:lnTo>
                <a:lnTo>
                  <a:pt x="19562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pic>
        <p:nvPicPr>
          <p:cNvPr id="256" name="url?sa=i&amp;rct=j&amp;q=&amp;esrc=s&amp;source=images&amp;cd=&amp;docid=YbKxOfh6baJEUM&amp;tbnid=f-ZCz4ivJt2SWM-&amp;ved=0CAUQjRw&amp;url=https%3A%2F%2Fmyspace.com%2Fsamoanahighschool&amp;ei=X3sVUuLuMI6xqAHFj4HYCg&amp;bvm=bv.51156542,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24800" y="4470400"/>
            <a:ext cx="4165600" cy="416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73850" y="1689791"/>
            <a:ext cx="6337300" cy="175296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258" name="url?sa=i&amp;rct=j&amp;q=&amp;esrc=s&amp;source=images&amp;cd=&amp;docid=8jb8VFlL9H2iVM&amp;tbnid=p5RFjViW1cZuSM-&amp;ved=0CAUQjRw&amp;url=http%3A%2F%2Fwww.maxpreps.com%2Fnews%2FW4nDQY5tdUmmQmzp1886nQ%2Fmaxpreps-mascot-mondays--the-wai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8523" y="6597650"/>
            <a:ext cx="1770185" cy="191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10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3266" y="977900"/>
            <a:ext cx="7673168" cy="69469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cdd73ef7-fe9f-e211-a1f2-002655e6c126_origina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1900" y="4724400"/>
            <a:ext cx="3048000" cy="406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chsclogo2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4900" y="4699000"/>
            <a:ext cx="2984500" cy="4051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Unknown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1100" y="3613150"/>
            <a:ext cx="4207268" cy="594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saura-logo2.bmp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27900" y="603250"/>
            <a:ext cx="2126127" cy="204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fans.jpg"/>
          <p:cNvPicPr/>
          <p:nvPr/>
        </p:nvPicPr>
        <p:blipFill>
          <a:blip r:embed="rId6">
            <a:alphaModFix amt="20000"/>
            <a:extLst/>
          </a:blip>
          <a:stretch>
            <a:fillRect/>
          </a:stretch>
        </p:blipFill>
        <p:spPr>
          <a:xfrm>
            <a:off x="-139700" y="-50800"/>
            <a:ext cx="6618571" cy="435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0" name="Shape 270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1" name="Shape 271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272" name="Shape 272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273" name="Shape 273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274" name="Shape 274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275" name="Table 275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517675"/>
                <a:gridCol w="2453013"/>
                <a:gridCol w="2542540"/>
                <a:gridCol w="2542540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GA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NC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SC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TX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Rock-a-Chaw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Sauras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Scorpion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Syrupmakers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76" name="Rock-a-Chaw-3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62150" y="920750"/>
            <a:ext cx="2400300" cy="2400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277" name="Screen shot 2013-09-03 at 2.33.46 PM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84210" y="3225800"/>
            <a:ext cx="6196933" cy="927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278" name="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569291" y="-95250"/>
            <a:ext cx="3344382" cy="32385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279" name="Shape 279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11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pic>
        <p:nvPicPr>
          <p:cNvPr id="282" name="splash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6950" y="1752600"/>
            <a:ext cx="5930900" cy="5271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MBSHLogo200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1320" y="4470400"/>
            <a:ext cx="4274160" cy="421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frankfort-high-school-hot-dog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0100" y="-204979"/>
            <a:ext cx="4330700" cy="4677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permakers-hometeamsonline-copy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59500" y="228600"/>
            <a:ext cx="7179734" cy="4038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8" name="Shape 288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9" name="Shape 289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290" name="Shape 290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291" name="Shape 291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292" name="Shape 292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293" name="Table 293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517675"/>
                <a:gridCol w="2453013"/>
                <a:gridCol w="2542540"/>
                <a:gridCol w="2542540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FL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IN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NY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WA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Hot Dogs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Papermakers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Hillbillies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Hi Tides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94" name="Screen shot 2013-09-03 at 11.57.35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8600" y="1960323"/>
            <a:ext cx="2730500" cy="9815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295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71600" y="4749800"/>
            <a:ext cx="4749800" cy="3648808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296" name="Shape 296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12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pic>
        <p:nvPicPr>
          <p:cNvPr id="299" name="b8c3f5a9d63d4b9837be88ceb625389f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5863" y="2070100"/>
            <a:ext cx="3400374" cy="500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767" y="3336104"/>
            <a:ext cx="13004801" cy="307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 sz="19600"/>
            </a:lvl1pPr>
          </a:lstStyle>
          <a:p>
            <a:pPr lvl="0">
              <a:defRPr b="0" sz="1800"/>
            </a:pPr>
            <a:r>
              <a:rPr b="1" sz="19600"/>
              <a:t>ANSWERS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Athletics%20Hom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34350" y="-508000"/>
            <a:ext cx="4025900" cy="5201463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pe 304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5" name="Shape 305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6" name="Shape 306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307" name="Shape 307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308" name="Shape 308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309" name="Shape 309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310" name="Table 310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35635"/>
                <a:gridCol w="635635"/>
                <a:gridCol w="635634"/>
                <a:gridCol w="635635"/>
                <a:gridCol w="2542540"/>
                <a:gridCol w="2542540"/>
                <a:gridCol w="2542540"/>
                <a:gridCol w="2542540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AR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FL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TN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TX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Conchs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Razorbacks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Skeeters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Smoky Bears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31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0650" y="565321"/>
            <a:ext cx="4705154" cy="3517901"/>
          </a:xfrm>
          <a:prstGeom prst="rect">
            <a:avLst/>
          </a:prstGeom>
        </p:spPr>
      </p:pic>
      <p:pic>
        <p:nvPicPr>
          <p:cNvPr id="312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1591" y="4457700"/>
            <a:ext cx="3342218" cy="4038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313" name="Shape 313"/>
          <p:cNvSpPr/>
          <p:nvPr/>
        </p:nvSpPr>
        <p:spPr>
          <a:xfrm>
            <a:off x="85501" y="889000"/>
            <a:ext cx="971998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FL</a:t>
            </a:r>
          </a:p>
        </p:txBody>
      </p:sp>
      <p:sp>
        <p:nvSpPr>
          <p:cNvPr id="314" name="Shape 314"/>
          <p:cNvSpPr/>
          <p:nvPr/>
        </p:nvSpPr>
        <p:spPr>
          <a:xfrm>
            <a:off x="6527794" y="889000"/>
            <a:ext cx="972008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AR</a:t>
            </a:r>
          </a:p>
        </p:txBody>
      </p:sp>
      <p:sp>
        <p:nvSpPr>
          <p:cNvPr id="315" name="Shape 315"/>
          <p:cNvSpPr/>
          <p:nvPr/>
        </p:nvSpPr>
        <p:spPr>
          <a:xfrm>
            <a:off x="115518" y="5219700"/>
            <a:ext cx="893370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TX</a:t>
            </a:r>
          </a:p>
        </p:txBody>
      </p:sp>
      <p:sp>
        <p:nvSpPr>
          <p:cNvPr id="316" name="Shape 316"/>
          <p:cNvSpPr/>
          <p:nvPr/>
        </p:nvSpPr>
        <p:spPr>
          <a:xfrm>
            <a:off x="6531861" y="5219700"/>
            <a:ext cx="938480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TN</a:t>
            </a:r>
          </a:p>
        </p:txBody>
      </p:sp>
      <p:pic>
        <p:nvPicPr>
          <p:cNvPr id="317" name="url?sa=i&amp;rct=j&amp;q=&amp;esrc=s&amp;source=images&amp;cd=&amp;docid=CtdFGqz0bAuOMM&amp;tbnid=ySAsX7F7OEFtRM-&amp;ved=0CAUQjRw&amp;url=http%3A%2F%2Fhstexas.scout.com%2F2%2F773966.html&amp;ei=5LcWUv-UDbDi4AOOyYHwCw&amp;bvm=bv.51156542,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0172" y="4495800"/>
            <a:ext cx="4028818" cy="397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" grpId="2"/>
      <p:bldP build="whole" bldLvl="1" animBg="1" rev="0" advAuto="0" spid="315" grpId="3"/>
      <p:bldP build="whole" bldLvl="1" animBg="1" rev="0" advAuto="0" spid="313" grpId="1"/>
      <p:bldP build="whole" bldLvl="1" animBg="1" rev="0" advAuto="0" spid="316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Table 73"/>
          <p:cNvGraphicFramePr/>
          <p:nvPr/>
        </p:nvGraphicFramePr>
        <p:xfrm>
          <a:off x="190500" y="863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Conchs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Razorbacks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Skeeters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Smoky Bears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74" name="Table 74"/>
          <p:cNvGraphicFramePr/>
          <p:nvPr/>
        </p:nvGraphicFramePr>
        <p:xfrm>
          <a:off x="190500" y="38481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Cornjerkers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Flivvers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Little Hawks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Sparkplugs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75" name="Table 75"/>
          <p:cNvGraphicFramePr/>
          <p:nvPr/>
        </p:nvGraphicFramePr>
        <p:xfrm>
          <a:off x="190500" y="6832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Breakers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Cavemen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Glacier Bears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Monsters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76" name="Table 76"/>
          <p:cNvGraphicFramePr/>
          <p:nvPr/>
        </p:nvGraphicFramePr>
        <p:xfrm>
          <a:off x="3403600" y="863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Little Green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Slaters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Windjammers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Witches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77" name="Table 77"/>
          <p:cNvGraphicFramePr/>
          <p:nvPr/>
        </p:nvGraphicFramePr>
        <p:xfrm>
          <a:off x="3403600" y="38481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Elks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Haymaker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Swathers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Tornadoes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78" name="Table 78"/>
          <p:cNvGraphicFramePr/>
          <p:nvPr/>
        </p:nvGraphicFramePr>
        <p:xfrm>
          <a:off x="3403600" y="6832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Caribs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Geckos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Menehune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Sharks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79" name="Table 79"/>
          <p:cNvGraphicFramePr/>
          <p:nvPr/>
        </p:nvGraphicFramePr>
        <p:xfrm>
          <a:off x="6616700" y="863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Crabbers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Dutchman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Redcoats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Skippers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80" name="Table 80"/>
          <p:cNvGraphicFramePr/>
          <p:nvPr/>
        </p:nvGraphicFramePr>
        <p:xfrm>
          <a:off x="6616700" y="38481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Cheesemakers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Kernels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Little Gophers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Royals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81" name="Table 81"/>
          <p:cNvGraphicFramePr/>
          <p:nvPr/>
        </p:nvGraphicFramePr>
        <p:xfrm>
          <a:off x="6616700" y="6832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Rock-a-Chaw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Sauras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Scorpion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Syrupmakers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82" name="Table 82"/>
          <p:cNvGraphicFramePr/>
          <p:nvPr/>
        </p:nvGraphicFramePr>
        <p:xfrm>
          <a:off x="9829800" y="863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Fighting Scots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Grape Pickers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Mountaineers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Thorobreds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83" name="Table 83"/>
          <p:cNvGraphicFramePr/>
          <p:nvPr/>
        </p:nvGraphicFramePr>
        <p:xfrm>
          <a:off x="9829800" y="38481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Dinos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Lava Bears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Russets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Tarantulas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84" name="Table 84"/>
          <p:cNvGraphicFramePr/>
          <p:nvPr/>
        </p:nvGraphicFramePr>
        <p:xfrm>
          <a:off x="9829800" y="6832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Hot Dogs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Papermakers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Hillbillies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Hi Tides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1" sz="2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85" name="Shape 85"/>
          <p:cNvSpPr/>
          <p:nvPr/>
        </p:nvSpPr>
        <p:spPr>
          <a:xfrm>
            <a:off x="199272" y="139700"/>
            <a:ext cx="125984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>
              <a:defRPr sz="1800"/>
            </a:pPr>
            <a:r>
              <a:rPr sz="900"/>
              <a:t>student handout </a:t>
            </a:r>
            <a:r>
              <a:rPr b="1" sz="1000"/>
              <a:t>                                                                                                </a:t>
            </a:r>
            <a:endParaRPr b="1" sz="1000"/>
          </a:p>
          <a:p>
            <a:pPr lvl="0" algn="l">
              <a:defRPr sz="1800"/>
            </a:pPr>
            <a:r>
              <a:rPr b="1" sz="1400"/>
              <a:t>High School Mascot Activity</a:t>
            </a:r>
            <a:r>
              <a:rPr b="1" sz="1100"/>
              <a:t>                                                                                 Name(s):___________________________________________________________________________________________</a:t>
            </a:r>
            <a:endParaRPr b="1" sz="1100"/>
          </a:p>
          <a:p>
            <a:pPr lvl="0" algn="l">
              <a:defRPr sz="1800"/>
            </a:pPr>
            <a:r>
              <a:rPr b="1" sz="1100"/>
              <a:t>Directions: Match the state with the correct high school mascot by writing the state abbreviation in the “Answer” column. Write out the name of the state for each Bonus.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sp>
        <p:nvSpPr>
          <p:cNvPr id="321" name="Shape 321"/>
          <p:cNvSpPr/>
          <p:nvPr/>
        </p:nvSpPr>
        <p:spPr>
          <a:xfrm>
            <a:off x="-1388" y="7061200"/>
            <a:ext cx="12852401" cy="255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b="1" sz="8600">
                <a:latin typeface="+mj-lt"/>
                <a:ea typeface="+mj-ea"/>
                <a:cs typeface="+mj-cs"/>
                <a:sym typeface="Helvetica Neue"/>
              </a:rPr>
              <a:t>Georgia</a:t>
            </a:r>
            <a:endParaRPr b="1" sz="8600"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sz="7600">
                <a:latin typeface="+mj-lt"/>
                <a:ea typeface="+mj-ea"/>
                <a:cs typeface="+mj-cs"/>
                <a:sym typeface="Helvetica Neue"/>
              </a:rPr>
              <a:t>Butler Bulldogs</a:t>
            </a:r>
          </a:p>
        </p:txBody>
      </p:sp>
      <p:pic>
        <p:nvPicPr>
          <p:cNvPr id="32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5950" y="1727200"/>
            <a:ext cx="9245601" cy="5423205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url?sa=i&amp;rct=j&amp;q=&amp;esrc=s&amp;source=images&amp;cd=&amp;docid=mPLEcA9oC8VZLM&amp;tbnid=bXWDP5KQSgk30M-&amp;ved=0CAUQjRw&amp;url=http%3A%2F%2Fsanfacon.com%2Fmascots%2FNH%2Fmanchester.html&amp;ei=pY8VUqqBKOHN2QWZloBw&amp;bvm=bv.511565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9250" y="95250"/>
            <a:ext cx="3429000" cy="3429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6" name="Shape 326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7" name="Shape 327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328" name="Shape 328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329" name="Shape 329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330" name="Shape 330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sp>
        <p:nvSpPr>
          <p:cNvPr id="331" name="Shape 331"/>
          <p:cNvSpPr/>
          <p:nvPr/>
        </p:nvSpPr>
        <p:spPr>
          <a:xfrm>
            <a:off x="62638" y="889000"/>
            <a:ext cx="1017728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NH</a:t>
            </a:r>
          </a:p>
        </p:txBody>
      </p:sp>
      <p:sp>
        <p:nvSpPr>
          <p:cNvPr id="332" name="Shape 332"/>
          <p:cNvSpPr/>
          <p:nvPr/>
        </p:nvSpPr>
        <p:spPr>
          <a:xfrm>
            <a:off x="6578396" y="889000"/>
            <a:ext cx="870815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VT</a:t>
            </a:r>
          </a:p>
        </p:txBody>
      </p:sp>
      <p:sp>
        <p:nvSpPr>
          <p:cNvPr id="333" name="Shape 333"/>
          <p:cNvSpPr/>
          <p:nvPr/>
        </p:nvSpPr>
        <p:spPr>
          <a:xfrm>
            <a:off x="31086" y="5219700"/>
            <a:ext cx="1062229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ME</a:t>
            </a:r>
          </a:p>
        </p:txBody>
      </p:sp>
      <p:sp>
        <p:nvSpPr>
          <p:cNvPr id="334" name="Shape 334"/>
          <p:cNvSpPr/>
          <p:nvPr/>
        </p:nvSpPr>
        <p:spPr>
          <a:xfrm>
            <a:off x="6484108" y="5219700"/>
            <a:ext cx="1084784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MA</a:t>
            </a:r>
          </a:p>
        </p:txBody>
      </p:sp>
      <p:graphicFrame>
        <p:nvGraphicFramePr>
          <p:cNvPr id="335" name="Table 335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513942"/>
                <a:gridCol w="2513942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MA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ME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NH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VT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Little Green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Slaters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Windjammers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Witches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33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99500" y="4635500"/>
            <a:ext cx="3860800" cy="38735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337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7367" y="5867400"/>
            <a:ext cx="1551355" cy="14097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338" name="url?sa=i&amp;rct=j&amp;q=&amp;esrc=s&amp;source=images&amp;cd=&amp;docid=z4lgt69GXQhccM&amp;tbnid=FclY69mQ_spreM-&amp;ved=0CAUQjRw&amp;url=http%3A%2F%2Fwww.maxpreps.com%2Fnews%2F-bmh0xpQq0uqkeY5MkkOHw%2Fmaxpreps-mascot-mondays--new-hamp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9000" y="1612900"/>
            <a:ext cx="2222500" cy="250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77200" y="114300"/>
            <a:ext cx="3873500" cy="38735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340" name="url?sa=i&amp;rct=j&amp;q=&amp;esrc=s&amp;source=images&amp;cd=&amp;docid=Ceda_fLFwspiFM&amp;tbnid=njTS-pGvdampyM-&amp;ved=0CAUQjRw&amp;url=http%3A%2F%2Fcoachesaid.com%2Fschool.aspx%3Fschool%3D10112&amp;ei=m48VUvHNC8mb2QW504GoBQ&amp;bvm=bv.51156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58900" y="370077"/>
            <a:ext cx="1283230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url?sa=i&amp;rct=j&amp;q=&amp;esrc=s&amp;source=images&amp;cd=&amp;docid=hyVzwR0BXPe0EM&amp;tbnid=tnZweCtnxB8odM-&amp;ved=0CAUQjRw&amp;url=http%3A%2F%2Fwww.facebook.com%2Fpages%2FCamden-Hills-Regional-High-School%2F107885422568054&amp;ei=E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14500" y="4416213"/>
            <a:ext cx="2997200" cy="2897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7000" y="7498601"/>
            <a:ext cx="6172200" cy="1207997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343" name="Shape 343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2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3" grpId="3"/>
      <p:bldP build="whole" bldLvl="1" animBg="1" rev="0" advAuto="0" spid="332" grpId="2"/>
      <p:bldP build="whole" bldLvl="1" animBg="1" rev="0" advAuto="0" spid="334" grpId="4"/>
      <p:bldP build="whole" bldLvl="1" animBg="1" rev="0" advAuto="0" spid="33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sp>
        <p:nvSpPr>
          <p:cNvPr id="346" name="Shape 346"/>
          <p:cNvSpPr/>
          <p:nvPr/>
        </p:nvSpPr>
        <p:spPr>
          <a:xfrm>
            <a:off x="-101600" y="6756400"/>
            <a:ext cx="13004801" cy="292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b="1" sz="9800">
                <a:latin typeface="+mj-lt"/>
                <a:ea typeface="+mj-ea"/>
                <a:cs typeface="+mj-cs"/>
                <a:sym typeface="Helvetica Neue"/>
              </a:rPr>
              <a:t>Delaware</a:t>
            </a:r>
            <a:endParaRPr b="1" sz="9800"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sz="8700">
                <a:latin typeface="+mj-lt"/>
                <a:ea typeface="+mj-ea"/>
                <a:cs typeface="+mj-cs"/>
                <a:sym typeface="Helvetica Neue"/>
              </a:rPr>
              <a:t>Archmere Academy Auks</a:t>
            </a:r>
          </a:p>
        </p:txBody>
      </p:sp>
      <p:pic>
        <p:nvPicPr>
          <p:cNvPr id="347" name="archmere_academ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7666" y="2362200"/>
            <a:ext cx="9357757" cy="365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url?sa=i&amp;rct=j&amp;q=&amp;esrc=s&amp;source=images&amp;cd=&amp;docid=9LboM2WKipvylM&amp;tbnid=HIwAunCUA8duZM-&amp;ved=0CAUQjRw&amp;url=http%3A%2F%2Fcontest.usatodayhss.com%2Fvote%2Fmascot%2Fmd&amp;ei=NMYWUuKfC4KEygGGgYHYDQ&amp;bvm=bv.51156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-406400"/>
            <a:ext cx="4089400" cy="4089400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1" name="Shape 351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2" name="Shape 352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353" name="Shape 353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354" name="Shape 354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355" name="Shape 355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sp>
        <p:nvSpPr>
          <p:cNvPr id="356" name="Shape 356"/>
          <p:cNvSpPr/>
          <p:nvPr/>
        </p:nvSpPr>
        <p:spPr>
          <a:xfrm>
            <a:off x="12041" y="889000"/>
            <a:ext cx="1118921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MD</a:t>
            </a:r>
          </a:p>
        </p:txBody>
      </p:sp>
      <p:sp>
        <p:nvSpPr>
          <p:cNvPr id="357" name="Shape 357"/>
          <p:cNvSpPr/>
          <p:nvPr/>
        </p:nvSpPr>
        <p:spPr>
          <a:xfrm>
            <a:off x="6527493" y="889000"/>
            <a:ext cx="972617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NY</a:t>
            </a:r>
          </a:p>
        </p:txBody>
      </p:sp>
      <p:sp>
        <p:nvSpPr>
          <p:cNvPr id="358" name="Shape 358"/>
          <p:cNvSpPr/>
          <p:nvPr/>
        </p:nvSpPr>
        <p:spPr>
          <a:xfrm>
            <a:off x="92961" y="5219700"/>
            <a:ext cx="938480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CT</a:t>
            </a:r>
          </a:p>
        </p:txBody>
      </p:sp>
      <p:sp>
        <p:nvSpPr>
          <p:cNvPr id="359" name="Shape 359"/>
          <p:cNvSpPr/>
          <p:nvPr/>
        </p:nvSpPr>
        <p:spPr>
          <a:xfrm>
            <a:off x="6659371" y="5219700"/>
            <a:ext cx="734265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RI</a:t>
            </a:r>
          </a:p>
        </p:txBody>
      </p:sp>
      <p:graphicFrame>
        <p:nvGraphicFramePr>
          <p:cNvPr id="360" name="Table 360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513942"/>
                <a:gridCol w="2513942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CT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MD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NY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RI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Crabbers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Dutchman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Redcoats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Skippers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361" name="url?sa=i&amp;rct=j&amp;q=&amp;esrc=s&amp;source=images&amp;cd=&amp;docid=g-okG-c2Wm0bqM&amp;tbnid=slFrKz4oEfn3qM-&amp;ved=0CAUQjRw&amp;url=http%3A%2F%2Fen.wikipedia.org%2Fwiki%2FNorth_Kingstown_High_School&amp;ei=2IoVUrjOEYmx2AXv7oG4Aw&amp;bvm=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05700" y="5360669"/>
            <a:ext cx="5408449" cy="313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dutchmen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57993" y="425450"/>
            <a:ext cx="3633282" cy="316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QuickStartHeader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567" y="2645329"/>
            <a:ext cx="6299202" cy="91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sports.berlinwall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283" y="5829300"/>
            <a:ext cx="6445933" cy="137160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hape 365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3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" grpId="4"/>
      <p:bldP build="whole" bldLvl="1" animBg="1" rev="0" advAuto="0" spid="357" grpId="2"/>
      <p:bldP build="whole" bldLvl="1" animBg="1" rev="0" advAuto="0" spid="356" grpId="1"/>
      <p:bldP build="whole" bldLvl="1" animBg="1" rev="0" advAuto="0" spid="358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url?sa=i&amp;rct=j&amp;q=&amp;esrc=s&amp;source=images&amp;cd=&amp;docid=9B_8T08wRxsBeM&amp;tbnid=28kVwDY4H_TmxM-&amp;ved=0CAUQjRw&amp;url=https%3A%2F%2Fwww.allshoremedia.net%2Findex.php%3Foption%3Dcom_content%26view%3Darticle%26id%3D7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2241550"/>
            <a:ext cx="3187700" cy="318770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sp>
        <p:nvSpPr>
          <p:cNvPr id="369" name="Shape 369"/>
          <p:cNvSpPr/>
          <p:nvPr/>
        </p:nvSpPr>
        <p:spPr>
          <a:xfrm>
            <a:off x="139689" y="5791200"/>
            <a:ext cx="12725401" cy="377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b="1" sz="12100">
                <a:latin typeface="+mj-lt"/>
                <a:ea typeface="+mj-ea"/>
                <a:cs typeface="+mj-cs"/>
                <a:sym typeface="Helvetica Neue"/>
              </a:rPr>
              <a:t>New Jersey</a:t>
            </a:r>
            <a:endParaRPr b="1" sz="12100"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sz="12100">
                <a:latin typeface="+mj-lt"/>
                <a:ea typeface="+mj-ea"/>
                <a:cs typeface="+mj-cs"/>
                <a:sym typeface="Helvetica Neue"/>
              </a:rPr>
              <a:t>Lakewood Piners </a:t>
            </a:r>
          </a:p>
        </p:txBody>
      </p:sp>
      <p:pic>
        <p:nvPicPr>
          <p:cNvPr id="370" name="url?sa=i&amp;rct=j&amp;q=&amp;esrc=s&amp;source=images&amp;cd=&amp;docid=8VNWVazrkF2asM&amp;tbnid=cWBVgeI-nx9YwM-&amp;ved=0CAUQjRw&amp;url=http%3A%2F%2Flakewood.theshoreconference.com%2F&amp;ei=HssWUuaUDeiEygG3toH4Dw&amp;bvm=bv.51156542,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8300" y="2760529"/>
            <a:ext cx="6057901" cy="2162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url?sa=i&amp;rct=j&amp;q=&amp;esrc=s&amp;source=images&amp;cd=&amp;docid=yCLz2dq0G9r7lM&amp;tbnid=S1b2qV9RIivBhM-&amp;ved=0CAUQjRw&amp;url=http%3A%2F%2Fwww.tioh.hqda.pentagon.mil%2FHeraldry%2FJROTC%2FJROTC_School.aspx%3Fs%3D5749&amp;ei=IssW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13100" y="1841500"/>
            <a:ext cx="3317579" cy="401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url?sa=i&amp;rct=j&amp;q=&amp;esrc=s&amp;source=images&amp;cd=&amp;cad=rja&amp;docid=TQ_z1QIzXwXi7M&amp;tbnid=caE3VZHCY0W1cM-&amp;ved=0CAUQjRw&amp;url=http%3A%2F%2Fnorthcarolinastate.scout.com%2F2%2F685966.html&amp;ei=dZ0WUpr1BIWw4AOLkYGoCA&amp;bv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3700" y="-50800"/>
            <a:ext cx="3479800" cy="4298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url?sa=i&amp;source=images&amp;cd=&amp;docid=Pi4_s683-7JUGM&amp;tbnid=VzR4C09L-y-aWM-&amp;ved=0CAgQjRwwAA&amp;url=http%3A%2F%2Fwww.maxpreps.com%2Fhigh-schools%2Fnorth-east-grape-pickers-(north-east%2Cpa)%2Fbasketball%2Fhom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2892" y="2239570"/>
            <a:ext cx="1651001" cy="1629560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hape 375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76" name="Shape 376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77" name="Shape 377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378" name="Shape 378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379" name="Shape 379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380" name="Shape 380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381" name="Table 381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517675"/>
                <a:gridCol w="2453013"/>
                <a:gridCol w="2542540"/>
                <a:gridCol w="2542540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KY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NC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PA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WV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Fighting Scots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Grape Pickers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Mountaineers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Thorobreds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82" name="Shape 382"/>
          <p:cNvSpPr/>
          <p:nvPr/>
        </p:nvSpPr>
        <p:spPr>
          <a:xfrm>
            <a:off x="62638" y="889000"/>
            <a:ext cx="1017728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NC</a:t>
            </a:r>
          </a:p>
        </p:txBody>
      </p:sp>
      <p:sp>
        <p:nvSpPr>
          <p:cNvPr id="383" name="Shape 383"/>
          <p:cNvSpPr/>
          <p:nvPr/>
        </p:nvSpPr>
        <p:spPr>
          <a:xfrm>
            <a:off x="6567116" y="889000"/>
            <a:ext cx="893370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PA</a:t>
            </a:r>
          </a:p>
        </p:txBody>
      </p:sp>
      <p:sp>
        <p:nvSpPr>
          <p:cNvPr id="384" name="Shape 384"/>
          <p:cNvSpPr/>
          <p:nvPr/>
        </p:nvSpPr>
        <p:spPr>
          <a:xfrm>
            <a:off x="25300" y="5219700"/>
            <a:ext cx="1073812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WV</a:t>
            </a:r>
          </a:p>
        </p:txBody>
      </p:sp>
      <p:sp>
        <p:nvSpPr>
          <p:cNvPr id="385" name="Shape 385"/>
          <p:cNvSpPr/>
          <p:nvPr/>
        </p:nvSpPr>
        <p:spPr>
          <a:xfrm>
            <a:off x="6520588" y="5219700"/>
            <a:ext cx="961035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KY</a:t>
            </a:r>
          </a:p>
        </p:txBody>
      </p:sp>
      <p:pic>
        <p:nvPicPr>
          <p:cNvPr id="386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8815" y="4465284"/>
            <a:ext cx="5239285" cy="388620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387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40553" y="241300"/>
            <a:ext cx="2610247" cy="3733800"/>
          </a:xfrm>
          <a:prstGeom prst="rect">
            <a:avLst/>
          </a:prstGeom>
        </p:spPr>
      </p:pic>
      <p:pic>
        <p:nvPicPr>
          <p:cNvPr id="388" name="nesdlogo-small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80300" y="241300"/>
            <a:ext cx="2238543" cy="250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116?height=75&amp;nologo=1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89719" y="4930607"/>
            <a:ext cx="3784601" cy="2987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url?sa=i&amp;rct=j&amp;q=&amp;esrc=s&amp;source=images&amp;cd=&amp;docid=x7T8VFPEWeswzM&amp;tbnid=tcj1P8jaLMSl6M-&amp;ved=0CAUQjRw&amp;url=http%3A%2F%2Fcoachesaid.com%2Fschool.aspx%3Fschool%3D4097&amp;ei=YcMWUq7EAenlyQHO3IG4Aw&amp;bvm=bv.51156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93110" y="5467350"/>
            <a:ext cx="1917872" cy="189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4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5" grpId="4"/>
      <p:bldP build="whole" bldLvl="1" animBg="1" rev="0" advAuto="0" spid="382" grpId="1"/>
      <p:bldP build="whole" bldLvl="1" animBg="1" rev="0" advAuto="0" spid="383" grpId="2"/>
      <p:bldP build="whole" bldLvl="1" animBg="1" rev="0" advAuto="0" spid="384" grpId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url?sa=i&amp;rct=j&amp;q=&amp;esrc=s&amp;source=images&amp;cd=&amp;docid=-ezJyfFbmb9ZwM&amp;tbnid=ddZneKjA62lQBM-&amp;ved=0CAUQjRw&amp;url=http%3A%2F%2Fwww.maxpreps.com%2Fnews%2FjLSMfH8E90GmOtEMmheTeQ%2Fmaxpreps-mascot-mondays--the-meta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5137" y="1536700"/>
            <a:ext cx="8776318" cy="5956300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sp>
        <p:nvSpPr>
          <p:cNvPr id="395" name="Shape 395"/>
          <p:cNvSpPr/>
          <p:nvPr/>
        </p:nvSpPr>
        <p:spPr>
          <a:xfrm>
            <a:off x="-1388" y="7213600"/>
            <a:ext cx="12852401" cy="240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b="1" sz="8600">
                <a:latin typeface="+mj-lt"/>
                <a:ea typeface="+mj-ea"/>
                <a:cs typeface="+mj-cs"/>
                <a:sym typeface="Helvetica Neue"/>
              </a:rPr>
              <a:t>Louisiana</a:t>
            </a:r>
            <a:endParaRPr b="1" sz="8600"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sz="6400">
                <a:latin typeface="+mj-lt"/>
                <a:ea typeface="+mj-ea"/>
                <a:cs typeface="+mj-cs"/>
                <a:sym typeface="Helvetica Neue"/>
              </a:rPr>
              <a:t>Metairie Park Country Day Cajuns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url?sa=i&amp;rct=j&amp;q=&amp;esrc=s&amp;source=images&amp;cd=&amp;docid=l2YONDNDP06UXM&amp;tbnid=Eqe2z9mRNZxJZM-&amp;ved=0CAUQjRw&amp;url=http%3A%2F%2Fwcfcourier.com%2Fclip-art-iowa-city-city-high-logo%2Fimage_fbb692cc-af80-11df-9b82-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1800" y="5702300"/>
            <a:ext cx="3810000" cy="222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Cornjerker_colorized-logo_r2b[2][1]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9400" y="88472"/>
            <a:ext cx="3657600" cy="4191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url?sa=i&amp;rct=j&amp;q=&amp;esrc=s&amp;source=images&amp;cd=&amp;docid=RMDm7BTlAnO1uM&amp;tbnid=cZD0THCS2vUuuM-&amp;ved=0CAUQjRw&amp;url=http%3A%2F%2Fwww.hoopeston.k12.il.us%2Fbuildings%2Fhighschool%2F&amp;ei=Z8AWUrTQM5b_4AOw94DoDA&amp;bvm=bv.tif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300" y="1262371"/>
            <a:ext cx="2578100" cy="1844058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hape 400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1" name="Shape 401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2" name="Shape 402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403" name="Shape 403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404" name="Shape 404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405" name="Shape 405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sp>
        <p:nvSpPr>
          <p:cNvPr id="406" name="Shape 406"/>
          <p:cNvSpPr/>
          <p:nvPr/>
        </p:nvSpPr>
        <p:spPr>
          <a:xfrm>
            <a:off x="243692" y="889000"/>
            <a:ext cx="655625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IL</a:t>
            </a:r>
          </a:p>
        </p:txBody>
      </p:sp>
      <p:sp>
        <p:nvSpPr>
          <p:cNvPr id="407" name="Shape 407"/>
          <p:cNvSpPr/>
          <p:nvPr/>
        </p:nvSpPr>
        <p:spPr>
          <a:xfrm>
            <a:off x="6590279" y="889000"/>
            <a:ext cx="847041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MI</a:t>
            </a:r>
          </a:p>
        </p:txBody>
      </p:sp>
      <p:sp>
        <p:nvSpPr>
          <p:cNvPr id="408" name="Shape 408"/>
          <p:cNvSpPr/>
          <p:nvPr/>
        </p:nvSpPr>
        <p:spPr>
          <a:xfrm>
            <a:off x="206345" y="5219700"/>
            <a:ext cx="711709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IA</a:t>
            </a:r>
          </a:p>
        </p:txBody>
      </p:sp>
      <p:sp>
        <p:nvSpPr>
          <p:cNvPr id="409" name="Shape 409"/>
          <p:cNvSpPr/>
          <p:nvPr/>
        </p:nvSpPr>
        <p:spPr>
          <a:xfrm>
            <a:off x="6653576" y="5219700"/>
            <a:ext cx="745847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IN</a:t>
            </a:r>
          </a:p>
        </p:txBody>
      </p:sp>
      <p:graphicFrame>
        <p:nvGraphicFramePr>
          <p:cNvPr id="410" name="Table 410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513942"/>
                <a:gridCol w="2513942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IA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IL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IN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MI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Cornjerkers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Flivvers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Little Hawks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Sparkplugs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411" name="url?sa=i&amp;rct=j&amp;q=&amp;esrc=s&amp;source=images&amp;cd=&amp;docid=EVmF8xX8O9W7gM&amp;tbnid=Pi7Npgj6UHqqCM-&amp;ved=0CAUQjRw&amp;url=http%3A%2F%2Fwww.speedwayindiana.com%2Farticles%2Fthe-town-of-speedway-a-great-place-to-call-hom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31200" y="4495800"/>
            <a:ext cx="3276600" cy="4116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url?sa=i&amp;rct=j&amp;q=&amp;esrc=s&amp;source=images&amp;cd=&amp;docid=oR2FzOlpWPqUQM&amp;tbnid=63TK3LmEizgSFM-&amp;ved=0CAUQjRw&amp;url=http%3A%2F%2Flittlehawkdebate.com%2Fcity_classic%2F&amp;ei=-sEWUqTQMIfI2gWm5oGgBQ&amp;bvm=bv.51156542,d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17800" y="4691495"/>
            <a:ext cx="3276600" cy="372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url?sa=i&amp;rct=j&amp;q=&amp;esrc=s&amp;source=images&amp;cd=&amp;docid=XjTZ1_KtGI5swM&amp;tbnid=RAJmdL3Ppaw7FM-&amp;ved=0CAUQjRw&amp;url=http%3A%2F%2Fwww.kingsford.org%2Fkhsweb%2Facademic_booster_club%2Findex.htm&amp;ei=FMcWUovFCYPfyQGLs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26300" y="1701800"/>
            <a:ext cx="5474204" cy="2578100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5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6" grpId="1"/>
      <p:bldP build="whole" bldLvl="1" animBg="1" rev="0" advAuto="0" spid="409" grpId="4"/>
      <p:bldP build="whole" bldLvl="1" animBg="1" rev="0" advAuto="0" spid="407" grpId="2"/>
      <p:bldP build="whole" bldLvl="1" animBg="1" rev="0" advAuto="0" spid="408" grpId="3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sp>
        <p:nvSpPr>
          <p:cNvPr id="417" name="Shape 417"/>
          <p:cNvSpPr/>
          <p:nvPr/>
        </p:nvSpPr>
        <p:spPr>
          <a:xfrm>
            <a:off x="290865" y="6134100"/>
            <a:ext cx="12420601" cy="353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b="1" sz="11300">
                <a:latin typeface="+mj-lt"/>
                <a:ea typeface="+mj-ea"/>
                <a:cs typeface="+mj-cs"/>
                <a:sym typeface="Helvetica Neue"/>
              </a:rPr>
              <a:t>Ohio</a:t>
            </a:r>
            <a:endParaRPr b="1" sz="11300"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sz="11300">
                <a:latin typeface="+mj-lt"/>
                <a:ea typeface="+mj-ea"/>
                <a:cs typeface="+mj-cs"/>
                <a:sym typeface="Helvetica Neue"/>
              </a:rPr>
              <a:t>Shenandoah Zeps</a:t>
            </a:r>
          </a:p>
        </p:txBody>
      </p:sp>
      <p:pic>
        <p:nvPicPr>
          <p:cNvPr id="418" name="url?sa=i&amp;rct=j&amp;q=&amp;esrc=s&amp;source=images&amp;cd=&amp;docid=EAtSN_t_VoXuxM&amp;tbnid=LvsuIACK0gnTWM-&amp;ved=0CAUQjRw&amp;url=http%3A%2F%2Fwww.ovac.org%2FSchool%2FDetails%2F18&amp;ei=JJ8WUqvyBcLbyQH8ooDADw&amp;bvm=bv.51156542,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1727200"/>
            <a:ext cx="8636001" cy="4205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Augusta%20School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2359" y="63500"/>
            <a:ext cx="3775882" cy="421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91500" y="-298138"/>
            <a:ext cx="3164038" cy="4927601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hape 422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3" name="Shape 423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4" name="Shape 424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425" name="Shape 425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426" name="Shape 426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427" name="Shape 427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sp>
        <p:nvSpPr>
          <p:cNvPr id="428" name="Shape 428"/>
          <p:cNvSpPr/>
          <p:nvPr/>
        </p:nvSpPr>
        <p:spPr>
          <a:xfrm>
            <a:off x="51666" y="889000"/>
            <a:ext cx="1039674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MT</a:t>
            </a:r>
          </a:p>
        </p:txBody>
      </p:sp>
      <p:sp>
        <p:nvSpPr>
          <p:cNvPr id="429" name="Shape 429"/>
          <p:cNvSpPr/>
          <p:nvPr/>
        </p:nvSpPr>
        <p:spPr>
          <a:xfrm>
            <a:off x="6545983" y="889000"/>
            <a:ext cx="961035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NE</a:t>
            </a:r>
          </a:p>
        </p:txBody>
      </p:sp>
      <p:sp>
        <p:nvSpPr>
          <p:cNvPr id="430" name="Shape 430"/>
          <p:cNvSpPr/>
          <p:nvPr/>
        </p:nvSpPr>
        <p:spPr>
          <a:xfrm>
            <a:off x="87176" y="5219700"/>
            <a:ext cx="950062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KS</a:t>
            </a:r>
          </a:p>
        </p:txBody>
      </p:sp>
      <p:sp>
        <p:nvSpPr>
          <p:cNvPr id="431" name="Shape 431"/>
          <p:cNvSpPr/>
          <p:nvPr/>
        </p:nvSpPr>
        <p:spPr>
          <a:xfrm>
            <a:off x="6512152" y="5219700"/>
            <a:ext cx="1028701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OK</a:t>
            </a:r>
          </a:p>
        </p:txBody>
      </p:sp>
      <p:graphicFrame>
        <p:nvGraphicFramePr>
          <p:cNvPr id="432" name="Table 432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636804"/>
                <a:gridCol w="2391080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KS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MT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NE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OK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Elks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Haymaker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Swathers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Tornadoes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433" name="url?sa=i&amp;source=images&amp;cd=&amp;docid=-QJm7JVhosGpTM&amp;tbnid=AYTXxvvcsrGeLM-&amp;ved=0CAgQjRwwAA&amp;url=http%3A%2F%2Fwww.maxpreps.com%2Fnews%2F985zwZnwXE2CrvCjIWpCLQ%2Fmaxpreps-mascot-mondays--kansas-high-school-ma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848" y="4573315"/>
            <a:ext cx="5199852" cy="391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63846" y="4584700"/>
            <a:ext cx="2947807" cy="39878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435" name="Shape 435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6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9" grpId="2"/>
      <p:bldP build="whole" bldLvl="1" animBg="1" rev="0" advAuto="0" spid="431" grpId="4"/>
      <p:bldP build="whole" bldLvl="1" animBg="1" rev="0" advAuto="0" spid="428" grpId="1"/>
      <p:bldP build="whole" bldLvl="1" animBg="1" rev="0" advAuto="0" spid="430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Athletics%20Hom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34350" y="-508000"/>
            <a:ext cx="4025900" cy="5201463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9" name="Shape 89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0" name="Shape 90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91" name="Shape 91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92" name="Shape 92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93" name="Shape 93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94" name="Table 94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35635"/>
                <a:gridCol w="635635"/>
                <a:gridCol w="635634"/>
                <a:gridCol w="635635"/>
                <a:gridCol w="2542540"/>
                <a:gridCol w="2542540"/>
                <a:gridCol w="2542540"/>
                <a:gridCol w="2542540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AR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FL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TN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TX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Conchs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Razorbacks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Skeeters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Smoky Bears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9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0650" y="565321"/>
            <a:ext cx="4705154" cy="3517901"/>
          </a:xfrm>
          <a:prstGeom prst="rect">
            <a:avLst/>
          </a:prstGeom>
        </p:spPr>
      </p:pic>
      <p:pic>
        <p:nvPicPr>
          <p:cNvPr id="96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1591" y="4457700"/>
            <a:ext cx="3342218" cy="4038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97" name="url?sa=i&amp;rct=j&amp;q=&amp;esrc=s&amp;source=images&amp;cd=&amp;docid=CtdFGqz0bAuOMM&amp;tbnid=ySAsX7F7OEFtRM-&amp;ved=0CAUQjRw&amp;url=http%3A%2F%2Fhstexas.scout.com%2F2%2F773966.html&amp;ei=5LcWUv-UDbDi4AOOyYHwCw&amp;bvm=bv.51156542,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0172" y="4495800"/>
            <a:ext cx="4028818" cy="39751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sp>
        <p:nvSpPr>
          <p:cNvPr id="438" name="Shape 438"/>
          <p:cNvSpPr/>
          <p:nvPr/>
        </p:nvSpPr>
        <p:spPr>
          <a:xfrm>
            <a:off x="-1388" y="7061200"/>
            <a:ext cx="12852401" cy="255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b="1" sz="8600">
                <a:latin typeface="+mj-lt"/>
                <a:ea typeface="+mj-ea"/>
                <a:cs typeface="+mj-cs"/>
                <a:sym typeface="Helvetica Neue"/>
              </a:rPr>
              <a:t>North Dakota</a:t>
            </a:r>
            <a:endParaRPr b="1" sz="8600"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sz="7600">
                <a:latin typeface="+mj-lt"/>
                <a:ea typeface="+mj-ea"/>
                <a:cs typeface="+mj-cs"/>
                <a:sym typeface="Helvetica Neue"/>
              </a:rPr>
              <a:t>Oak Grove Lutheran Grovers</a:t>
            </a:r>
          </a:p>
        </p:txBody>
      </p:sp>
      <p:pic>
        <p:nvPicPr>
          <p:cNvPr id="439" name="url?sa=i&amp;rct=j&amp;q=&amp;esrc=s&amp;source=images&amp;cd=&amp;docid=P1pUi0Ik5hnO7M&amp;tbnid=HLTVteu-FnE1zM-&amp;ved=0CAUQjRw&amp;url=http%3A%2F%2Fwww.zapevent.com%2Flistactivities.aspx%3Feventid%3D3727&amp;ei=MJ4WUon7Nqjh4AOopoA4&amp;bvm=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0750" y="1532466"/>
            <a:ext cx="6083300" cy="5745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8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url?sa=i&amp;rct=j&amp;q=&amp;esrc=s&amp;source=images&amp;cd=&amp;docid=ielQWKvpJDlXYM&amp;tbnid=zYFErKQfHpsyqM-&amp;ved=0CAUQjRw&amp;url=http%3A%2F%2Fwww.mshsaa.org%2FSchools%2FAccountInfo.aspx%3Fs%3D199&amp;ei=EskWUvLjFIiF2QXXi4DwAw&amp;bvm=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0300" y="4315459"/>
            <a:ext cx="4572000" cy="4551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alumni-join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7600" y="-190500"/>
            <a:ext cx="45720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url?sa=i&amp;rct=j&amp;q=&amp;esrc=s&amp;source=images&amp;cd=&amp;docid=leMQ91A8-b4tlM&amp;tbnid=e08_gcxybz_mgM-&amp;ved=0CAUQjRw&amp;url=http%3A%2F%2Fwww.teen.com%2F2012%2F08%2F29%2Fim-bored%2Fodd-funny-high-school-team-mascots%2F&amp;ei=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4383" y="146050"/>
            <a:ext cx="5168901" cy="3876675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hape 444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45" name="Shape 445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46" name="Shape 446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447" name="Shape 447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448" name="Shape 448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449" name="Shape 449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sp>
        <p:nvSpPr>
          <p:cNvPr id="450" name="Shape 450"/>
          <p:cNvSpPr/>
          <p:nvPr/>
        </p:nvSpPr>
        <p:spPr>
          <a:xfrm>
            <a:off x="136707" y="889000"/>
            <a:ext cx="869596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WI</a:t>
            </a:r>
          </a:p>
        </p:txBody>
      </p:sp>
      <p:sp>
        <p:nvSpPr>
          <p:cNvPr id="451" name="Shape 451"/>
          <p:cNvSpPr/>
          <p:nvPr/>
        </p:nvSpPr>
        <p:spPr>
          <a:xfrm>
            <a:off x="6545681" y="889000"/>
            <a:ext cx="961645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SD</a:t>
            </a:r>
          </a:p>
        </p:txBody>
      </p:sp>
      <p:sp>
        <p:nvSpPr>
          <p:cNvPr id="452" name="Shape 452"/>
          <p:cNvSpPr/>
          <p:nvPr/>
        </p:nvSpPr>
        <p:spPr>
          <a:xfrm>
            <a:off x="2739" y="5219700"/>
            <a:ext cx="1118922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MN</a:t>
            </a:r>
          </a:p>
        </p:txBody>
      </p:sp>
      <p:sp>
        <p:nvSpPr>
          <p:cNvPr id="453" name="Shape 453"/>
          <p:cNvSpPr/>
          <p:nvPr/>
        </p:nvSpPr>
        <p:spPr>
          <a:xfrm>
            <a:off x="6455760" y="5219700"/>
            <a:ext cx="1141477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MO</a:t>
            </a:r>
          </a:p>
        </p:txBody>
      </p:sp>
      <p:graphicFrame>
        <p:nvGraphicFramePr>
          <p:cNvPr id="454" name="Table 454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636804"/>
                <a:gridCol w="2391080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MN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MO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SD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WI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Cheesemakers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Kernels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Little Gophers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Royals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455" name="alumni-join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9550" y="4686300"/>
            <a:ext cx="4305300" cy="3874770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Shape 456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7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0" grpId="1"/>
      <p:bldP build="whole" bldLvl="1" animBg="1" rev="0" advAuto="0" spid="452" grpId="3"/>
      <p:bldP build="whole" bldLvl="1" animBg="1" rev="0" advAuto="0" spid="453" grpId="4"/>
      <p:bldP build="whole" bldLvl="1" animBg="1" rev="0" advAuto="0" spid="451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1927" y="1524000"/>
            <a:ext cx="3888546" cy="57658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459" name="Shape 459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sp>
        <p:nvSpPr>
          <p:cNvPr id="460" name="Shape 460"/>
          <p:cNvSpPr/>
          <p:nvPr/>
        </p:nvSpPr>
        <p:spPr>
          <a:xfrm>
            <a:off x="-1388" y="7061200"/>
            <a:ext cx="12852401" cy="255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1" defTabSz="457200">
              <a:tabLst>
                <a:tab pos="139700" algn="l"/>
                <a:tab pos="457200" algn="l"/>
              </a:tabLst>
              <a:defRPr sz="1800"/>
            </a:pPr>
            <a:r>
              <a:rPr b="1" sz="8600">
                <a:latin typeface="+mj-lt"/>
                <a:ea typeface="+mj-ea"/>
                <a:cs typeface="+mj-cs"/>
                <a:sym typeface="Helvetica Neue"/>
              </a:rPr>
              <a:t>Wyoming</a:t>
            </a:r>
            <a:endParaRPr b="1" sz="8600"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sz="7600">
                <a:latin typeface="+mj-lt"/>
                <a:ea typeface="+mj-ea"/>
                <a:cs typeface="+mj-cs"/>
                <a:sym typeface="Helvetica Neue"/>
              </a:rPr>
              <a:t>Big Piney Punchers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0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Ben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8200" y="-495300"/>
            <a:ext cx="5067300" cy="5067300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Shape 463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64" name="Shape 464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65" name="Shape 465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466" name="Shape 466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467" name="Shape 467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468" name="Shape 468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sp>
        <p:nvSpPr>
          <p:cNvPr id="469" name="Shape 469"/>
          <p:cNvSpPr/>
          <p:nvPr/>
        </p:nvSpPr>
        <p:spPr>
          <a:xfrm>
            <a:off x="102263" y="889000"/>
            <a:ext cx="938480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UT</a:t>
            </a:r>
          </a:p>
        </p:txBody>
      </p:sp>
      <p:sp>
        <p:nvSpPr>
          <p:cNvPr id="470" name="Shape 470"/>
          <p:cNvSpPr/>
          <p:nvPr/>
        </p:nvSpPr>
        <p:spPr>
          <a:xfrm>
            <a:off x="6512152" y="889000"/>
            <a:ext cx="1028701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OR</a:t>
            </a:r>
          </a:p>
        </p:txBody>
      </p:sp>
      <p:sp>
        <p:nvSpPr>
          <p:cNvPr id="471" name="Shape 471"/>
          <p:cNvSpPr/>
          <p:nvPr/>
        </p:nvSpPr>
        <p:spPr>
          <a:xfrm>
            <a:off x="189276" y="5219700"/>
            <a:ext cx="745847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ID</a:t>
            </a:r>
          </a:p>
        </p:txBody>
      </p:sp>
      <p:sp>
        <p:nvSpPr>
          <p:cNvPr id="472" name="Shape 472"/>
          <p:cNvSpPr/>
          <p:nvPr/>
        </p:nvSpPr>
        <p:spPr>
          <a:xfrm>
            <a:off x="6551471" y="5219700"/>
            <a:ext cx="950063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NV</a:t>
            </a:r>
          </a:p>
        </p:txBody>
      </p:sp>
      <p:graphicFrame>
        <p:nvGraphicFramePr>
          <p:cNvPr id="473" name="Table 473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636804"/>
                <a:gridCol w="2391080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ID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NV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OR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UT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Dinos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Lava Bears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Russets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Tarantulas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474" name="url?sa=i&amp;rct=j&amp;q=&amp;esrc=s&amp;source=images&amp;cd=&amp;docid=h_0OIDArlHosjM&amp;tbnid=4PZAq-j6xeaMQM-&amp;ved=0CAUQjRw&amp;url=http%3A%2F%2Fprofiles.carbon.k12.ut.us%2Fintroduction.php%3Faction%255Bstart%255D%3Dtrue%26set_sc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9800" y="50800"/>
            <a:ext cx="3810000" cy="396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photo.php?fbid=586676124708893&amp;set=a.244204362289406.61470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9500" y="4584700"/>
            <a:ext cx="4140200" cy="414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73433" y="4629150"/>
            <a:ext cx="5207001" cy="38989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477" name="url?sa=i&amp;rct=j&amp;q=&amp;esrc=s&amp;source=images&amp;cd=&amp;docid=kxEXoSP0fc3biM&amp;tbnid=19hs0HOBll1f1M-&amp;ved=0CAUQjRw&amp;url=http%3A%2F%2Fwww.mylosingseason.net%2F2012_11_01_archive.html&amp;ei=Z4oVUsLlOemy2QWYwYHQBw&amp;bvm=bv.51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50800" y="1809750"/>
            <a:ext cx="2374900" cy="237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Shape 478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8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9" grpId="1"/>
      <p:bldP build="whole" bldLvl="1" animBg="1" rev="0" advAuto="0" spid="472" grpId="4"/>
      <p:bldP build="whole" bldLvl="1" animBg="1" rev="0" advAuto="0" spid="471" grpId="3"/>
      <p:bldP build="whole" bldLvl="1" animBg="1" rev="0" advAuto="0" spid="470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url?sa=i&amp;rct=j&amp;q=&amp;esrc=s&amp;source=images&amp;cd=&amp;docid=wnMWmwbINrDlkM&amp;tbnid=Zj4c2Leo2-UXqM-&amp;ved=0CAUQjRw&amp;url=http%3A%2F%2Fwww.maxpreps.com%2Fnews%2FSn--O7rj3UKXbq11X5R9Sw%2Fmaxpreps-mascot-mondays--washing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9700" y="1346200"/>
            <a:ext cx="5105400" cy="6041390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Shape 481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sp>
        <p:nvSpPr>
          <p:cNvPr id="482" name="Shape 482"/>
          <p:cNvSpPr/>
          <p:nvPr/>
        </p:nvSpPr>
        <p:spPr>
          <a:xfrm>
            <a:off x="-1388" y="7099300"/>
            <a:ext cx="12852401" cy="251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b="1" sz="8600">
                <a:latin typeface="+mj-lt"/>
                <a:ea typeface="+mj-ea"/>
                <a:cs typeface="+mj-cs"/>
                <a:sym typeface="Helvetica Neue"/>
              </a:rPr>
              <a:t>Washington</a:t>
            </a:r>
            <a:endParaRPr b="1" sz="8600"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sz="7300">
                <a:latin typeface="+mj-lt"/>
                <a:ea typeface="+mj-ea"/>
                <a:cs typeface="+mj-cs"/>
                <a:sym typeface="Helvetica Neue"/>
              </a:rPr>
              <a:t>Blaine High School Borderites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2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photo.php?fbid=277379961893&amp;set=a.464060786893.28049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4650" y="4216400"/>
            <a:ext cx="4737100" cy="473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url?sa=i&amp;rct=j&amp;q=&amp;esrc=s&amp;source=images&amp;cd=&amp;docid=CNyJ7ZxcBRsZdM&amp;tbnid=wBgvP19cmQUofM-&amp;ved=0CAUQjRw&amp;url=http%3A%2F%2Fwww.facebook.com%2Fpages%2FCarlsbad-High-School-Carlsbad-New-Mexico%2F1358804431083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5200" y="-131522"/>
            <a:ext cx="5283200" cy="4459023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Shape 486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87" name="Shape 487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88" name="Shape 488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489" name="Shape 489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490" name="Shape 490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491" name="Shape 491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sp>
        <p:nvSpPr>
          <p:cNvPr id="492" name="Shape 492"/>
          <p:cNvSpPr/>
          <p:nvPr/>
        </p:nvSpPr>
        <p:spPr>
          <a:xfrm>
            <a:off x="79706" y="889000"/>
            <a:ext cx="983591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CA</a:t>
            </a:r>
          </a:p>
        </p:txBody>
      </p:sp>
      <p:sp>
        <p:nvSpPr>
          <p:cNvPr id="493" name="Shape 493"/>
          <p:cNvSpPr/>
          <p:nvPr/>
        </p:nvSpPr>
        <p:spPr>
          <a:xfrm>
            <a:off x="6467039" y="889000"/>
            <a:ext cx="1118922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NM</a:t>
            </a:r>
          </a:p>
        </p:txBody>
      </p:sp>
      <p:sp>
        <p:nvSpPr>
          <p:cNvPr id="494" name="Shape 494"/>
          <p:cNvSpPr/>
          <p:nvPr/>
        </p:nvSpPr>
        <p:spPr>
          <a:xfrm>
            <a:off x="76200" y="5219700"/>
            <a:ext cx="972008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AK</a:t>
            </a:r>
          </a:p>
        </p:txBody>
      </p:sp>
      <p:sp>
        <p:nvSpPr>
          <p:cNvPr id="495" name="Shape 495"/>
          <p:cNvSpPr/>
          <p:nvPr/>
        </p:nvSpPr>
        <p:spPr>
          <a:xfrm>
            <a:off x="6563052" y="5219700"/>
            <a:ext cx="926897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AZ</a:t>
            </a:r>
          </a:p>
        </p:txBody>
      </p:sp>
      <p:graphicFrame>
        <p:nvGraphicFramePr>
          <p:cNvPr id="496" name="Table 496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713147"/>
                <a:gridCol w="2587889"/>
                <a:gridCol w="2391080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AK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AZ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CA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NM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Breakers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Cavemen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Glacier Bears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Monsters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497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39426" y="4521200"/>
            <a:ext cx="3876247" cy="41148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498" name="url?sa=i&amp;source=images&amp;cd=&amp;docid=KnzGGoWaGChw1M&amp;tbnid=6bfxvpHMNRy92M-&amp;ved=0CAgQjRwwAA&amp;url=http%3A%2F%2Fwww.lagunabeachschools.tif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4777" y="-63500"/>
            <a:ext cx="6693245" cy="495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url?sa=i&amp;rct=j&amp;q=&amp;esrc=s&amp;source=images&amp;cd=&amp;docid=bMEbYFrFIEQMIM&amp;tbnid=4OFbPY38UB5nPM-&amp;ved=0CAUQjRw&amp;url=http%3A%2F%2Fwww.maxpreps.com%2Fhigh-schools%2Fgila-bend-gila-monsters-(gila-bend%2Caz)%2Fbasebal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54800" y="6081712"/>
            <a:ext cx="2349500" cy="2936876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Shape 500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9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2" grpId="1"/>
      <p:bldP build="whole" bldLvl="1" animBg="1" rev="0" advAuto="0" spid="493" grpId="2"/>
      <p:bldP build="whole" bldLvl="1" animBg="1" rev="0" advAuto="0" spid="494" grpId="3"/>
      <p:bldP build="whole" bldLvl="1" animBg="1" rev="0" advAuto="0" spid="495" grpId="4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sp>
        <p:nvSpPr>
          <p:cNvPr id="503" name="Shape 503"/>
          <p:cNvSpPr/>
          <p:nvPr/>
        </p:nvSpPr>
        <p:spPr>
          <a:xfrm>
            <a:off x="-1388" y="7061200"/>
            <a:ext cx="12852401" cy="255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b="1" sz="8600">
                <a:latin typeface="+mj-lt"/>
                <a:ea typeface="+mj-ea"/>
                <a:cs typeface="+mj-cs"/>
                <a:sym typeface="Helvetica Neue"/>
              </a:rPr>
              <a:t>Colorado</a:t>
            </a:r>
            <a:endParaRPr b="1" sz="8600"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sz="7600">
                <a:latin typeface="+mj-lt"/>
                <a:ea typeface="+mj-ea"/>
                <a:cs typeface="+mj-cs"/>
                <a:sym typeface="Helvetica Neue"/>
              </a:rPr>
              <a:t>Aspen Skiers</a:t>
            </a:r>
          </a:p>
        </p:txBody>
      </p:sp>
      <p:pic>
        <p:nvPicPr>
          <p:cNvPr id="50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5321" y="1790700"/>
            <a:ext cx="10946859" cy="52070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url?sa=i&amp;source=images&amp;cd=&amp;docid=IPkGVCQfm12Y7M&amp;tbnid=BpXhDaZ-RCEExM-&amp;ved=0CAgQjRwwAA&amp;url=http%3A%2F%2Fstxchs.tripo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8756" y="-546100"/>
            <a:ext cx="4522388" cy="473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5800" y="4884126"/>
            <a:ext cx="4140200" cy="3980963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Shape 508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9" name="Shape 509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0" name="Shape 510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511" name="Shape 511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512" name="Shape 512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513" name="Shape 513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sp>
        <p:nvSpPr>
          <p:cNvPr id="514" name="Shape 514"/>
          <p:cNvSpPr/>
          <p:nvPr/>
        </p:nvSpPr>
        <p:spPr>
          <a:xfrm>
            <a:off x="232413" y="889000"/>
            <a:ext cx="678181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VI</a:t>
            </a:r>
          </a:p>
        </p:txBody>
      </p:sp>
      <p:sp>
        <p:nvSpPr>
          <p:cNvPr id="515" name="Shape 515"/>
          <p:cNvSpPr/>
          <p:nvPr/>
        </p:nvSpPr>
        <p:spPr>
          <a:xfrm>
            <a:off x="6512152" y="889000"/>
            <a:ext cx="1028701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GU</a:t>
            </a:r>
          </a:p>
        </p:txBody>
      </p:sp>
      <p:sp>
        <p:nvSpPr>
          <p:cNvPr id="516" name="Shape 516"/>
          <p:cNvSpPr/>
          <p:nvPr/>
        </p:nvSpPr>
        <p:spPr>
          <a:xfrm>
            <a:off x="189276" y="5219700"/>
            <a:ext cx="745847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HI</a:t>
            </a:r>
          </a:p>
        </p:txBody>
      </p:sp>
      <p:sp>
        <p:nvSpPr>
          <p:cNvPr id="517" name="Shape 517"/>
          <p:cNvSpPr/>
          <p:nvPr/>
        </p:nvSpPr>
        <p:spPr>
          <a:xfrm>
            <a:off x="6562749" y="5219700"/>
            <a:ext cx="927508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AS</a:t>
            </a:r>
          </a:p>
        </p:txBody>
      </p:sp>
      <p:graphicFrame>
        <p:nvGraphicFramePr>
          <p:cNvPr id="518" name="Table 518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636804"/>
                <a:gridCol w="2391080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AS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GU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Hi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VI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Caribs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Geckos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Menehune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Sharks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19" name="Shape 519"/>
          <p:cNvSpPr/>
          <p:nvPr/>
        </p:nvSpPr>
        <p:spPr>
          <a:xfrm>
            <a:off x="2882900" y="3766936"/>
            <a:ext cx="7251701" cy="4240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2100">
                <a:latin typeface="+mj-lt"/>
                <a:ea typeface="+mj-ea"/>
                <a:cs typeface="+mj-cs"/>
                <a:sym typeface="Helvetica Neue"/>
              </a:rPr>
              <a:t>Choices: </a:t>
            </a:r>
            <a:r>
              <a:rPr sz="2100">
                <a:latin typeface="+mj-lt"/>
                <a:ea typeface="+mj-ea"/>
                <a:cs typeface="+mj-cs"/>
                <a:sym typeface="Helvetica Neue"/>
              </a:rPr>
              <a:t>American Samoa - Guam - Hawaii - Virgin Islands</a:t>
            </a:r>
          </a:p>
        </p:txBody>
      </p:sp>
      <p:sp>
        <p:nvSpPr>
          <p:cNvPr id="520" name="Shape 520"/>
          <p:cNvSpPr/>
          <p:nvPr/>
        </p:nvSpPr>
        <p:spPr>
          <a:xfrm>
            <a:off x="2821384" y="2112201"/>
            <a:ext cx="592965" cy="635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562" y="21600"/>
                </a:moveTo>
                <a:lnTo>
                  <a:pt x="0" y="6747"/>
                </a:lnTo>
                <a:lnTo>
                  <a:pt x="830" y="0"/>
                </a:lnTo>
                <a:lnTo>
                  <a:pt x="21600" y="13604"/>
                </a:lnTo>
                <a:lnTo>
                  <a:pt x="19562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pic>
        <p:nvPicPr>
          <p:cNvPr id="521" name="url?sa=i&amp;rct=j&amp;q=&amp;esrc=s&amp;source=images&amp;cd=&amp;docid=YbKxOfh6baJEUM&amp;tbnid=f-ZCz4ivJt2SWM-&amp;ved=0CAUQjRw&amp;url=https%3A%2F%2Fmyspace.com%2Fsamoanahighschool&amp;ei=X3sVUuLuMI6xqAHFj4HYCg&amp;bvm=bv.51156542,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24800" y="4470400"/>
            <a:ext cx="4165600" cy="416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73850" y="1689791"/>
            <a:ext cx="6337300" cy="175296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523" name="url?sa=i&amp;rct=j&amp;q=&amp;esrc=s&amp;source=images&amp;cd=&amp;docid=8jb8VFlL9H2iVM&amp;tbnid=p5RFjViW1cZuSM-&amp;ved=0CAUQjRw&amp;url=http%3A%2F%2Fwww.maxpreps.com%2Fnews%2FW4nDQY5tdUmmQmzp1886nQ%2Fmaxpreps-mascot-mondays--the-wai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8523" y="6597650"/>
            <a:ext cx="1770185" cy="1917701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Shape 524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10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7" grpId="4"/>
      <p:bldP build="whole" bldLvl="1" animBg="1" rev="0" advAuto="0" spid="515" grpId="2"/>
      <p:bldP build="whole" bldLvl="1" animBg="1" rev="0" advAuto="0" spid="516" grpId="3"/>
      <p:bldP build="whole" bldLvl="1" animBg="1" rev="0" advAuto="0" spid="514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3266" y="977900"/>
            <a:ext cx="7673168" cy="6946900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Shape 527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sp>
        <p:nvSpPr>
          <p:cNvPr id="528" name="Shape 528"/>
          <p:cNvSpPr/>
          <p:nvPr/>
        </p:nvSpPr>
        <p:spPr>
          <a:xfrm>
            <a:off x="-1388" y="7061200"/>
            <a:ext cx="12852401" cy="255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b="1" sz="8600">
                <a:latin typeface="+mj-lt"/>
                <a:ea typeface="+mj-ea"/>
                <a:cs typeface="+mj-cs"/>
                <a:sym typeface="Helvetica Neue"/>
              </a:rPr>
              <a:t>Alaska</a:t>
            </a:r>
            <a:endParaRPr b="1" sz="8600"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sz="7600">
                <a:latin typeface="+mj-lt"/>
                <a:ea typeface="+mj-ea"/>
                <a:cs typeface="+mj-cs"/>
                <a:sym typeface="Helvetica Neue"/>
              </a:rPr>
              <a:t>Dateliners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8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cdd73ef7-fe9f-e211-a1f2-002655e6c126_origina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1900" y="4724400"/>
            <a:ext cx="3048000" cy="406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chsclogo2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4900" y="4699000"/>
            <a:ext cx="2984500" cy="4051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Unknown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1100" y="3613150"/>
            <a:ext cx="4207268" cy="594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saura-logo2.bmp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27900" y="603250"/>
            <a:ext cx="2126127" cy="204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fans.jpg"/>
          <p:cNvPicPr/>
          <p:nvPr/>
        </p:nvPicPr>
        <p:blipFill>
          <a:blip r:embed="rId6">
            <a:alphaModFix amt="20000"/>
            <a:extLst/>
          </a:blip>
          <a:stretch>
            <a:fillRect/>
          </a:stretch>
        </p:blipFill>
        <p:spPr>
          <a:xfrm>
            <a:off x="-139700" y="-50800"/>
            <a:ext cx="6618571" cy="4356100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Shape 535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6" name="Shape 536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7" name="Shape 537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538" name="Shape 538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539" name="Shape 539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540" name="Shape 540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541" name="Table 541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517675"/>
                <a:gridCol w="2453013"/>
                <a:gridCol w="2542540"/>
                <a:gridCol w="2542540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GA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NC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SC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TX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Rock-a-Chaw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Sauras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Scorpion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Syrupmakers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42" name="Shape 542"/>
          <p:cNvSpPr/>
          <p:nvPr/>
        </p:nvSpPr>
        <p:spPr>
          <a:xfrm>
            <a:off x="90682" y="889000"/>
            <a:ext cx="961645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SC</a:t>
            </a:r>
          </a:p>
        </p:txBody>
      </p:sp>
      <p:sp>
        <p:nvSpPr>
          <p:cNvPr id="543" name="Shape 543"/>
          <p:cNvSpPr/>
          <p:nvPr/>
        </p:nvSpPr>
        <p:spPr>
          <a:xfrm>
            <a:off x="6504936" y="889000"/>
            <a:ext cx="1017728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NC</a:t>
            </a:r>
          </a:p>
        </p:txBody>
      </p:sp>
      <p:sp>
        <p:nvSpPr>
          <p:cNvPr id="544" name="Shape 544"/>
          <p:cNvSpPr/>
          <p:nvPr/>
        </p:nvSpPr>
        <p:spPr>
          <a:xfrm>
            <a:off x="115518" y="5219700"/>
            <a:ext cx="893370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TX</a:t>
            </a:r>
          </a:p>
        </p:txBody>
      </p:sp>
      <p:sp>
        <p:nvSpPr>
          <p:cNvPr id="545" name="Shape 545"/>
          <p:cNvSpPr/>
          <p:nvPr/>
        </p:nvSpPr>
        <p:spPr>
          <a:xfrm>
            <a:off x="6503821" y="5219700"/>
            <a:ext cx="994564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GA</a:t>
            </a:r>
          </a:p>
        </p:txBody>
      </p:sp>
      <p:pic>
        <p:nvPicPr>
          <p:cNvPr id="546" name="Rock-a-Chaw-3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62150" y="920750"/>
            <a:ext cx="2400300" cy="2400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547" name="Screen shot 2013-09-03 at 2.33.46 PM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84210" y="3225800"/>
            <a:ext cx="6196933" cy="927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548" name="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569291" y="-95250"/>
            <a:ext cx="3344382" cy="32385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549" name="Shape 549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11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2" grpId="1"/>
      <p:bldP build="whole" bldLvl="1" animBg="1" rev="0" advAuto="0" spid="543" grpId="2"/>
      <p:bldP build="whole" bldLvl="1" animBg="1" rev="0" advAuto="0" spid="545" grpId="4"/>
      <p:bldP build="whole" bldLvl="1" animBg="1" rev="0" advAuto="0" spid="544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pic>
        <p:nvPicPr>
          <p:cNvPr id="10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5950" y="1727200"/>
            <a:ext cx="9245601" cy="5423205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sp>
        <p:nvSpPr>
          <p:cNvPr id="552" name="Shape 552"/>
          <p:cNvSpPr/>
          <p:nvPr/>
        </p:nvSpPr>
        <p:spPr>
          <a:xfrm>
            <a:off x="-1388" y="7061200"/>
            <a:ext cx="12852401" cy="255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b="1" sz="8600">
                <a:latin typeface="+mj-lt"/>
                <a:ea typeface="+mj-ea"/>
                <a:cs typeface="+mj-cs"/>
                <a:sym typeface="Helvetica Neue"/>
              </a:rPr>
              <a:t>Louisiana</a:t>
            </a:r>
            <a:endParaRPr b="1" sz="8600"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sz="7600">
                <a:latin typeface="+mj-lt"/>
                <a:ea typeface="+mj-ea"/>
                <a:cs typeface="+mj-cs"/>
                <a:sym typeface="Helvetica Neue"/>
              </a:rPr>
              <a:t>Farmerville Farmers</a:t>
            </a:r>
          </a:p>
        </p:txBody>
      </p:sp>
      <p:pic>
        <p:nvPicPr>
          <p:cNvPr id="553" name="splash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6950" y="1752600"/>
            <a:ext cx="5930900" cy="5271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2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MBSHLogo200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1320" y="4470400"/>
            <a:ext cx="4274160" cy="421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frankfort-high-school-hot-dog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0100" y="-204979"/>
            <a:ext cx="4330700" cy="4677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papermakers-hometeamsonline-copy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59500" y="228600"/>
            <a:ext cx="7179734" cy="4038600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Shape 558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59" name="Shape 559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0" name="Shape 560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561" name="Shape 561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562" name="Shape 562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563" name="Shape 563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564" name="Table 564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517675"/>
                <a:gridCol w="2453013"/>
                <a:gridCol w="2542540"/>
                <a:gridCol w="2542540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FL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IN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NY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WA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Hot Dogs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Papermakers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Hillbillies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Hi Tides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65" name="Shape 565"/>
          <p:cNvSpPr/>
          <p:nvPr/>
        </p:nvSpPr>
        <p:spPr>
          <a:xfrm>
            <a:off x="198578" y="889000"/>
            <a:ext cx="745847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IN</a:t>
            </a:r>
          </a:p>
        </p:txBody>
      </p:sp>
      <p:sp>
        <p:nvSpPr>
          <p:cNvPr id="566" name="Shape 566"/>
          <p:cNvSpPr/>
          <p:nvPr/>
        </p:nvSpPr>
        <p:spPr>
          <a:xfrm>
            <a:off x="6467449" y="889000"/>
            <a:ext cx="1092709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WA</a:t>
            </a:r>
          </a:p>
        </p:txBody>
      </p:sp>
      <p:sp>
        <p:nvSpPr>
          <p:cNvPr id="567" name="Shape 567"/>
          <p:cNvSpPr/>
          <p:nvPr/>
        </p:nvSpPr>
        <p:spPr>
          <a:xfrm>
            <a:off x="75893" y="5219700"/>
            <a:ext cx="972617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NY</a:t>
            </a:r>
          </a:p>
        </p:txBody>
      </p:sp>
      <p:sp>
        <p:nvSpPr>
          <p:cNvPr id="568" name="Shape 568"/>
          <p:cNvSpPr/>
          <p:nvPr/>
        </p:nvSpPr>
        <p:spPr>
          <a:xfrm>
            <a:off x="6582463" y="5219700"/>
            <a:ext cx="837286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457200">
              <a:defRPr b="1" sz="4800">
                <a:solidFill>
                  <a:srgbClr val="9411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941100"/>
                </a:solidFill>
              </a:rPr>
              <a:t>FL</a:t>
            </a:r>
          </a:p>
        </p:txBody>
      </p:sp>
      <p:pic>
        <p:nvPicPr>
          <p:cNvPr id="569" name="Screen shot 2013-09-03 at 11.57.35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8600" y="1960323"/>
            <a:ext cx="2730500" cy="9815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570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71600" y="4749800"/>
            <a:ext cx="4749800" cy="3648808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571" name="Shape 571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12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7" grpId="3"/>
      <p:bldP build="whole" bldLvl="1" animBg="1" rev="0" advAuto="0" spid="565" grpId="1"/>
      <p:bldP build="whole" bldLvl="1" animBg="1" rev="0" advAuto="0" spid="566" grpId="2"/>
      <p:bldP build="whole" bldLvl="1" animBg="1" rev="0" advAuto="0" spid="568" grpId="4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sp>
        <p:nvSpPr>
          <p:cNvPr id="574" name="Shape 574"/>
          <p:cNvSpPr/>
          <p:nvPr/>
        </p:nvSpPr>
        <p:spPr>
          <a:xfrm>
            <a:off x="-1388" y="7061200"/>
            <a:ext cx="12852401" cy="255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b="1" sz="8600">
                <a:latin typeface="+mj-lt"/>
                <a:ea typeface="+mj-ea"/>
                <a:cs typeface="+mj-cs"/>
                <a:sym typeface="Helvetica Neue"/>
              </a:rPr>
              <a:t>Alabama</a:t>
            </a:r>
            <a:endParaRPr b="1" sz="8600"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tabLst>
                <a:tab pos="139700" algn="l"/>
                <a:tab pos="457200" algn="l"/>
              </a:tabLst>
              <a:defRPr sz="1800"/>
            </a:pPr>
            <a:r>
              <a:rPr sz="7600">
                <a:latin typeface="+mj-lt"/>
                <a:ea typeface="+mj-ea"/>
                <a:cs typeface="+mj-cs"/>
                <a:sym typeface="Helvetica Neue"/>
              </a:rPr>
              <a:t>Gulf Shores Dolphins</a:t>
            </a:r>
          </a:p>
        </p:txBody>
      </p:sp>
      <p:pic>
        <p:nvPicPr>
          <p:cNvPr id="575" name="b8c3f5a9d63d4b9837be88ceb625389f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5863" y="2070100"/>
            <a:ext cx="3400374" cy="500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4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/>
          <p:nvPr/>
        </p:nvSpPr>
        <p:spPr>
          <a:xfrm>
            <a:off x="767" y="3336104"/>
            <a:ext cx="13004801" cy="307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 sz="19600"/>
            </a:lvl1pPr>
          </a:lstStyle>
          <a:p>
            <a:pPr lvl="0">
              <a:defRPr b="0" sz="1800"/>
            </a:pPr>
            <a:r>
              <a:rPr b="1" sz="19600"/>
              <a:t>ANSWERS</a:t>
            </a:r>
          </a:p>
        </p:txBody>
      </p:sp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/>
          <p:nvPr/>
        </p:nvSpPr>
        <p:spPr>
          <a:xfrm>
            <a:off x="199272" y="139700"/>
            <a:ext cx="125984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>
              <a:defRPr sz="1800"/>
            </a:pPr>
            <a:r>
              <a:rPr sz="900"/>
              <a:t>student handout </a:t>
            </a:r>
            <a:r>
              <a:rPr b="1" sz="1000"/>
              <a:t>                                                                                                </a:t>
            </a:r>
            <a:endParaRPr b="1" sz="1000"/>
          </a:p>
          <a:p>
            <a:pPr lvl="0" algn="l">
              <a:defRPr sz="1800"/>
            </a:pPr>
            <a:r>
              <a:rPr b="1" sz="1400"/>
              <a:t>High School Mascot Activity</a:t>
            </a:r>
            <a:r>
              <a:rPr b="1" sz="1100"/>
              <a:t>                                                                                 Name(s):___________________________________________________________________________________________</a:t>
            </a:r>
            <a:endParaRPr b="1" sz="1100"/>
          </a:p>
          <a:p>
            <a:pPr lvl="0" algn="l">
              <a:defRPr sz="1800"/>
            </a:pPr>
            <a:r>
              <a:rPr b="1" sz="1100"/>
              <a:t>Directions: Match the state with the correct high school mascot by writing the state abbreviation in the “Answer” column. Write out the name of the state for each Bonus.</a:t>
            </a:r>
          </a:p>
        </p:txBody>
      </p:sp>
      <p:graphicFrame>
        <p:nvGraphicFramePr>
          <p:cNvPr id="580" name="Table 580"/>
          <p:cNvGraphicFramePr/>
          <p:nvPr/>
        </p:nvGraphicFramePr>
        <p:xfrm>
          <a:off x="190500" y="863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Conchs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FL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Razorbacks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Skeeters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TX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Smoky Bears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 GEORGIA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581" name="Table 581"/>
          <p:cNvGraphicFramePr/>
          <p:nvPr/>
        </p:nvGraphicFramePr>
        <p:xfrm>
          <a:off x="3403600" y="863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Little Green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NH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Slaters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Windjammers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Witches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 DELAWARE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582" name="Table 582"/>
          <p:cNvGraphicFramePr/>
          <p:nvPr/>
        </p:nvGraphicFramePr>
        <p:xfrm>
          <a:off x="6616700" y="863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Crabbers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Dutchman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Redcoats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Skippers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 NEW JERSEY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583" name="Table 583"/>
          <p:cNvGraphicFramePr/>
          <p:nvPr/>
        </p:nvGraphicFramePr>
        <p:xfrm>
          <a:off x="9829800" y="863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Fighting Scots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NC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Grape Pickers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Mountaineers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WV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Thorobreds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 LOUISIANA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584" name="Table 584"/>
          <p:cNvGraphicFramePr/>
          <p:nvPr/>
        </p:nvGraphicFramePr>
        <p:xfrm>
          <a:off x="190500" y="38481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Cornjerkers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IL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Flivvers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Little Hawks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Sparkplugs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 OHIO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585" name="Table 585"/>
          <p:cNvGraphicFramePr/>
          <p:nvPr/>
        </p:nvGraphicFramePr>
        <p:xfrm>
          <a:off x="3403600" y="38481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Elks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Haymaker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Swathers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Tornadoes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OK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 NORTH DAKOTA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586" name="Table 586"/>
          <p:cNvGraphicFramePr/>
          <p:nvPr/>
        </p:nvGraphicFramePr>
        <p:xfrm>
          <a:off x="6616700" y="38481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Cheesemakers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WI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Kernels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Little Gophers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Royals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 WYOMING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587" name="Table 587"/>
          <p:cNvGraphicFramePr/>
          <p:nvPr/>
        </p:nvGraphicFramePr>
        <p:xfrm>
          <a:off x="9829800" y="38481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Dinos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Lava Bears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OR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Russets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Tarantulas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NV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 WASHINGTON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588" name="Table 588"/>
          <p:cNvGraphicFramePr/>
          <p:nvPr/>
        </p:nvGraphicFramePr>
        <p:xfrm>
          <a:off x="190500" y="68199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Breakers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Cavemen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NM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Glacier Bears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AK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Monsters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AZ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 COLORADO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589" name="Table 589"/>
          <p:cNvGraphicFramePr/>
          <p:nvPr/>
        </p:nvGraphicFramePr>
        <p:xfrm>
          <a:off x="3403600" y="6832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Caribs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Geckos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Menehune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Sharks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 ALASKA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590" name="Table 590"/>
          <p:cNvGraphicFramePr/>
          <p:nvPr/>
        </p:nvGraphicFramePr>
        <p:xfrm>
          <a:off x="6616700" y="6832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Rock-a-Chaw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SC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Sauras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NC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Scorpion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TX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Syrupmakers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 LOUISIANA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591" name="Table 591"/>
          <p:cNvGraphicFramePr/>
          <p:nvPr/>
        </p:nvGraphicFramePr>
        <p:xfrm>
          <a:off x="9829800" y="6832600"/>
          <a:ext cx="2971800" cy="27178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97749"/>
                <a:gridCol w="774050"/>
              </a:tblGrid>
              <a:tr h="388257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Mascot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Answers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1. Hot Dogs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2. Papermakers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WA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3. Hillbillies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4. Hi Tides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FL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8257">
                <a:tc gridSpan="2"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Bonus: ALABAMA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592" name="Shape 592"/>
          <p:cNvSpPr/>
          <p:nvPr/>
        </p:nvSpPr>
        <p:spPr>
          <a:xfrm>
            <a:off x="9928400" y="-127000"/>
            <a:ext cx="2801570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>
                <a:solidFill>
                  <a:srgbClr val="B51A00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B51A00"/>
                </a:solidFill>
              </a:rPr>
              <a:t>ANSWERS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url?sa=i&amp;rct=j&amp;q=&amp;esrc=s&amp;source=images&amp;cd=&amp;docid=mPLEcA9oC8VZLM&amp;tbnid=bXWDP5KQSgk30M-&amp;ved=0CAUQjRw&amp;url=http%3A%2F%2Fsanfacon.com%2Fmascots%2FNH%2Fmanchester.html&amp;ei=pY8VUqqBKOHN2QWZloBw&amp;bvm=bv.511565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9250" y="95250"/>
            <a:ext cx="3429000" cy="3429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5" name="Shape 105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6" name="Shape 106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107" name="Shape 107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108" name="Shape 108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109" name="Shape 109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110" name="Table 110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513942"/>
                <a:gridCol w="2513942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MA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ME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NH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VT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Little Green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Slaters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Windjammers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Witches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1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99500" y="4635500"/>
            <a:ext cx="3860800" cy="38735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112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7367" y="5867400"/>
            <a:ext cx="1551355" cy="14097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113" name="url?sa=i&amp;rct=j&amp;q=&amp;esrc=s&amp;source=images&amp;cd=&amp;docid=z4lgt69GXQhccM&amp;tbnid=FclY69mQ_spreM-&amp;ved=0CAUQjRw&amp;url=http%3A%2F%2Fwww.maxpreps.com%2Fnews%2F-bmh0xpQq0uqkeY5MkkOHw%2Fmaxpreps-mascot-mondays--new-hamp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9000" y="1612900"/>
            <a:ext cx="2222500" cy="250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77200" y="114300"/>
            <a:ext cx="3873500" cy="38735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115" name="url?sa=i&amp;rct=j&amp;q=&amp;esrc=s&amp;source=images&amp;cd=&amp;docid=Ceda_fLFwspiFM&amp;tbnid=njTS-pGvdampyM-&amp;ved=0CAUQjRw&amp;url=http%3A%2F%2Fcoachesaid.com%2Fschool.aspx%3Fschool%3D10112&amp;ei=m48VUvHNC8mb2QW504GoBQ&amp;bvm=bv.51156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58900" y="370077"/>
            <a:ext cx="1283230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url?sa=i&amp;rct=j&amp;q=&amp;esrc=s&amp;source=images&amp;cd=&amp;docid=hyVzwR0BXPe0EM&amp;tbnid=tnZweCtnxB8odM-&amp;ved=0CAUQjRw&amp;url=http%3A%2F%2Fwww.facebook.com%2Fpages%2FCamden-Hills-Regional-High-School%2F107885422568054&amp;ei=E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14500" y="4416213"/>
            <a:ext cx="2997200" cy="2897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7000" y="7498601"/>
            <a:ext cx="6172200" cy="1207997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118" name="Shape 118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2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pic>
        <p:nvPicPr>
          <p:cNvPr id="121" name="archmere_academ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7666" y="2362200"/>
            <a:ext cx="9357757" cy="365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url?sa=i&amp;rct=j&amp;q=&amp;esrc=s&amp;source=images&amp;cd=&amp;docid=9LboM2WKipvylM&amp;tbnid=HIwAunCUA8duZM-&amp;ved=0CAUQjRw&amp;url=http%3A%2F%2Fcontest.usatodayhss.com%2Fvote%2Fmascot%2Fmd&amp;ei=NMYWUuKfC4KEygGGgYHYDQ&amp;bvm=bv.51156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-406400"/>
            <a:ext cx="4089400" cy="408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6502400" y="-1906845"/>
            <a:ext cx="24211" cy="11341456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5" name="Shape 125"/>
          <p:cNvSpPr/>
          <p:nvPr/>
        </p:nvSpPr>
        <p:spPr>
          <a:xfrm flipH="1">
            <a:off x="-388468" y="4322600"/>
            <a:ext cx="14794741" cy="4"/>
          </a:xfrm>
          <a:prstGeom prst="line">
            <a:avLst/>
          </a:prstGeom>
          <a:ln w="25400" cap="rnd">
            <a:solidFill/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6" name="Shape 126"/>
          <p:cNvSpPr/>
          <p:nvPr/>
        </p:nvSpPr>
        <p:spPr>
          <a:xfrm>
            <a:off x="165099" y="3174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1</a:t>
            </a:r>
          </a:p>
        </p:txBody>
      </p:sp>
      <p:sp>
        <p:nvSpPr>
          <p:cNvPr id="127" name="Shape 127"/>
          <p:cNvSpPr/>
          <p:nvPr/>
        </p:nvSpPr>
        <p:spPr>
          <a:xfrm>
            <a:off x="1650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3</a:t>
            </a:r>
          </a:p>
        </p:txBody>
      </p:sp>
      <p:sp>
        <p:nvSpPr>
          <p:cNvPr id="128" name="Shape 128"/>
          <p:cNvSpPr/>
          <p:nvPr/>
        </p:nvSpPr>
        <p:spPr>
          <a:xfrm>
            <a:off x="6603999" y="43687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4</a:t>
            </a:r>
          </a:p>
        </p:txBody>
      </p:sp>
      <p:sp>
        <p:nvSpPr>
          <p:cNvPr id="129" name="Shape 129"/>
          <p:cNvSpPr/>
          <p:nvPr/>
        </p:nvSpPr>
        <p:spPr>
          <a:xfrm>
            <a:off x="6603999" y="38099"/>
            <a:ext cx="800102" cy="800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2</a:t>
            </a:r>
          </a:p>
        </p:txBody>
      </p:sp>
      <p:graphicFrame>
        <p:nvGraphicFramePr>
          <p:cNvPr id="130" name="Table 130"/>
          <p:cNvGraphicFramePr/>
          <p:nvPr/>
        </p:nvGraphicFramePr>
        <p:xfrm>
          <a:off x="141732" y="8842375"/>
          <a:ext cx="12712701" cy="736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232"/>
                <a:gridCol w="664232"/>
                <a:gridCol w="664232"/>
                <a:gridCol w="664232"/>
                <a:gridCol w="2513942"/>
                <a:gridCol w="2513942"/>
                <a:gridCol w="2513942"/>
                <a:gridCol w="2513942"/>
              </a:tblGrid>
              <a:tr h="73660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CT</a:t>
                      </a:r>
                    </a:p>
                  </a:txBody>
                  <a:tcPr marL="63500" marR="63500" marT="63500" marB="635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MD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NY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RI</a:t>
                      </a:r>
                    </a:p>
                  </a:txBody>
                  <a:tcPr marL="63500" marR="63500" marT="63500" marB="63500" anchor="ctr" anchorCtr="0" horzOverflow="overflow">
                    <a:lnR w="10160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1. Crabbers</a:t>
                      </a:r>
                    </a:p>
                  </a:txBody>
                  <a:tcPr marL="63500" marR="63500" marT="63500" marB="63500" anchor="ctr" anchorCtr="0" horzOverflow="overflow">
                    <a:lnL w="101600">
                      <a:solidFill>
                        <a:srgbClr val="000000"/>
                      </a:solidFill>
                      <a:miter lim="400000"/>
                    </a:lnL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2. Dutchman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3. Redcoats</a:t>
                      </a:r>
                    </a:p>
                  </a:txBody>
                  <a:tcPr marL="63500" marR="63500" marT="63500" marB="635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/>
                        <a:t>4. Skippers</a:t>
                      </a:r>
                    </a:p>
                  </a:txBody>
                  <a:tcPr marL="63500" marR="63500" marT="63500" marB="63500" anchor="ctr" anchorCtr="0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31" name="url?sa=i&amp;rct=j&amp;q=&amp;esrc=s&amp;source=images&amp;cd=&amp;docid=g-okG-c2Wm0bqM&amp;tbnid=slFrKz4oEfn3qM-&amp;ved=0CAUQjRw&amp;url=http%3A%2F%2Fen.wikipedia.org%2Fwiki%2FNorth_Kingstown_High_School&amp;ei=2IoVUrjOEYmx2AXv7oG4Aw&amp;bvm=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05700" y="5360669"/>
            <a:ext cx="5408449" cy="313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dutchmen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57993" y="425450"/>
            <a:ext cx="3633282" cy="316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QuickStartHeader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567" y="2645329"/>
            <a:ext cx="6299202" cy="91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sports.berlinwall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283" y="5829300"/>
            <a:ext cx="6445933" cy="1371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6057899" y="7683499"/>
            <a:ext cx="901701" cy="90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06060"/>
          </a:solidFill>
          <a:ln w="127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FFFFFF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3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url?sa=i&amp;rct=j&amp;q=&amp;esrc=s&amp;source=images&amp;cd=&amp;docid=9B_8T08wRxsBeM&amp;tbnid=28kVwDY4H_TmxM-&amp;ved=0CAUQjRw&amp;url=https%3A%2F%2Fwww.allshoremedia.net%2Findex.php%3Foption%3Dcom_content%26view%3Darticle%26id%3D7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2241550"/>
            <a:ext cx="3187700" cy="31877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3130499" y="342900"/>
            <a:ext cx="674540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7100"/>
              <a:t>BONUS </a:t>
            </a:r>
            <a:r>
              <a:rPr sz="7100"/>
              <a:t>2 points</a:t>
            </a:r>
          </a:p>
        </p:txBody>
      </p:sp>
      <p:pic>
        <p:nvPicPr>
          <p:cNvPr id="139" name="url?sa=i&amp;rct=j&amp;q=&amp;esrc=s&amp;source=images&amp;cd=&amp;docid=8VNWVazrkF2asM&amp;tbnid=cWBVgeI-nx9YwM-&amp;ved=0CAUQjRw&amp;url=http%3A%2F%2Flakewood.theshoreconference.com%2F&amp;ei=HssWUuaUDeiEygG3toH4Dw&amp;bvm=bv.51156542,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8300" y="2760529"/>
            <a:ext cx="6057901" cy="2162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url?sa=i&amp;rct=j&amp;q=&amp;esrc=s&amp;source=images&amp;cd=&amp;docid=yCLz2dq0G9r7lM&amp;tbnid=S1b2qV9RIivBhM-&amp;ved=0CAUQjRw&amp;url=http%3A%2F%2Fwww.tioh.hqda.pentagon.mil%2FHeraldry%2FJROTC%2FJROTC_School.aspx%3Fs%3D5749&amp;ei=IssW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13100" y="1841500"/>
            <a:ext cx="3317579" cy="401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