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def" i="de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def" i="def"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def" i="de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5" name="Shape 6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" name="Shape 7"/>
          <p:cNvSpPr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/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" name="Shape 32"/>
          <p:cNvSpPr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9" name="Shape 39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Shape 42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6" name="Shape 46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  <a:endParaRPr sz="2000">
              <a:solidFill>
                <a:srgbClr val="868686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  <a:endParaRPr sz="2000">
              <a:solidFill>
                <a:srgbClr val="868686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  <a:endParaRPr sz="2000">
              <a:solidFill>
                <a:srgbClr val="868686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  <a:endParaRPr sz="2000">
              <a:solidFill>
                <a:srgbClr val="868686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  <a:endParaRPr sz="2600">
              <a:solidFill>
                <a:srgbClr val="A9A9A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  <a:endParaRPr sz="2600">
              <a:solidFill>
                <a:srgbClr val="A9A9A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  <a:endParaRPr sz="2600">
              <a:solidFill>
                <a:srgbClr val="A9A9A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  <a:endParaRPr sz="2600">
              <a:solidFill>
                <a:srgbClr val="A9A9A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8" name="Shape 28"/>
          <p:cNvSpPr/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/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  <a:endParaRPr sz="2600">
              <a:solidFill>
                <a:srgbClr val="747474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  <a:endParaRPr sz="2600">
              <a:solidFill>
                <a:srgbClr val="747474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  <a:endParaRPr sz="2600">
              <a:solidFill>
                <a:srgbClr val="747474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  <a:endParaRPr sz="2600">
              <a:solidFill>
                <a:srgbClr val="747474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med" advClick="1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3.png"/><Relationship Id="rId3" Type="http://schemas.openxmlformats.org/officeDocument/2006/relationships/image" Target="../media/image94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7.png"/><Relationship Id="rId3" Type="http://schemas.openxmlformats.org/officeDocument/2006/relationships/image" Target="../media/image98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597px-2003_ME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82499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8" name="Table 6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Connecticut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Maine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Maryland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6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1931" y="8323953"/>
            <a:ext cx="3220293" cy="1208292"/>
          </a:xfrm>
          <a:prstGeom prst="rect">
            <a:avLst/>
          </a:prstGeom>
        </p:spPr>
      </p:pic>
      <p:sp>
        <p:nvSpPr>
          <p:cNvPr id="71" name="Shape 71"/>
          <p:cNvSpPr/>
          <p:nvPr/>
        </p:nvSpPr>
        <p:spPr>
          <a:xfrm>
            <a:off x="5162911" y="654775"/>
            <a:ext cx="2521656" cy="847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6656"/>
                </a:moveTo>
                <a:lnTo>
                  <a:pt x="7477" y="1015"/>
                </a:lnTo>
                <a:lnTo>
                  <a:pt x="12272" y="0"/>
                </a:lnTo>
                <a:lnTo>
                  <a:pt x="15523" y="1610"/>
                </a:lnTo>
                <a:lnTo>
                  <a:pt x="21600" y="6422"/>
                </a:lnTo>
                <a:lnTo>
                  <a:pt x="20316" y="21600"/>
                </a:lnTo>
                <a:lnTo>
                  <a:pt x="15317" y="15568"/>
                </a:lnTo>
                <a:lnTo>
                  <a:pt x="8249" y="14874"/>
                </a:lnTo>
                <a:lnTo>
                  <a:pt x="1773" y="19300"/>
                </a:lnTo>
                <a:lnTo>
                  <a:pt x="0" y="6656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607px-2001_RI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387605"/>
            <a:ext cx="7708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4" name="Table 124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Connecticut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Rhode Island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Maine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Vermont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2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486" y="8323953"/>
            <a:ext cx="3220293" cy="1208292"/>
          </a:xfrm>
          <a:prstGeom prst="rect">
            <a:avLst/>
          </a:prstGeom>
        </p:spPr>
      </p:pic>
      <p:sp>
        <p:nvSpPr>
          <p:cNvPr id="127" name="Shape 127"/>
          <p:cNvSpPr/>
          <p:nvPr/>
        </p:nvSpPr>
        <p:spPr>
          <a:xfrm>
            <a:off x="3861765" y="789304"/>
            <a:ext cx="5026185" cy="16138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70" y="13429"/>
                </a:moveTo>
                <a:lnTo>
                  <a:pt x="21600" y="15322"/>
                </a:lnTo>
                <a:lnTo>
                  <a:pt x="21544" y="17713"/>
                </a:lnTo>
                <a:lnTo>
                  <a:pt x="20796" y="19798"/>
                </a:lnTo>
                <a:lnTo>
                  <a:pt x="19154" y="17453"/>
                </a:lnTo>
                <a:lnTo>
                  <a:pt x="16374" y="12181"/>
                </a:lnTo>
                <a:lnTo>
                  <a:pt x="13968" y="8722"/>
                </a:lnTo>
                <a:lnTo>
                  <a:pt x="12097" y="7664"/>
                </a:lnTo>
                <a:lnTo>
                  <a:pt x="10125" y="7560"/>
                </a:lnTo>
                <a:lnTo>
                  <a:pt x="8652" y="8111"/>
                </a:lnTo>
                <a:lnTo>
                  <a:pt x="7071" y="9536"/>
                </a:lnTo>
                <a:lnTo>
                  <a:pt x="5349" y="12065"/>
                </a:lnTo>
                <a:lnTo>
                  <a:pt x="4166" y="12606"/>
                </a:lnTo>
                <a:lnTo>
                  <a:pt x="4004" y="14426"/>
                </a:lnTo>
                <a:lnTo>
                  <a:pt x="1559" y="21600"/>
                </a:lnTo>
                <a:lnTo>
                  <a:pt x="0" y="16658"/>
                </a:lnTo>
                <a:lnTo>
                  <a:pt x="36" y="15611"/>
                </a:lnTo>
                <a:lnTo>
                  <a:pt x="1480" y="10640"/>
                </a:lnTo>
                <a:lnTo>
                  <a:pt x="4137" y="5298"/>
                </a:lnTo>
                <a:lnTo>
                  <a:pt x="5606" y="2801"/>
                </a:lnTo>
                <a:lnTo>
                  <a:pt x="7331" y="874"/>
                </a:lnTo>
                <a:lnTo>
                  <a:pt x="9847" y="0"/>
                </a:lnTo>
                <a:lnTo>
                  <a:pt x="11869" y="4"/>
                </a:lnTo>
                <a:lnTo>
                  <a:pt x="14185" y="950"/>
                </a:lnTo>
                <a:lnTo>
                  <a:pt x="16087" y="2370"/>
                </a:lnTo>
                <a:lnTo>
                  <a:pt x="17780" y="4638"/>
                </a:lnTo>
                <a:lnTo>
                  <a:pt x="19211" y="7236"/>
                </a:lnTo>
                <a:lnTo>
                  <a:pt x="20362" y="9980"/>
                </a:lnTo>
                <a:lnTo>
                  <a:pt x="21470" y="13429"/>
                </a:lnTo>
                <a:close/>
              </a:path>
            </a:pathLst>
          </a:custGeom>
          <a:solidFill>
            <a:srgbClr val="F9FAFA"/>
          </a:solidFill>
          <a:ln w="12700">
            <a:solidFill>
              <a:srgbClr val="F9FAFA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600px-2007_WY_Proof_Rev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255539"/>
            <a:ext cx="76200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0" name="Table 130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Arizona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Nebraska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710" y="8323953"/>
            <a:ext cx="3220293" cy="1208292"/>
          </a:xfrm>
          <a:prstGeom prst="rect">
            <a:avLst/>
          </a:prstGeom>
        </p:spPr>
      </p:pic>
      <p:sp>
        <p:nvSpPr>
          <p:cNvPr id="133" name="Shape 133"/>
          <p:cNvSpPr/>
          <p:nvPr/>
        </p:nvSpPr>
        <p:spPr>
          <a:xfrm>
            <a:off x="4651402" y="677651"/>
            <a:ext cx="3624713" cy="10947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1913"/>
                </a:moveTo>
                <a:lnTo>
                  <a:pt x="20104" y="7151"/>
                </a:lnTo>
                <a:lnTo>
                  <a:pt x="16516" y="2804"/>
                </a:lnTo>
                <a:lnTo>
                  <a:pt x="13450" y="689"/>
                </a:lnTo>
                <a:lnTo>
                  <a:pt x="9949" y="0"/>
                </a:lnTo>
                <a:lnTo>
                  <a:pt x="6663" y="1251"/>
                </a:lnTo>
                <a:lnTo>
                  <a:pt x="4177" y="3809"/>
                </a:lnTo>
                <a:lnTo>
                  <a:pt x="0" y="10659"/>
                </a:lnTo>
                <a:lnTo>
                  <a:pt x="2223" y="20082"/>
                </a:lnTo>
                <a:lnTo>
                  <a:pt x="5969" y="13841"/>
                </a:lnTo>
                <a:lnTo>
                  <a:pt x="9446" y="11414"/>
                </a:lnTo>
                <a:lnTo>
                  <a:pt x="13069" y="11969"/>
                </a:lnTo>
                <a:lnTo>
                  <a:pt x="16262" y="14249"/>
                </a:lnTo>
                <a:lnTo>
                  <a:pt x="21323" y="21600"/>
                </a:lnTo>
                <a:lnTo>
                  <a:pt x="21600" y="11913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609px-2002_TN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5250" y="425338"/>
            <a:ext cx="77343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6" name="Table 136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Kentucky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Alabama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Tennessee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Louisiana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3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4129" y="8323953"/>
            <a:ext cx="3220293" cy="1208292"/>
          </a:xfrm>
          <a:prstGeom prst="rect">
            <a:avLst/>
          </a:prstGeom>
        </p:spPr>
      </p:pic>
      <p:sp>
        <p:nvSpPr>
          <p:cNvPr id="139" name="Shape 139"/>
          <p:cNvSpPr/>
          <p:nvPr/>
        </p:nvSpPr>
        <p:spPr>
          <a:xfrm>
            <a:off x="4291801" y="774321"/>
            <a:ext cx="4076894" cy="1169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796"/>
                </a:moveTo>
                <a:lnTo>
                  <a:pt x="17948" y="4563"/>
                </a:lnTo>
                <a:lnTo>
                  <a:pt x="14419" y="1430"/>
                </a:lnTo>
                <a:lnTo>
                  <a:pt x="9727" y="0"/>
                </a:lnTo>
                <a:lnTo>
                  <a:pt x="6737" y="1824"/>
                </a:lnTo>
                <a:lnTo>
                  <a:pt x="3524" y="5409"/>
                </a:lnTo>
                <a:lnTo>
                  <a:pt x="1021" y="10720"/>
                </a:lnTo>
                <a:lnTo>
                  <a:pt x="0" y="14705"/>
                </a:lnTo>
                <a:lnTo>
                  <a:pt x="1832" y="20522"/>
                </a:lnTo>
                <a:lnTo>
                  <a:pt x="4275" y="17184"/>
                </a:lnTo>
                <a:lnTo>
                  <a:pt x="7434" y="11620"/>
                </a:lnTo>
                <a:lnTo>
                  <a:pt x="10414" y="10304"/>
                </a:lnTo>
                <a:lnTo>
                  <a:pt x="13549" y="11029"/>
                </a:lnTo>
                <a:lnTo>
                  <a:pt x="15473" y="12243"/>
                </a:lnTo>
                <a:lnTo>
                  <a:pt x="17446" y="16087"/>
                </a:lnTo>
                <a:lnTo>
                  <a:pt x="20463" y="21600"/>
                </a:lnTo>
                <a:lnTo>
                  <a:pt x="21372" y="17520"/>
                </a:lnTo>
                <a:lnTo>
                  <a:pt x="21600" y="12796"/>
                </a:lnTo>
                <a:close/>
              </a:path>
            </a:pathLst>
          </a:custGeom>
          <a:solidFill>
            <a:srgbClr val="F7F7F7"/>
          </a:solidFill>
          <a:ln w="12700">
            <a:solidFill>
              <a:srgbClr val="F7F7F7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610px-2001_VT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312139"/>
            <a:ext cx="77470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2" name="Table 142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Vermont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Maine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York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700"/>
                        <a:t>New Hampshire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443" y="8323953"/>
            <a:ext cx="3220293" cy="1208292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4559674" y="666005"/>
            <a:ext cx="3817047" cy="9937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3642"/>
                </a:moveTo>
                <a:lnTo>
                  <a:pt x="19754" y="21600"/>
                </a:lnTo>
                <a:lnTo>
                  <a:pt x="16870" y="17853"/>
                </a:lnTo>
                <a:lnTo>
                  <a:pt x="13639" y="13595"/>
                </a:lnTo>
                <a:lnTo>
                  <a:pt x="11000" y="13008"/>
                </a:lnTo>
                <a:lnTo>
                  <a:pt x="8296" y="13015"/>
                </a:lnTo>
                <a:lnTo>
                  <a:pt x="6166" y="15432"/>
                </a:lnTo>
                <a:lnTo>
                  <a:pt x="2038" y="20690"/>
                </a:lnTo>
                <a:lnTo>
                  <a:pt x="0" y="14188"/>
                </a:lnTo>
                <a:lnTo>
                  <a:pt x="1180" y="9227"/>
                </a:lnTo>
                <a:lnTo>
                  <a:pt x="4973" y="4049"/>
                </a:lnTo>
                <a:lnTo>
                  <a:pt x="8449" y="789"/>
                </a:lnTo>
                <a:lnTo>
                  <a:pt x="11413" y="0"/>
                </a:lnTo>
                <a:lnTo>
                  <a:pt x="14813" y="1798"/>
                </a:lnTo>
                <a:lnTo>
                  <a:pt x="17334" y="4260"/>
                </a:lnTo>
                <a:lnTo>
                  <a:pt x="19808" y="8424"/>
                </a:lnTo>
                <a:lnTo>
                  <a:pt x="21600" y="13642"/>
                </a:lnTo>
                <a:close/>
              </a:path>
            </a:pathLst>
          </a:custGeom>
          <a:solidFill>
            <a:srgbClr val="F7F9F9"/>
          </a:solidFill>
          <a:ln w="12700">
            <a:solidFill>
              <a:srgbClr val="F7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597px-2003_MO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14512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48" name="Table 14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Louisiana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Arkansas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Missouri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Iowa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4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070" y="8323953"/>
            <a:ext cx="3220293" cy="1208292"/>
          </a:xfrm>
          <a:prstGeom prst="rect">
            <a:avLst/>
          </a:prstGeom>
        </p:spPr>
      </p:pic>
      <p:sp>
        <p:nvSpPr>
          <p:cNvPr id="151" name="Shape 151"/>
          <p:cNvSpPr/>
          <p:nvPr/>
        </p:nvSpPr>
        <p:spPr>
          <a:xfrm>
            <a:off x="4483964" y="706116"/>
            <a:ext cx="3795644" cy="111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623"/>
                </a:moveTo>
                <a:lnTo>
                  <a:pt x="16457" y="1612"/>
                </a:lnTo>
                <a:lnTo>
                  <a:pt x="13184" y="0"/>
                </a:lnTo>
                <a:lnTo>
                  <a:pt x="8962" y="12"/>
                </a:lnTo>
                <a:lnTo>
                  <a:pt x="5444" y="2484"/>
                </a:lnTo>
                <a:lnTo>
                  <a:pt x="2651" y="6061"/>
                </a:lnTo>
                <a:lnTo>
                  <a:pt x="0" y="11579"/>
                </a:lnTo>
                <a:lnTo>
                  <a:pt x="2171" y="21600"/>
                </a:lnTo>
                <a:lnTo>
                  <a:pt x="6103" y="12825"/>
                </a:lnTo>
                <a:lnTo>
                  <a:pt x="9004" y="10926"/>
                </a:lnTo>
                <a:lnTo>
                  <a:pt x="11826" y="10529"/>
                </a:lnTo>
                <a:lnTo>
                  <a:pt x="14454" y="11015"/>
                </a:lnTo>
                <a:lnTo>
                  <a:pt x="17264" y="14988"/>
                </a:lnTo>
                <a:lnTo>
                  <a:pt x="20176" y="19574"/>
                </a:lnTo>
                <a:lnTo>
                  <a:pt x="21600" y="10623"/>
                </a:lnTo>
                <a:close/>
              </a:path>
            </a:pathLst>
          </a:custGeom>
          <a:solidFill>
            <a:srgbClr val="FAF9F9"/>
          </a:solidFill>
          <a:ln w="12700">
            <a:solidFill>
              <a:srgbClr val="FA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617px-2001_NC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84450" y="270933"/>
            <a:ext cx="7835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4" name="Table 154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Carolina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Tennessee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5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236" y="8323953"/>
            <a:ext cx="3220293" cy="1208292"/>
          </a:xfrm>
          <a:prstGeom prst="rect">
            <a:avLst/>
          </a:prstGeom>
        </p:spPr>
      </p:pic>
      <p:sp>
        <p:nvSpPr>
          <p:cNvPr id="157" name="Shape 157"/>
          <p:cNvSpPr/>
          <p:nvPr/>
        </p:nvSpPr>
        <p:spPr>
          <a:xfrm>
            <a:off x="3359472" y="621733"/>
            <a:ext cx="6050149" cy="22454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369"/>
                </a:moveTo>
                <a:lnTo>
                  <a:pt x="20618" y="20354"/>
                </a:lnTo>
                <a:lnTo>
                  <a:pt x="20161" y="20472"/>
                </a:lnTo>
                <a:lnTo>
                  <a:pt x="18647" y="15715"/>
                </a:lnTo>
                <a:lnTo>
                  <a:pt x="16151" y="9649"/>
                </a:lnTo>
                <a:lnTo>
                  <a:pt x="14082" y="6718"/>
                </a:lnTo>
                <a:lnTo>
                  <a:pt x="12460" y="5921"/>
                </a:lnTo>
                <a:lnTo>
                  <a:pt x="10419" y="5395"/>
                </a:lnTo>
                <a:lnTo>
                  <a:pt x="8516" y="5899"/>
                </a:lnTo>
                <a:lnTo>
                  <a:pt x="7290" y="7327"/>
                </a:lnTo>
                <a:lnTo>
                  <a:pt x="5437" y="10351"/>
                </a:lnTo>
                <a:lnTo>
                  <a:pt x="3503" y="14295"/>
                </a:lnTo>
                <a:lnTo>
                  <a:pt x="1977" y="19867"/>
                </a:lnTo>
                <a:lnTo>
                  <a:pt x="1391" y="21600"/>
                </a:lnTo>
                <a:lnTo>
                  <a:pt x="0" y="18324"/>
                </a:lnTo>
                <a:lnTo>
                  <a:pt x="331" y="15898"/>
                </a:lnTo>
                <a:lnTo>
                  <a:pt x="849" y="13863"/>
                </a:lnTo>
                <a:lnTo>
                  <a:pt x="2532" y="8391"/>
                </a:lnTo>
                <a:lnTo>
                  <a:pt x="4245" y="5034"/>
                </a:lnTo>
                <a:lnTo>
                  <a:pt x="5855" y="2559"/>
                </a:lnTo>
                <a:lnTo>
                  <a:pt x="7219" y="1026"/>
                </a:lnTo>
                <a:lnTo>
                  <a:pt x="9053" y="332"/>
                </a:lnTo>
                <a:lnTo>
                  <a:pt x="10527" y="0"/>
                </a:lnTo>
                <a:lnTo>
                  <a:pt x="12882" y="557"/>
                </a:lnTo>
                <a:lnTo>
                  <a:pt x="14734" y="1584"/>
                </a:lnTo>
                <a:lnTo>
                  <a:pt x="16497" y="3264"/>
                </a:lnTo>
                <a:lnTo>
                  <a:pt x="17470" y="4826"/>
                </a:lnTo>
                <a:lnTo>
                  <a:pt x="18778" y="7371"/>
                </a:lnTo>
                <a:lnTo>
                  <a:pt x="20097" y="10469"/>
                </a:lnTo>
                <a:lnTo>
                  <a:pt x="20843" y="12899"/>
                </a:lnTo>
                <a:lnTo>
                  <a:pt x="21600" y="16369"/>
                </a:lnTo>
                <a:close/>
              </a:path>
            </a:pathLst>
          </a:custGeom>
          <a:solidFill>
            <a:srgbClr val="F9FBFB"/>
          </a:solidFill>
          <a:ln w="12700">
            <a:solidFill>
              <a:srgbClr val="F9FBF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597px-2008_HI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30518"/>
            <a:ext cx="75819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3259261" y="2618973"/>
            <a:ext cx="3511898" cy="19729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8233"/>
                </a:moveTo>
                <a:lnTo>
                  <a:pt x="17499" y="21600"/>
                </a:lnTo>
                <a:lnTo>
                  <a:pt x="0" y="6095"/>
                </a:lnTo>
                <a:lnTo>
                  <a:pt x="0" y="4126"/>
                </a:lnTo>
                <a:lnTo>
                  <a:pt x="1270" y="933"/>
                </a:lnTo>
                <a:lnTo>
                  <a:pt x="3695" y="0"/>
                </a:lnTo>
                <a:lnTo>
                  <a:pt x="6188" y="890"/>
                </a:lnTo>
                <a:lnTo>
                  <a:pt x="13363" y="3421"/>
                </a:lnTo>
                <a:lnTo>
                  <a:pt x="16548" y="7868"/>
                </a:lnTo>
                <a:lnTo>
                  <a:pt x="18842" y="12167"/>
                </a:lnTo>
                <a:lnTo>
                  <a:pt x="21137" y="16132"/>
                </a:lnTo>
                <a:lnTo>
                  <a:pt x="21600" y="18233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61" name="Shape 161"/>
          <p:cNvSpPr/>
          <p:nvPr/>
        </p:nvSpPr>
        <p:spPr>
          <a:xfrm>
            <a:off x="6082903" y="5067213"/>
            <a:ext cx="763973" cy="647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" y="14253"/>
                </a:moveTo>
                <a:lnTo>
                  <a:pt x="1497" y="12269"/>
                </a:lnTo>
                <a:lnTo>
                  <a:pt x="7011" y="6355"/>
                </a:lnTo>
                <a:lnTo>
                  <a:pt x="10824" y="4347"/>
                </a:lnTo>
                <a:lnTo>
                  <a:pt x="15437" y="1536"/>
                </a:lnTo>
                <a:lnTo>
                  <a:pt x="18253" y="0"/>
                </a:lnTo>
                <a:lnTo>
                  <a:pt x="19799" y="0"/>
                </a:lnTo>
                <a:lnTo>
                  <a:pt x="20389" y="1899"/>
                </a:lnTo>
                <a:lnTo>
                  <a:pt x="21134" y="3394"/>
                </a:lnTo>
                <a:lnTo>
                  <a:pt x="21600" y="6649"/>
                </a:lnTo>
                <a:lnTo>
                  <a:pt x="18898" y="11155"/>
                </a:lnTo>
                <a:lnTo>
                  <a:pt x="11328" y="18264"/>
                </a:lnTo>
                <a:lnTo>
                  <a:pt x="6860" y="21600"/>
                </a:lnTo>
                <a:lnTo>
                  <a:pt x="2018" y="19143"/>
                </a:lnTo>
                <a:lnTo>
                  <a:pt x="0" y="15807"/>
                </a:lnTo>
                <a:lnTo>
                  <a:pt x="0" y="16188"/>
                </a:lnTo>
                <a:lnTo>
                  <a:pt x="9" y="14253"/>
                </a:lnTo>
                <a:close/>
              </a:path>
            </a:pathLst>
          </a:custGeom>
          <a:solidFill/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62" name="Shape 162"/>
          <p:cNvSpPr/>
          <p:nvPr/>
        </p:nvSpPr>
        <p:spPr>
          <a:xfrm>
            <a:off x="5095594" y="710889"/>
            <a:ext cx="2654300" cy="868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6878"/>
                </a:moveTo>
                <a:lnTo>
                  <a:pt x="4739" y="2185"/>
                </a:lnTo>
                <a:lnTo>
                  <a:pt x="10460" y="0"/>
                </a:lnTo>
                <a:lnTo>
                  <a:pt x="15215" y="583"/>
                </a:lnTo>
                <a:lnTo>
                  <a:pt x="18766" y="2986"/>
                </a:lnTo>
                <a:lnTo>
                  <a:pt x="21350" y="6372"/>
                </a:lnTo>
                <a:lnTo>
                  <a:pt x="21600" y="9022"/>
                </a:lnTo>
                <a:lnTo>
                  <a:pt x="21040" y="15163"/>
                </a:lnTo>
                <a:lnTo>
                  <a:pt x="20599" y="20908"/>
                </a:lnTo>
                <a:lnTo>
                  <a:pt x="17597" y="19270"/>
                </a:lnTo>
                <a:lnTo>
                  <a:pt x="14073" y="16138"/>
                </a:lnTo>
                <a:lnTo>
                  <a:pt x="10784" y="15410"/>
                </a:lnTo>
                <a:lnTo>
                  <a:pt x="7472" y="15520"/>
                </a:lnTo>
                <a:lnTo>
                  <a:pt x="4445" y="17777"/>
                </a:lnTo>
                <a:lnTo>
                  <a:pt x="2014" y="21600"/>
                </a:lnTo>
                <a:lnTo>
                  <a:pt x="405" y="17631"/>
                </a:lnTo>
                <a:lnTo>
                  <a:pt x="24" y="9415"/>
                </a:lnTo>
                <a:lnTo>
                  <a:pt x="0" y="6878"/>
                </a:lnTo>
                <a:close/>
              </a:path>
            </a:pathLst>
          </a:custGeom>
          <a:solidFill>
            <a:srgbClr val="F8F8F8"/>
          </a:solidFill>
          <a:ln w="25400">
            <a:solidFill>
              <a:srgbClr val="F8F8F8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163" name="Table 163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Oregon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Florida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Louisiana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Hawaii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6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216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xi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1"/>
      <p:bldP build="whole" bldLvl="1" animBg="1" rev="0" advAuto="0" spid="162" grpId="3"/>
      <p:bldP build="whole" bldLvl="1" animBg="1" rev="0" advAuto="0" spid="161" grpId="2"/>
      <p:bldP build="whole" bldLvl="1" animBg="1" rev="0" advAuto="0" spid="164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607px-2000_NH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298505"/>
            <a:ext cx="7708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68" name="Table 16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Vermont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700"/>
                        <a:t>New Hampshire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Maine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Massachusetts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6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5435" y="8323953"/>
            <a:ext cx="3220294" cy="1208292"/>
          </a:xfrm>
          <a:prstGeom prst="rect">
            <a:avLst/>
          </a:prstGeom>
        </p:spPr>
      </p:pic>
      <p:sp>
        <p:nvSpPr>
          <p:cNvPr id="171" name="Shape 171"/>
          <p:cNvSpPr/>
          <p:nvPr/>
        </p:nvSpPr>
        <p:spPr>
          <a:xfrm>
            <a:off x="3786542" y="642095"/>
            <a:ext cx="5285251" cy="1640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7212"/>
                </a:moveTo>
                <a:lnTo>
                  <a:pt x="20280" y="20776"/>
                </a:lnTo>
                <a:lnTo>
                  <a:pt x="19267" y="18783"/>
                </a:lnTo>
                <a:lnTo>
                  <a:pt x="15971" y="11620"/>
                </a:lnTo>
                <a:lnTo>
                  <a:pt x="13524" y="8138"/>
                </a:lnTo>
                <a:lnTo>
                  <a:pt x="10858" y="7148"/>
                </a:lnTo>
                <a:lnTo>
                  <a:pt x="8247" y="7883"/>
                </a:lnTo>
                <a:lnTo>
                  <a:pt x="6642" y="11179"/>
                </a:lnTo>
                <a:lnTo>
                  <a:pt x="1780" y="21600"/>
                </a:lnTo>
                <a:lnTo>
                  <a:pt x="607" y="19492"/>
                </a:lnTo>
                <a:lnTo>
                  <a:pt x="0" y="17082"/>
                </a:lnTo>
                <a:lnTo>
                  <a:pt x="400" y="14378"/>
                </a:lnTo>
                <a:lnTo>
                  <a:pt x="2114" y="9569"/>
                </a:lnTo>
                <a:lnTo>
                  <a:pt x="4525" y="4434"/>
                </a:lnTo>
                <a:lnTo>
                  <a:pt x="5914" y="2968"/>
                </a:lnTo>
                <a:lnTo>
                  <a:pt x="6941" y="1334"/>
                </a:lnTo>
                <a:lnTo>
                  <a:pt x="8464" y="797"/>
                </a:lnTo>
                <a:lnTo>
                  <a:pt x="10245" y="115"/>
                </a:lnTo>
                <a:lnTo>
                  <a:pt x="12050" y="0"/>
                </a:lnTo>
                <a:lnTo>
                  <a:pt x="14069" y="950"/>
                </a:lnTo>
                <a:lnTo>
                  <a:pt x="16121" y="2896"/>
                </a:lnTo>
                <a:lnTo>
                  <a:pt x="17531" y="5502"/>
                </a:lnTo>
                <a:lnTo>
                  <a:pt x="18968" y="7955"/>
                </a:lnTo>
                <a:lnTo>
                  <a:pt x="20013" y="10753"/>
                </a:lnTo>
                <a:lnTo>
                  <a:pt x="20961" y="13959"/>
                </a:lnTo>
                <a:lnTo>
                  <a:pt x="21600" y="17212"/>
                </a:lnTo>
                <a:close/>
              </a:path>
            </a:pathLst>
          </a:custGeom>
          <a:solidFill>
            <a:srgbClr val="F1F5F5"/>
          </a:solidFill>
          <a:ln w="12700">
            <a:solidFill>
              <a:srgbClr val="F1F5F5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600px-2007_UT_Proof_Rev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312139"/>
            <a:ext cx="76200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74" name="Table 174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Nevada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Utah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California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7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4352" y="8323953"/>
            <a:ext cx="3220294" cy="1208292"/>
          </a:xfrm>
          <a:prstGeom prst="rect">
            <a:avLst/>
          </a:prstGeom>
        </p:spPr>
      </p:pic>
      <p:sp>
        <p:nvSpPr>
          <p:cNvPr id="177" name="Shape 177"/>
          <p:cNvSpPr/>
          <p:nvPr/>
        </p:nvSpPr>
        <p:spPr>
          <a:xfrm>
            <a:off x="5452836" y="745910"/>
            <a:ext cx="2071153" cy="713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3996"/>
                </a:moveTo>
                <a:lnTo>
                  <a:pt x="12274" y="0"/>
                </a:lnTo>
                <a:lnTo>
                  <a:pt x="7187" y="313"/>
                </a:lnTo>
                <a:lnTo>
                  <a:pt x="0" y="4431"/>
                </a:lnTo>
                <a:lnTo>
                  <a:pt x="1950" y="20536"/>
                </a:lnTo>
                <a:lnTo>
                  <a:pt x="5938" y="19154"/>
                </a:lnTo>
                <a:lnTo>
                  <a:pt x="13017" y="17400"/>
                </a:lnTo>
                <a:lnTo>
                  <a:pt x="20492" y="21600"/>
                </a:lnTo>
                <a:lnTo>
                  <a:pt x="21600" y="3996"/>
                </a:lnTo>
                <a:close/>
              </a:path>
            </a:pathLst>
          </a:custGeom>
          <a:solidFill>
            <a:srgbClr val="FBFBFB"/>
          </a:solidFill>
          <a:ln w="12700">
            <a:solidFill>
              <a:srgbClr val="FBFBFB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598px-2002_L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368738"/>
            <a:ext cx="75946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0" name="Table 180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Arkansas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Oklahoma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Louisiana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8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40204" y="8323953"/>
            <a:ext cx="3220293" cy="1208292"/>
          </a:xfrm>
          <a:prstGeom prst="rect">
            <a:avLst/>
          </a:prstGeom>
        </p:spPr>
      </p:pic>
      <p:sp>
        <p:nvSpPr>
          <p:cNvPr id="183" name="Shape 183"/>
          <p:cNvSpPr/>
          <p:nvPr/>
        </p:nvSpPr>
        <p:spPr>
          <a:xfrm>
            <a:off x="4415780" y="735363"/>
            <a:ext cx="3956047" cy="1170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966"/>
                </a:moveTo>
                <a:lnTo>
                  <a:pt x="4837" y="3086"/>
                </a:lnTo>
                <a:lnTo>
                  <a:pt x="8637" y="329"/>
                </a:lnTo>
                <a:lnTo>
                  <a:pt x="12057" y="0"/>
                </a:lnTo>
                <a:lnTo>
                  <a:pt x="15774" y="2042"/>
                </a:lnTo>
                <a:lnTo>
                  <a:pt x="18510" y="5093"/>
                </a:lnTo>
                <a:lnTo>
                  <a:pt x="21600" y="12302"/>
                </a:lnTo>
                <a:lnTo>
                  <a:pt x="21207" y="21600"/>
                </a:lnTo>
                <a:lnTo>
                  <a:pt x="19505" y="21257"/>
                </a:lnTo>
                <a:lnTo>
                  <a:pt x="14648" y="11996"/>
                </a:lnTo>
                <a:lnTo>
                  <a:pt x="11015" y="10623"/>
                </a:lnTo>
                <a:lnTo>
                  <a:pt x="7778" y="11691"/>
                </a:lnTo>
                <a:lnTo>
                  <a:pt x="1688" y="20697"/>
                </a:lnTo>
                <a:lnTo>
                  <a:pt x="0" y="12966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184" name="Shape 184"/>
          <p:cNvSpPr/>
          <p:nvPr/>
        </p:nvSpPr>
        <p:spPr>
          <a:xfrm>
            <a:off x="7474095" y="4401674"/>
            <a:ext cx="2288986" cy="535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50" y="2540"/>
                </a:moveTo>
                <a:cubicBezTo>
                  <a:pt x="556" y="2434"/>
                  <a:pt x="562" y="2328"/>
                  <a:pt x="567" y="2222"/>
                </a:cubicBezTo>
                <a:cubicBezTo>
                  <a:pt x="573" y="2117"/>
                  <a:pt x="579" y="2011"/>
                  <a:pt x="585" y="1905"/>
                </a:cubicBezTo>
                <a:cubicBezTo>
                  <a:pt x="596" y="1693"/>
                  <a:pt x="607" y="1482"/>
                  <a:pt x="619" y="1270"/>
                </a:cubicBezTo>
                <a:cubicBezTo>
                  <a:pt x="630" y="1058"/>
                  <a:pt x="641" y="847"/>
                  <a:pt x="653" y="635"/>
                </a:cubicBezTo>
                <a:cubicBezTo>
                  <a:pt x="658" y="529"/>
                  <a:pt x="664" y="423"/>
                  <a:pt x="670" y="317"/>
                </a:cubicBezTo>
                <a:lnTo>
                  <a:pt x="687" y="0"/>
                </a:lnTo>
                <a:lnTo>
                  <a:pt x="1872" y="57"/>
                </a:lnTo>
                <a:lnTo>
                  <a:pt x="10909" y="2520"/>
                </a:lnTo>
                <a:lnTo>
                  <a:pt x="11861" y="3854"/>
                </a:lnTo>
                <a:lnTo>
                  <a:pt x="13226" y="2937"/>
                </a:lnTo>
                <a:lnTo>
                  <a:pt x="20625" y="1269"/>
                </a:lnTo>
                <a:lnTo>
                  <a:pt x="21600" y="21600"/>
                </a:lnTo>
                <a:lnTo>
                  <a:pt x="0" y="20256"/>
                </a:lnTo>
                <a:cubicBezTo>
                  <a:pt x="56" y="14291"/>
                  <a:pt x="240" y="8361"/>
                  <a:pt x="550" y="2540"/>
                </a:cubicBezTo>
                <a:close/>
              </a:path>
            </a:pathLst>
          </a:custGeom>
          <a:solidFill/>
          <a:ln w="12700">
            <a:solidFill/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600px-2006_CO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336825"/>
            <a:ext cx="76200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Shape 74"/>
          <p:cNvSpPr/>
          <p:nvPr/>
        </p:nvSpPr>
        <p:spPr>
          <a:xfrm>
            <a:off x="4493917" y="745160"/>
            <a:ext cx="4090093" cy="1277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903"/>
                </a:moveTo>
                <a:lnTo>
                  <a:pt x="2199" y="6155"/>
                </a:lnTo>
                <a:lnTo>
                  <a:pt x="5360" y="2113"/>
                </a:lnTo>
                <a:lnTo>
                  <a:pt x="7528" y="631"/>
                </a:lnTo>
                <a:lnTo>
                  <a:pt x="10356" y="0"/>
                </a:lnTo>
                <a:lnTo>
                  <a:pt x="12753" y="78"/>
                </a:lnTo>
                <a:lnTo>
                  <a:pt x="14813" y="1750"/>
                </a:lnTo>
                <a:lnTo>
                  <a:pt x="16795" y="3008"/>
                </a:lnTo>
                <a:lnTo>
                  <a:pt x="18567" y="5831"/>
                </a:lnTo>
                <a:lnTo>
                  <a:pt x="19887" y="8059"/>
                </a:lnTo>
                <a:lnTo>
                  <a:pt x="20917" y="10990"/>
                </a:lnTo>
                <a:lnTo>
                  <a:pt x="21600" y="14514"/>
                </a:lnTo>
                <a:lnTo>
                  <a:pt x="20950" y="18303"/>
                </a:lnTo>
                <a:lnTo>
                  <a:pt x="19676" y="21600"/>
                </a:lnTo>
                <a:lnTo>
                  <a:pt x="17042" y="13206"/>
                </a:lnTo>
                <a:lnTo>
                  <a:pt x="14945" y="11498"/>
                </a:lnTo>
                <a:lnTo>
                  <a:pt x="11978" y="9641"/>
                </a:lnTo>
                <a:lnTo>
                  <a:pt x="9173" y="9641"/>
                </a:lnTo>
                <a:lnTo>
                  <a:pt x="7157" y="10383"/>
                </a:lnTo>
                <a:lnTo>
                  <a:pt x="5280" y="13128"/>
                </a:lnTo>
                <a:lnTo>
                  <a:pt x="2869" y="17547"/>
                </a:lnTo>
                <a:lnTo>
                  <a:pt x="1132" y="20437"/>
                </a:lnTo>
                <a:lnTo>
                  <a:pt x="111" y="14869"/>
                </a:lnTo>
                <a:lnTo>
                  <a:pt x="0" y="9903"/>
                </a:lnTo>
                <a:close/>
              </a:path>
            </a:pathLst>
          </a:custGeom>
          <a:solidFill>
            <a:srgbClr val="F8F8F8"/>
          </a:solidFill>
          <a:ln w="25400">
            <a:solidFill>
              <a:srgbClr val="F8F8F8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75" name="Table 75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Idaho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Montana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Utah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7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070" y="8323953"/>
            <a:ext cx="3220293" cy="1208292"/>
          </a:xfrm>
          <a:prstGeom prst="rect">
            <a:avLst/>
          </a:prstGeom>
        </p:spPr>
      </p:pic>
      <p:sp>
        <p:nvSpPr>
          <p:cNvPr id="78" name="Shape 78"/>
          <p:cNvSpPr/>
          <p:nvPr/>
        </p:nvSpPr>
        <p:spPr>
          <a:xfrm>
            <a:off x="6485606" y="5934439"/>
            <a:ext cx="2425723" cy="497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83" y="2905"/>
                </a:moveTo>
                <a:lnTo>
                  <a:pt x="2072" y="3376"/>
                </a:lnTo>
                <a:lnTo>
                  <a:pt x="4011" y="5771"/>
                </a:lnTo>
                <a:lnTo>
                  <a:pt x="6434" y="6884"/>
                </a:lnTo>
                <a:lnTo>
                  <a:pt x="9088" y="6884"/>
                </a:lnTo>
                <a:lnTo>
                  <a:pt x="11392" y="6725"/>
                </a:lnTo>
                <a:lnTo>
                  <a:pt x="13803" y="6248"/>
                </a:lnTo>
                <a:lnTo>
                  <a:pt x="20926" y="0"/>
                </a:lnTo>
                <a:lnTo>
                  <a:pt x="21600" y="12810"/>
                </a:lnTo>
                <a:lnTo>
                  <a:pt x="16370" y="19427"/>
                </a:lnTo>
                <a:lnTo>
                  <a:pt x="13601" y="21282"/>
                </a:lnTo>
                <a:lnTo>
                  <a:pt x="10417" y="21600"/>
                </a:lnTo>
                <a:lnTo>
                  <a:pt x="6867" y="20428"/>
                </a:lnTo>
                <a:lnTo>
                  <a:pt x="2173" y="17778"/>
                </a:lnTo>
                <a:lnTo>
                  <a:pt x="0" y="15711"/>
                </a:lnTo>
                <a:lnTo>
                  <a:pt x="126" y="3322"/>
                </a:lnTo>
                <a:lnTo>
                  <a:pt x="382" y="2232"/>
                </a:lnTo>
                <a:lnTo>
                  <a:pt x="783" y="2905"/>
                </a:lnTo>
                <a:close/>
              </a:path>
            </a:pathLst>
          </a:custGeom>
          <a:solidFill>
            <a:srgbClr val="DEDEDE"/>
          </a:solidFill>
          <a:ln w="12700">
            <a:solidFill>
              <a:srgbClr val="DEDEDE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4" grpId="1"/>
      <p:bldP build="whole" bldLvl="1" animBg="1" rev="0" advAuto="0" spid="7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602px-1999_G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700" y="378536"/>
            <a:ext cx="76454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5609513" y="2211834"/>
            <a:ext cx="1413389" cy="467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110" y="21600"/>
                </a:moveTo>
                <a:lnTo>
                  <a:pt x="21600" y="20593"/>
                </a:lnTo>
                <a:lnTo>
                  <a:pt x="18890" y="0"/>
                </a:lnTo>
                <a:lnTo>
                  <a:pt x="0" y="1675"/>
                </a:lnTo>
                <a:lnTo>
                  <a:pt x="268" y="4019"/>
                </a:lnTo>
                <a:lnTo>
                  <a:pt x="624" y="5093"/>
                </a:lnTo>
                <a:lnTo>
                  <a:pt x="1201" y="7166"/>
                </a:lnTo>
                <a:lnTo>
                  <a:pt x="1952" y="8624"/>
                </a:lnTo>
                <a:lnTo>
                  <a:pt x="19110" y="21600"/>
                </a:lnTo>
                <a:close/>
              </a:path>
            </a:pathLst>
          </a:custGeom>
          <a:solidFill>
            <a:srgbClr val="EEF3F3"/>
          </a:solidFill>
          <a:ln w="25400">
            <a:solidFill>
              <a:srgbClr val="EEF3F3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88" name="Shape 188"/>
          <p:cNvSpPr/>
          <p:nvPr/>
        </p:nvSpPr>
        <p:spPr>
          <a:xfrm>
            <a:off x="5194560" y="2221388"/>
            <a:ext cx="184424" cy="1773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291"/>
                </a:moveTo>
                <a:lnTo>
                  <a:pt x="0" y="8564"/>
                </a:lnTo>
                <a:lnTo>
                  <a:pt x="888" y="11865"/>
                </a:lnTo>
                <a:lnTo>
                  <a:pt x="4217" y="16561"/>
                </a:lnTo>
                <a:lnTo>
                  <a:pt x="7506" y="21198"/>
                </a:lnTo>
                <a:lnTo>
                  <a:pt x="18298" y="21600"/>
                </a:lnTo>
                <a:lnTo>
                  <a:pt x="20200" y="16620"/>
                </a:lnTo>
                <a:lnTo>
                  <a:pt x="20585" y="10897"/>
                </a:lnTo>
                <a:lnTo>
                  <a:pt x="21600" y="4385"/>
                </a:lnTo>
                <a:lnTo>
                  <a:pt x="21600" y="2007"/>
                </a:lnTo>
                <a:lnTo>
                  <a:pt x="13124" y="0"/>
                </a:lnTo>
                <a:lnTo>
                  <a:pt x="0" y="2291"/>
                </a:lnTo>
                <a:close/>
              </a:path>
            </a:pathLst>
          </a:custGeom>
          <a:solidFill>
            <a:srgbClr val="EEF4F4"/>
          </a:solidFill>
          <a:ln w="25400">
            <a:solidFill>
              <a:srgbClr val="EEF4F4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89" name="Shape 189"/>
          <p:cNvSpPr/>
          <p:nvPr/>
        </p:nvSpPr>
        <p:spPr>
          <a:xfrm>
            <a:off x="4551151" y="2219714"/>
            <a:ext cx="564209" cy="692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251" y="18574"/>
                </a:moveTo>
                <a:lnTo>
                  <a:pt x="7032" y="19659"/>
                </a:lnTo>
                <a:lnTo>
                  <a:pt x="5308" y="20747"/>
                </a:lnTo>
                <a:lnTo>
                  <a:pt x="3341" y="21292"/>
                </a:lnTo>
                <a:lnTo>
                  <a:pt x="2139" y="21600"/>
                </a:lnTo>
                <a:lnTo>
                  <a:pt x="0" y="10505"/>
                </a:lnTo>
                <a:lnTo>
                  <a:pt x="1173" y="5199"/>
                </a:lnTo>
                <a:lnTo>
                  <a:pt x="6176" y="826"/>
                </a:lnTo>
                <a:lnTo>
                  <a:pt x="12432" y="0"/>
                </a:lnTo>
                <a:lnTo>
                  <a:pt x="15334" y="582"/>
                </a:lnTo>
                <a:lnTo>
                  <a:pt x="16451" y="986"/>
                </a:lnTo>
                <a:lnTo>
                  <a:pt x="17834" y="2170"/>
                </a:lnTo>
                <a:lnTo>
                  <a:pt x="21600" y="5302"/>
                </a:lnTo>
                <a:lnTo>
                  <a:pt x="9251" y="18574"/>
                </a:lnTo>
                <a:close/>
              </a:path>
            </a:pathLst>
          </a:custGeom>
          <a:solidFill>
            <a:srgbClr val="EEF4F4"/>
          </a:solidFill>
          <a:ln w="25400">
            <a:solidFill>
              <a:srgbClr val="EEF4F4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90" name="Shape 190"/>
          <p:cNvSpPr/>
          <p:nvPr/>
        </p:nvSpPr>
        <p:spPr>
          <a:xfrm>
            <a:off x="4775869" y="3517408"/>
            <a:ext cx="1099097" cy="2973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10"/>
                </a:moveTo>
                <a:lnTo>
                  <a:pt x="537" y="600"/>
                </a:lnTo>
                <a:lnTo>
                  <a:pt x="1485" y="387"/>
                </a:lnTo>
                <a:lnTo>
                  <a:pt x="2272" y="119"/>
                </a:lnTo>
                <a:lnTo>
                  <a:pt x="3020" y="0"/>
                </a:lnTo>
                <a:lnTo>
                  <a:pt x="21600" y="19954"/>
                </a:lnTo>
                <a:lnTo>
                  <a:pt x="21149" y="20191"/>
                </a:lnTo>
                <a:lnTo>
                  <a:pt x="19513" y="20629"/>
                </a:lnTo>
                <a:lnTo>
                  <a:pt x="18192" y="20908"/>
                </a:lnTo>
                <a:lnTo>
                  <a:pt x="17529" y="21194"/>
                </a:lnTo>
                <a:lnTo>
                  <a:pt x="16328" y="21528"/>
                </a:lnTo>
                <a:lnTo>
                  <a:pt x="12250" y="21600"/>
                </a:lnTo>
                <a:lnTo>
                  <a:pt x="2993" y="13583"/>
                </a:lnTo>
                <a:lnTo>
                  <a:pt x="296" y="3389"/>
                </a:lnTo>
                <a:lnTo>
                  <a:pt x="0" y="910"/>
                </a:lnTo>
                <a:close/>
              </a:path>
            </a:pathLst>
          </a:custGeom>
          <a:solidFill>
            <a:srgbClr val="EEF3F3"/>
          </a:solidFill>
          <a:ln w="25400">
            <a:solidFill>
              <a:srgbClr val="EEF3F3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91" name="Shape 191"/>
          <p:cNvSpPr/>
          <p:nvPr/>
        </p:nvSpPr>
        <p:spPr>
          <a:xfrm>
            <a:off x="5714565" y="3196411"/>
            <a:ext cx="2970189" cy="3672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1" y="18127"/>
                </a:moveTo>
                <a:lnTo>
                  <a:pt x="1246" y="18280"/>
                </a:lnTo>
                <a:lnTo>
                  <a:pt x="952" y="18466"/>
                </a:lnTo>
                <a:lnTo>
                  <a:pt x="610" y="18672"/>
                </a:lnTo>
                <a:lnTo>
                  <a:pt x="356" y="18839"/>
                </a:lnTo>
                <a:lnTo>
                  <a:pt x="95" y="18980"/>
                </a:lnTo>
                <a:lnTo>
                  <a:pt x="0" y="19153"/>
                </a:lnTo>
                <a:lnTo>
                  <a:pt x="2341" y="19463"/>
                </a:lnTo>
                <a:lnTo>
                  <a:pt x="12734" y="21600"/>
                </a:lnTo>
                <a:lnTo>
                  <a:pt x="16025" y="20633"/>
                </a:lnTo>
                <a:lnTo>
                  <a:pt x="16545" y="19886"/>
                </a:lnTo>
                <a:lnTo>
                  <a:pt x="20167" y="17594"/>
                </a:lnTo>
                <a:lnTo>
                  <a:pt x="19999" y="15278"/>
                </a:lnTo>
                <a:lnTo>
                  <a:pt x="20718" y="11733"/>
                </a:lnTo>
                <a:lnTo>
                  <a:pt x="21161" y="9010"/>
                </a:lnTo>
                <a:lnTo>
                  <a:pt x="21600" y="7444"/>
                </a:lnTo>
                <a:lnTo>
                  <a:pt x="16094" y="2153"/>
                </a:lnTo>
                <a:lnTo>
                  <a:pt x="12205" y="0"/>
                </a:lnTo>
                <a:lnTo>
                  <a:pt x="11658" y="19"/>
                </a:lnTo>
                <a:lnTo>
                  <a:pt x="11404" y="77"/>
                </a:lnTo>
                <a:lnTo>
                  <a:pt x="11113" y="224"/>
                </a:lnTo>
                <a:lnTo>
                  <a:pt x="10867" y="314"/>
                </a:lnTo>
                <a:lnTo>
                  <a:pt x="11419" y="1235"/>
                </a:lnTo>
                <a:lnTo>
                  <a:pt x="17978" y="6680"/>
                </a:lnTo>
                <a:lnTo>
                  <a:pt x="18607" y="8524"/>
                </a:lnTo>
                <a:lnTo>
                  <a:pt x="18056" y="11682"/>
                </a:lnTo>
                <a:lnTo>
                  <a:pt x="17339" y="14166"/>
                </a:lnTo>
                <a:lnTo>
                  <a:pt x="15960" y="16012"/>
                </a:lnTo>
                <a:lnTo>
                  <a:pt x="14483" y="16986"/>
                </a:lnTo>
                <a:lnTo>
                  <a:pt x="12662" y="17586"/>
                </a:lnTo>
                <a:lnTo>
                  <a:pt x="7364" y="17893"/>
                </a:lnTo>
                <a:lnTo>
                  <a:pt x="5207" y="17842"/>
                </a:lnTo>
                <a:lnTo>
                  <a:pt x="2667" y="17918"/>
                </a:lnTo>
                <a:lnTo>
                  <a:pt x="1581" y="18127"/>
                </a:lnTo>
                <a:close/>
              </a:path>
            </a:pathLst>
          </a:custGeom>
          <a:solidFill>
            <a:srgbClr val="1C1D1E"/>
          </a:solidFill>
          <a:ln w="25400">
            <a:solidFill>
              <a:srgbClr val="1C1D1E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192" name="Shape 192"/>
          <p:cNvSpPr/>
          <p:nvPr/>
        </p:nvSpPr>
        <p:spPr>
          <a:xfrm>
            <a:off x="4958308" y="699509"/>
            <a:ext cx="3226512" cy="889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785"/>
                </a:moveTo>
                <a:lnTo>
                  <a:pt x="1130" y="8213"/>
                </a:lnTo>
                <a:lnTo>
                  <a:pt x="2718" y="6262"/>
                </a:lnTo>
                <a:lnTo>
                  <a:pt x="4119" y="4022"/>
                </a:lnTo>
                <a:lnTo>
                  <a:pt x="5645" y="2367"/>
                </a:lnTo>
                <a:lnTo>
                  <a:pt x="7408" y="735"/>
                </a:lnTo>
                <a:lnTo>
                  <a:pt x="8913" y="419"/>
                </a:lnTo>
                <a:lnTo>
                  <a:pt x="10127" y="103"/>
                </a:lnTo>
                <a:lnTo>
                  <a:pt x="11047" y="0"/>
                </a:lnTo>
                <a:lnTo>
                  <a:pt x="12231" y="0"/>
                </a:lnTo>
                <a:lnTo>
                  <a:pt x="13093" y="498"/>
                </a:lnTo>
                <a:lnTo>
                  <a:pt x="14070" y="814"/>
                </a:lnTo>
                <a:lnTo>
                  <a:pt x="15029" y="1272"/>
                </a:lnTo>
                <a:lnTo>
                  <a:pt x="15908" y="1805"/>
                </a:lnTo>
                <a:lnTo>
                  <a:pt x="17026" y="3370"/>
                </a:lnTo>
                <a:lnTo>
                  <a:pt x="17260" y="3381"/>
                </a:lnTo>
                <a:lnTo>
                  <a:pt x="18280" y="4693"/>
                </a:lnTo>
                <a:lnTo>
                  <a:pt x="19434" y="7288"/>
                </a:lnTo>
                <a:lnTo>
                  <a:pt x="20261" y="7474"/>
                </a:lnTo>
                <a:lnTo>
                  <a:pt x="20965" y="9002"/>
                </a:lnTo>
                <a:lnTo>
                  <a:pt x="21600" y="12475"/>
                </a:lnTo>
                <a:lnTo>
                  <a:pt x="21482" y="17590"/>
                </a:lnTo>
                <a:lnTo>
                  <a:pt x="20816" y="21600"/>
                </a:lnTo>
                <a:lnTo>
                  <a:pt x="19492" y="20604"/>
                </a:lnTo>
                <a:lnTo>
                  <a:pt x="16319" y="16658"/>
                </a:lnTo>
                <a:lnTo>
                  <a:pt x="14017" y="13281"/>
                </a:lnTo>
                <a:lnTo>
                  <a:pt x="11372" y="13174"/>
                </a:lnTo>
                <a:lnTo>
                  <a:pt x="8912" y="13068"/>
                </a:lnTo>
                <a:lnTo>
                  <a:pt x="6014" y="15947"/>
                </a:lnTo>
                <a:lnTo>
                  <a:pt x="3439" y="19325"/>
                </a:lnTo>
                <a:lnTo>
                  <a:pt x="1783" y="21280"/>
                </a:lnTo>
                <a:lnTo>
                  <a:pt x="570" y="19147"/>
                </a:lnTo>
                <a:lnTo>
                  <a:pt x="139" y="13115"/>
                </a:lnTo>
                <a:lnTo>
                  <a:pt x="0" y="10785"/>
                </a:lnTo>
                <a:close/>
              </a:path>
            </a:pathLst>
          </a:custGeom>
          <a:solidFill>
            <a:srgbClr val="EEF3F3"/>
          </a:solidFill>
          <a:ln w="25400">
            <a:solidFill>
              <a:srgbClr val="EEF3F3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193" name="Table 193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South Carolina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Georgia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Carolina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Florida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9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1931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xi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nodeType="afterEffect" presetClass="exi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presetClass="exi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afterEffect" presetClass="exi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presetClass="entr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0" grpId="4"/>
      <p:bldP build="whole" bldLvl="1" animBg="1" rev="0" advAuto="0" spid="194" grpId="7"/>
      <p:bldP build="whole" bldLvl="1" animBg="1" rev="0" advAuto="0" spid="191" grpId="5"/>
      <p:bldP build="whole" bldLvl="1" animBg="1" rev="0" advAuto="0" spid="188" grpId="2"/>
      <p:bldP build="whole" bldLvl="1" animBg="1" rev="0" advAuto="0" spid="192" grpId="6"/>
      <p:bldP build="whole" bldLvl="1" animBg="1" rev="0" advAuto="0" spid="189" grpId="3"/>
      <p:bldP build="whole" bldLvl="1" animBg="1" rev="0" advAuto="0" spid="18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598px-2002_IN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250487"/>
            <a:ext cx="7594600" cy="76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4750147" y="618324"/>
            <a:ext cx="3221237" cy="979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815"/>
                </a:moveTo>
                <a:lnTo>
                  <a:pt x="1354" y="20115"/>
                </a:lnTo>
                <a:lnTo>
                  <a:pt x="4346" y="17014"/>
                </a:lnTo>
                <a:lnTo>
                  <a:pt x="7321" y="13687"/>
                </a:lnTo>
                <a:lnTo>
                  <a:pt x="10631" y="12395"/>
                </a:lnTo>
                <a:lnTo>
                  <a:pt x="13838" y="13526"/>
                </a:lnTo>
                <a:lnTo>
                  <a:pt x="15782" y="14527"/>
                </a:lnTo>
                <a:lnTo>
                  <a:pt x="17923" y="19275"/>
                </a:lnTo>
                <a:lnTo>
                  <a:pt x="20677" y="21600"/>
                </a:lnTo>
                <a:lnTo>
                  <a:pt x="21600" y="19533"/>
                </a:lnTo>
                <a:lnTo>
                  <a:pt x="21600" y="13752"/>
                </a:lnTo>
                <a:lnTo>
                  <a:pt x="21443" y="8523"/>
                </a:lnTo>
                <a:lnTo>
                  <a:pt x="20314" y="6488"/>
                </a:lnTo>
                <a:lnTo>
                  <a:pt x="17401" y="2810"/>
                </a:lnTo>
                <a:lnTo>
                  <a:pt x="14495" y="614"/>
                </a:lnTo>
                <a:lnTo>
                  <a:pt x="11774" y="258"/>
                </a:lnTo>
                <a:lnTo>
                  <a:pt x="9530" y="0"/>
                </a:lnTo>
                <a:lnTo>
                  <a:pt x="7360" y="1163"/>
                </a:lnTo>
                <a:lnTo>
                  <a:pt x="5536" y="2035"/>
                </a:lnTo>
                <a:lnTo>
                  <a:pt x="3494" y="4134"/>
                </a:lnTo>
                <a:lnTo>
                  <a:pt x="2129" y="5910"/>
                </a:lnTo>
                <a:lnTo>
                  <a:pt x="914" y="7913"/>
                </a:lnTo>
                <a:lnTo>
                  <a:pt x="0" y="9815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199" name="Table 199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Indiana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Illinois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Michigan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0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33943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0" grpId="2"/>
      <p:bldP build="whole" bldLvl="1" animBg="1" rev="0" advAuto="0" spid="19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603px-1999_DE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3350" y="330518"/>
            <a:ext cx="76581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4835144" y="645719"/>
            <a:ext cx="3728145" cy="10495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230"/>
                </a:moveTo>
                <a:lnTo>
                  <a:pt x="17074" y="4092"/>
                </a:lnTo>
                <a:lnTo>
                  <a:pt x="14708" y="1745"/>
                </a:lnTo>
                <a:lnTo>
                  <a:pt x="12666" y="422"/>
                </a:lnTo>
                <a:lnTo>
                  <a:pt x="11081" y="0"/>
                </a:lnTo>
                <a:lnTo>
                  <a:pt x="9887" y="0"/>
                </a:lnTo>
                <a:lnTo>
                  <a:pt x="8297" y="358"/>
                </a:lnTo>
                <a:lnTo>
                  <a:pt x="6372" y="1142"/>
                </a:lnTo>
                <a:lnTo>
                  <a:pt x="5160" y="2287"/>
                </a:lnTo>
                <a:lnTo>
                  <a:pt x="3616" y="3915"/>
                </a:lnTo>
                <a:lnTo>
                  <a:pt x="2314" y="6035"/>
                </a:lnTo>
                <a:lnTo>
                  <a:pt x="1244" y="7752"/>
                </a:lnTo>
                <a:lnTo>
                  <a:pt x="0" y="9738"/>
                </a:lnTo>
                <a:lnTo>
                  <a:pt x="0" y="12260"/>
                </a:lnTo>
                <a:lnTo>
                  <a:pt x="1509" y="21295"/>
                </a:lnTo>
                <a:lnTo>
                  <a:pt x="4011" y="16775"/>
                </a:lnTo>
                <a:lnTo>
                  <a:pt x="6674" y="12917"/>
                </a:lnTo>
                <a:lnTo>
                  <a:pt x="8972" y="11714"/>
                </a:lnTo>
                <a:lnTo>
                  <a:pt x="11150" y="11353"/>
                </a:lnTo>
                <a:lnTo>
                  <a:pt x="13228" y="12287"/>
                </a:lnTo>
                <a:lnTo>
                  <a:pt x="15346" y="13613"/>
                </a:lnTo>
                <a:lnTo>
                  <a:pt x="17128" y="16537"/>
                </a:lnTo>
                <a:lnTo>
                  <a:pt x="19165" y="21058"/>
                </a:lnTo>
                <a:lnTo>
                  <a:pt x="20350" y="21600"/>
                </a:lnTo>
                <a:lnTo>
                  <a:pt x="21277" y="16560"/>
                </a:lnTo>
                <a:lnTo>
                  <a:pt x="21600" y="12230"/>
                </a:lnTo>
                <a:close/>
              </a:path>
            </a:pathLst>
          </a:custGeom>
          <a:solidFill>
            <a:srgbClr val="F8F8F8"/>
          </a:solidFill>
          <a:ln w="25400">
            <a:solidFill>
              <a:srgbClr val="F8F8F8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05" name="Table 205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Jersey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Delaware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Connecticut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Pennsylvania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0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5925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6" grpId="2"/>
      <p:bldP build="whole" bldLvl="1" animBg="1" rev="0" advAuto="0" spid="20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602px-1999_CT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700" y="218475"/>
            <a:ext cx="76454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/>
          <p:nvPr/>
        </p:nvSpPr>
        <p:spPr>
          <a:xfrm>
            <a:off x="4132652" y="586775"/>
            <a:ext cx="4979693" cy="1480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677" y="7328"/>
                </a:moveTo>
                <a:lnTo>
                  <a:pt x="6481" y="1898"/>
                </a:lnTo>
                <a:lnTo>
                  <a:pt x="8409" y="457"/>
                </a:lnTo>
                <a:lnTo>
                  <a:pt x="10073" y="15"/>
                </a:lnTo>
                <a:lnTo>
                  <a:pt x="11932" y="0"/>
                </a:lnTo>
                <a:lnTo>
                  <a:pt x="14123" y="926"/>
                </a:lnTo>
                <a:lnTo>
                  <a:pt x="15892" y="2447"/>
                </a:lnTo>
                <a:lnTo>
                  <a:pt x="18171" y="6483"/>
                </a:lnTo>
                <a:lnTo>
                  <a:pt x="21600" y="15189"/>
                </a:lnTo>
                <a:lnTo>
                  <a:pt x="20388" y="21600"/>
                </a:lnTo>
                <a:lnTo>
                  <a:pt x="16994" y="14020"/>
                </a:lnTo>
                <a:lnTo>
                  <a:pt x="16557" y="15211"/>
                </a:lnTo>
                <a:lnTo>
                  <a:pt x="15466" y="12040"/>
                </a:lnTo>
                <a:lnTo>
                  <a:pt x="13604" y="8335"/>
                </a:lnTo>
                <a:lnTo>
                  <a:pt x="11932" y="7409"/>
                </a:lnTo>
                <a:lnTo>
                  <a:pt x="10690" y="6483"/>
                </a:lnTo>
                <a:lnTo>
                  <a:pt x="8776" y="7495"/>
                </a:lnTo>
                <a:lnTo>
                  <a:pt x="7304" y="9148"/>
                </a:lnTo>
                <a:lnTo>
                  <a:pt x="6179" y="10258"/>
                </a:lnTo>
                <a:lnTo>
                  <a:pt x="5278" y="12095"/>
                </a:lnTo>
                <a:lnTo>
                  <a:pt x="1415" y="19366"/>
                </a:lnTo>
                <a:lnTo>
                  <a:pt x="0" y="17313"/>
                </a:lnTo>
                <a:lnTo>
                  <a:pt x="1410" y="10558"/>
                </a:lnTo>
                <a:lnTo>
                  <a:pt x="2677" y="7328"/>
                </a:lnTo>
                <a:close/>
              </a:path>
            </a:pathLst>
          </a:custGeom>
          <a:solidFill>
            <a:srgbClr val="F1F5F6"/>
          </a:solidFill>
          <a:ln w="25400">
            <a:solidFill>
              <a:srgbClr val="F1F5F6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11" name="Table 211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Connecticut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Nevada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California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Rhode Island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1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785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  <p:bldP build="whole" bldLvl="1" animBg="1" rev="0" advAuto="0" spid="212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597px-2004_FL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62530"/>
            <a:ext cx="75819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Shape 216"/>
          <p:cNvSpPr/>
          <p:nvPr/>
        </p:nvSpPr>
        <p:spPr>
          <a:xfrm>
            <a:off x="4819525" y="725100"/>
            <a:ext cx="3276626" cy="1147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329" y="0"/>
                </a:moveTo>
                <a:lnTo>
                  <a:pt x="7250" y="1240"/>
                </a:lnTo>
                <a:lnTo>
                  <a:pt x="3994" y="3762"/>
                </a:lnTo>
                <a:lnTo>
                  <a:pt x="2386" y="4961"/>
                </a:lnTo>
                <a:lnTo>
                  <a:pt x="475" y="8062"/>
                </a:lnTo>
                <a:lnTo>
                  <a:pt x="0" y="9008"/>
                </a:lnTo>
                <a:lnTo>
                  <a:pt x="1447" y="21600"/>
                </a:lnTo>
                <a:lnTo>
                  <a:pt x="4065" y="15564"/>
                </a:lnTo>
                <a:lnTo>
                  <a:pt x="6753" y="12422"/>
                </a:lnTo>
                <a:lnTo>
                  <a:pt x="9817" y="11553"/>
                </a:lnTo>
                <a:lnTo>
                  <a:pt x="13186" y="11843"/>
                </a:lnTo>
                <a:lnTo>
                  <a:pt x="15544" y="12670"/>
                </a:lnTo>
                <a:lnTo>
                  <a:pt x="17925" y="14567"/>
                </a:lnTo>
                <a:lnTo>
                  <a:pt x="20443" y="18660"/>
                </a:lnTo>
                <a:lnTo>
                  <a:pt x="21600" y="17130"/>
                </a:lnTo>
                <a:lnTo>
                  <a:pt x="21558" y="9941"/>
                </a:lnTo>
                <a:lnTo>
                  <a:pt x="20313" y="6183"/>
                </a:lnTo>
                <a:lnTo>
                  <a:pt x="16409" y="2215"/>
                </a:lnTo>
                <a:lnTo>
                  <a:pt x="13746" y="230"/>
                </a:lnTo>
                <a:lnTo>
                  <a:pt x="11329" y="0"/>
                </a:lnTo>
                <a:close/>
              </a:path>
            </a:pathLst>
          </a:custGeom>
          <a:solidFill>
            <a:srgbClr val="F5F5F5"/>
          </a:solidFill>
          <a:ln w="25400">
            <a:solidFill>
              <a:srgbClr val="F5F5F5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17" name="Table 217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Louisiana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Florida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1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11083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" grpId="1"/>
      <p:bldP build="whole" bldLvl="1" animBg="1" rev="0" advAuto="0" spid="218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607px-2000_M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266493"/>
            <a:ext cx="7708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22" name="Table 222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Massachusetts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Connecticut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York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785" y="8323953"/>
            <a:ext cx="3220293" cy="1208292"/>
          </a:xfrm>
          <a:prstGeom prst="rect">
            <a:avLst/>
          </a:prstGeom>
        </p:spPr>
      </p:pic>
      <p:sp>
        <p:nvSpPr>
          <p:cNvPr id="225" name="Shape 225"/>
          <p:cNvSpPr/>
          <p:nvPr/>
        </p:nvSpPr>
        <p:spPr>
          <a:xfrm>
            <a:off x="3725417" y="643288"/>
            <a:ext cx="5341631" cy="1726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62" y="14759"/>
                </a:moveTo>
                <a:cubicBezTo>
                  <a:pt x="21485" y="15081"/>
                  <a:pt x="21508" y="15403"/>
                  <a:pt x="21531" y="15725"/>
                </a:cubicBezTo>
                <a:cubicBezTo>
                  <a:pt x="21554" y="16048"/>
                  <a:pt x="21577" y="16370"/>
                  <a:pt x="21600" y="16692"/>
                </a:cubicBezTo>
                <a:lnTo>
                  <a:pt x="21359" y="17786"/>
                </a:lnTo>
                <a:lnTo>
                  <a:pt x="20902" y="19613"/>
                </a:lnTo>
                <a:lnTo>
                  <a:pt x="20170" y="20566"/>
                </a:lnTo>
                <a:lnTo>
                  <a:pt x="18323" y="16063"/>
                </a:lnTo>
                <a:lnTo>
                  <a:pt x="14686" y="9981"/>
                </a:lnTo>
                <a:lnTo>
                  <a:pt x="13207" y="7667"/>
                </a:lnTo>
                <a:lnTo>
                  <a:pt x="11139" y="6817"/>
                </a:lnTo>
                <a:lnTo>
                  <a:pt x="9261" y="7318"/>
                </a:lnTo>
                <a:lnTo>
                  <a:pt x="7635" y="8633"/>
                </a:lnTo>
                <a:lnTo>
                  <a:pt x="5345" y="11296"/>
                </a:lnTo>
                <a:lnTo>
                  <a:pt x="1834" y="21600"/>
                </a:lnTo>
                <a:lnTo>
                  <a:pt x="611" y="20121"/>
                </a:lnTo>
                <a:lnTo>
                  <a:pt x="199" y="17721"/>
                </a:lnTo>
                <a:lnTo>
                  <a:pt x="0" y="16742"/>
                </a:lnTo>
                <a:lnTo>
                  <a:pt x="392" y="14251"/>
                </a:lnTo>
                <a:lnTo>
                  <a:pt x="2107" y="9535"/>
                </a:lnTo>
                <a:lnTo>
                  <a:pt x="5069" y="3424"/>
                </a:lnTo>
                <a:lnTo>
                  <a:pt x="6767" y="1899"/>
                </a:lnTo>
                <a:lnTo>
                  <a:pt x="8464" y="660"/>
                </a:lnTo>
                <a:lnTo>
                  <a:pt x="10264" y="0"/>
                </a:lnTo>
                <a:lnTo>
                  <a:pt x="12493" y="2"/>
                </a:lnTo>
                <a:lnTo>
                  <a:pt x="13979" y="492"/>
                </a:lnTo>
                <a:lnTo>
                  <a:pt x="15239" y="1806"/>
                </a:lnTo>
                <a:lnTo>
                  <a:pt x="16575" y="3677"/>
                </a:lnTo>
                <a:lnTo>
                  <a:pt x="17913" y="5452"/>
                </a:lnTo>
                <a:lnTo>
                  <a:pt x="19389" y="8345"/>
                </a:lnTo>
                <a:lnTo>
                  <a:pt x="20434" y="10894"/>
                </a:lnTo>
                <a:lnTo>
                  <a:pt x="21462" y="14759"/>
                </a:lnTo>
                <a:close/>
              </a:path>
            </a:pathLst>
          </a:custGeom>
          <a:solidFill>
            <a:srgbClr val="F5F7F8"/>
          </a:solidFill>
          <a:ln w="12700">
            <a:solidFill>
              <a:srgbClr val="F5F7F8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598px-2004_MI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282499"/>
            <a:ext cx="75946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28" name="Table 22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Wisconsin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Minnesota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Michigan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2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2216" y="8323953"/>
            <a:ext cx="3220293" cy="1208292"/>
          </a:xfrm>
          <a:prstGeom prst="rect">
            <a:avLst/>
          </a:prstGeom>
        </p:spPr>
      </p:pic>
      <p:sp>
        <p:nvSpPr>
          <p:cNvPr id="231" name="Shape 231"/>
          <p:cNvSpPr/>
          <p:nvPr/>
        </p:nvSpPr>
        <p:spPr>
          <a:xfrm>
            <a:off x="4486583" y="655780"/>
            <a:ext cx="3956706" cy="1250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273"/>
                </a:moveTo>
                <a:lnTo>
                  <a:pt x="15161" y="1554"/>
                </a:lnTo>
                <a:lnTo>
                  <a:pt x="11534" y="0"/>
                </a:lnTo>
                <a:lnTo>
                  <a:pt x="8548" y="232"/>
                </a:lnTo>
                <a:lnTo>
                  <a:pt x="5030" y="3098"/>
                </a:lnTo>
                <a:lnTo>
                  <a:pt x="2989" y="5513"/>
                </a:lnTo>
                <a:lnTo>
                  <a:pt x="0" y="11186"/>
                </a:lnTo>
                <a:lnTo>
                  <a:pt x="387" y="17536"/>
                </a:lnTo>
                <a:lnTo>
                  <a:pt x="2159" y="21600"/>
                </a:lnTo>
                <a:lnTo>
                  <a:pt x="4292" y="15161"/>
                </a:lnTo>
                <a:lnTo>
                  <a:pt x="7357" y="11316"/>
                </a:lnTo>
                <a:lnTo>
                  <a:pt x="11285" y="9214"/>
                </a:lnTo>
                <a:lnTo>
                  <a:pt x="13983" y="10913"/>
                </a:lnTo>
                <a:lnTo>
                  <a:pt x="16073" y="12344"/>
                </a:lnTo>
                <a:lnTo>
                  <a:pt x="20128" y="18828"/>
                </a:lnTo>
                <a:lnTo>
                  <a:pt x="21215" y="14446"/>
                </a:lnTo>
                <a:lnTo>
                  <a:pt x="21600" y="10273"/>
                </a:lnTo>
                <a:close/>
              </a:path>
            </a:pathLst>
          </a:custGeom>
          <a:solidFill>
            <a:srgbClr val="F2F2F2"/>
          </a:solidFill>
          <a:ln w="12700">
            <a:solidFill>
              <a:srgbClr val="F2F2F2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597px-2005_OR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21733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4" name="Table 234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Oregon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Washington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Nevada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3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5435" y="8323953"/>
            <a:ext cx="3220294" cy="1208292"/>
          </a:xfrm>
          <a:prstGeom prst="rect">
            <a:avLst/>
          </a:prstGeom>
        </p:spPr>
      </p:pic>
      <p:sp>
        <p:nvSpPr>
          <p:cNvPr id="237" name="Shape 237"/>
          <p:cNvSpPr/>
          <p:nvPr/>
        </p:nvSpPr>
        <p:spPr>
          <a:xfrm>
            <a:off x="4959125" y="715077"/>
            <a:ext cx="3108157" cy="9399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9090"/>
                </a:moveTo>
                <a:lnTo>
                  <a:pt x="17336" y="2802"/>
                </a:lnTo>
                <a:lnTo>
                  <a:pt x="11594" y="0"/>
                </a:lnTo>
                <a:lnTo>
                  <a:pt x="7661" y="145"/>
                </a:lnTo>
                <a:lnTo>
                  <a:pt x="3490" y="3214"/>
                </a:lnTo>
                <a:lnTo>
                  <a:pt x="0" y="8297"/>
                </a:lnTo>
                <a:lnTo>
                  <a:pt x="231" y="16985"/>
                </a:lnTo>
                <a:lnTo>
                  <a:pt x="2134" y="21600"/>
                </a:lnTo>
                <a:lnTo>
                  <a:pt x="5227" y="15113"/>
                </a:lnTo>
                <a:lnTo>
                  <a:pt x="8726" y="13113"/>
                </a:lnTo>
                <a:lnTo>
                  <a:pt x="11511" y="13113"/>
                </a:lnTo>
                <a:lnTo>
                  <a:pt x="14035" y="13314"/>
                </a:lnTo>
                <a:lnTo>
                  <a:pt x="16213" y="15789"/>
                </a:lnTo>
                <a:lnTo>
                  <a:pt x="19226" y="20604"/>
                </a:lnTo>
                <a:lnTo>
                  <a:pt x="20982" y="16658"/>
                </a:lnTo>
                <a:lnTo>
                  <a:pt x="21600" y="9090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597px-2004_WI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444204"/>
            <a:ext cx="7581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40" name="Table 240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California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Wisconsin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Michigan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Minnesota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4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95486" y="8323953"/>
            <a:ext cx="3220293" cy="1208292"/>
          </a:xfrm>
          <a:prstGeom prst="rect">
            <a:avLst/>
          </a:prstGeom>
        </p:spPr>
      </p:pic>
      <p:sp>
        <p:nvSpPr>
          <p:cNvPr id="243" name="Shape 243"/>
          <p:cNvSpPr/>
          <p:nvPr/>
        </p:nvSpPr>
        <p:spPr>
          <a:xfrm>
            <a:off x="4182790" y="783756"/>
            <a:ext cx="4534209" cy="1360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5124"/>
                </a:moveTo>
                <a:lnTo>
                  <a:pt x="20318" y="9555"/>
                </a:lnTo>
                <a:lnTo>
                  <a:pt x="17699" y="5268"/>
                </a:lnTo>
                <a:lnTo>
                  <a:pt x="14243" y="1279"/>
                </a:lnTo>
                <a:lnTo>
                  <a:pt x="10727" y="0"/>
                </a:lnTo>
                <a:lnTo>
                  <a:pt x="7477" y="1673"/>
                </a:lnTo>
                <a:lnTo>
                  <a:pt x="5086" y="4017"/>
                </a:lnTo>
                <a:lnTo>
                  <a:pt x="2902" y="7298"/>
                </a:lnTo>
                <a:lnTo>
                  <a:pt x="0" y="14071"/>
                </a:lnTo>
                <a:lnTo>
                  <a:pt x="1528" y="20881"/>
                </a:lnTo>
                <a:lnTo>
                  <a:pt x="3943" y="17420"/>
                </a:lnTo>
                <a:lnTo>
                  <a:pt x="7758" y="11510"/>
                </a:lnTo>
                <a:lnTo>
                  <a:pt x="10483" y="10338"/>
                </a:lnTo>
                <a:lnTo>
                  <a:pt x="13288" y="10778"/>
                </a:lnTo>
                <a:lnTo>
                  <a:pt x="15188" y="12446"/>
                </a:lnTo>
                <a:lnTo>
                  <a:pt x="18516" y="18698"/>
                </a:lnTo>
                <a:lnTo>
                  <a:pt x="20121" y="21600"/>
                </a:lnTo>
                <a:lnTo>
                  <a:pt x="21600" y="15124"/>
                </a:lnTo>
                <a:close/>
              </a:path>
            </a:pathLst>
          </a:custGeom>
          <a:solidFill>
            <a:srgbClr val="F5F5F5"/>
          </a:solidFill>
          <a:ln w="12700">
            <a:solidFill>
              <a:srgbClr val="F5F5F5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597px-2003_AL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203200"/>
            <a:ext cx="7581900" cy="76073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4746889" y="572525"/>
            <a:ext cx="3360706" cy="1041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" y="9341"/>
                </a:moveTo>
                <a:lnTo>
                  <a:pt x="5655" y="1360"/>
                </a:lnTo>
                <a:lnTo>
                  <a:pt x="8512" y="628"/>
                </a:lnTo>
                <a:lnTo>
                  <a:pt x="10977" y="0"/>
                </a:lnTo>
                <a:lnTo>
                  <a:pt x="13120" y="364"/>
                </a:lnTo>
                <a:lnTo>
                  <a:pt x="15782" y="1427"/>
                </a:lnTo>
                <a:lnTo>
                  <a:pt x="17727" y="3613"/>
                </a:lnTo>
                <a:lnTo>
                  <a:pt x="19681" y="6254"/>
                </a:lnTo>
                <a:lnTo>
                  <a:pt x="21195" y="9317"/>
                </a:lnTo>
                <a:lnTo>
                  <a:pt x="21600" y="14232"/>
                </a:lnTo>
                <a:lnTo>
                  <a:pt x="21233" y="19906"/>
                </a:lnTo>
                <a:lnTo>
                  <a:pt x="20586" y="21600"/>
                </a:lnTo>
                <a:lnTo>
                  <a:pt x="18667" y="18355"/>
                </a:lnTo>
                <a:lnTo>
                  <a:pt x="16146" y="14651"/>
                </a:lnTo>
                <a:lnTo>
                  <a:pt x="13758" y="12677"/>
                </a:lnTo>
                <a:lnTo>
                  <a:pt x="11643" y="12040"/>
                </a:lnTo>
                <a:lnTo>
                  <a:pt x="9056" y="11949"/>
                </a:lnTo>
                <a:lnTo>
                  <a:pt x="6874" y="12981"/>
                </a:lnTo>
                <a:lnTo>
                  <a:pt x="5208" y="14560"/>
                </a:lnTo>
                <a:lnTo>
                  <a:pt x="3873" y="17171"/>
                </a:lnTo>
                <a:lnTo>
                  <a:pt x="761" y="20504"/>
                </a:lnTo>
                <a:lnTo>
                  <a:pt x="320" y="18166"/>
                </a:lnTo>
                <a:lnTo>
                  <a:pt x="0" y="10923"/>
                </a:lnTo>
                <a:lnTo>
                  <a:pt x="19" y="9341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47" name="Table 247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Mississippi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Arkansas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Alabama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Georgia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4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1436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6" grpId="1"/>
      <p:bldP build="whole" bldLvl="1" animBg="1" rev="0" advAuto="0" spid="248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597px-2006_NV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50487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1" name="Table 81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California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Nevada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Oklahoma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070" y="8323953"/>
            <a:ext cx="3220293" cy="1208292"/>
          </a:xfrm>
          <a:prstGeom prst="rect">
            <a:avLst/>
          </a:prstGeom>
        </p:spPr>
      </p:pic>
      <p:sp>
        <p:nvSpPr>
          <p:cNvPr id="84" name="Shape 84"/>
          <p:cNvSpPr/>
          <p:nvPr/>
        </p:nvSpPr>
        <p:spPr>
          <a:xfrm>
            <a:off x="4864766" y="620296"/>
            <a:ext cx="3012728" cy="8954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7328"/>
                </a:moveTo>
                <a:lnTo>
                  <a:pt x="15692" y="1447"/>
                </a:lnTo>
                <a:lnTo>
                  <a:pt x="10841" y="0"/>
                </a:lnTo>
                <a:lnTo>
                  <a:pt x="6702" y="1709"/>
                </a:lnTo>
                <a:lnTo>
                  <a:pt x="2898" y="5117"/>
                </a:lnTo>
                <a:lnTo>
                  <a:pt x="0" y="9508"/>
                </a:lnTo>
                <a:lnTo>
                  <a:pt x="1592" y="20995"/>
                </a:lnTo>
                <a:lnTo>
                  <a:pt x="3478" y="20390"/>
                </a:lnTo>
                <a:lnTo>
                  <a:pt x="6841" y="16488"/>
                </a:lnTo>
                <a:lnTo>
                  <a:pt x="10349" y="13630"/>
                </a:lnTo>
                <a:lnTo>
                  <a:pt x="13595" y="13630"/>
                </a:lnTo>
                <a:lnTo>
                  <a:pt x="16532" y="15664"/>
                </a:lnTo>
                <a:lnTo>
                  <a:pt x="20142" y="20281"/>
                </a:lnTo>
                <a:lnTo>
                  <a:pt x="21576" y="21600"/>
                </a:lnTo>
                <a:lnTo>
                  <a:pt x="21600" y="7328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597px-2008_AK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02356"/>
            <a:ext cx="75819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5162880" y="602886"/>
            <a:ext cx="2749908" cy="919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8" h="21600" fill="norm" stroke="1" extrusionOk="0">
                <a:moveTo>
                  <a:pt x="942" y="4981"/>
                </a:moveTo>
                <a:lnTo>
                  <a:pt x="6817" y="1854"/>
                </a:lnTo>
                <a:lnTo>
                  <a:pt x="9099" y="0"/>
                </a:lnTo>
                <a:lnTo>
                  <a:pt x="12251" y="551"/>
                </a:lnTo>
                <a:lnTo>
                  <a:pt x="14818" y="723"/>
                </a:lnTo>
                <a:lnTo>
                  <a:pt x="18811" y="4095"/>
                </a:lnTo>
                <a:lnTo>
                  <a:pt x="21439" y="8189"/>
                </a:lnTo>
                <a:cubicBezTo>
                  <a:pt x="21439" y="8189"/>
                  <a:pt x="21600" y="17678"/>
                  <a:pt x="21531" y="17781"/>
                </a:cubicBezTo>
                <a:cubicBezTo>
                  <a:pt x="21462" y="17884"/>
                  <a:pt x="20820" y="21600"/>
                  <a:pt x="20820" y="21600"/>
                </a:cubicBezTo>
                <a:lnTo>
                  <a:pt x="17583" y="17918"/>
                </a:lnTo>
                <a:lnTo>
                  <a:pt x="14152" y="15269"/>
                </a:lnTo>
                <a:lnTo>
                  <a:pt x="10780" y="14202"/>
                </a:lnTo>
                <a:lnTo>
                  <a:pt x="8120" y="14202"/>
                </a:lnTo>
                <a:lnTo>
                  <a:pt x="5724" y="15269"/>
                </a:lnTo>
                <a:lnTo>
                  <a:pt x="3614" y="17230"/>
                </a:lnTo>
                <a:lnTo>
                  <a:pt x="1341" y="19432"/>
                </a:lnTo>
                <a:lnTo>
                  <a:pt x="0" y="19738"/>
                </a:lnTo>
                <a:lnTo>
                  <a:pt x="207" y="10796"/>
                </a:lnTo>
                <a:lnTo>
                  <a:pt x="942" y="4981"/>
                </a:lnTo>
                <a:close/>
              </a:path>
            </a:pathLst>
          </a:custGeom>
          <a:solidFill>
            <a:srgbClr val="F5F5F5"/>
          </a:solidFill>
          <a:ln w="12700"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53" name="Table 253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Alaska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Washington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Oregon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Montana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5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963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" grpId="1"/>
      <p:bldP build="whole" bldLvl="1" animBg="1" rev="0" advAuto="0" spid="25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597px-2006_NE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30518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8" name="Table 25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South Dakota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Nebraska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Montana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5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1931" y="8323953"/>
            <a:ext cx="3220293" cy="1208292"/>
          </a:xfrm>
          <a:prstGeom prst="rect">
            <a:avLst/>
          </a:prstGeom>
        </p:spPr>
      </p:pic>
      <p:sp>
        <p:nvSpPr>
          <p:cNvPr id="261" name="Shape 261"/>
          <p:cNvSpPr/>
          <p:nvPr/>
        </p:nvSpPr>
        <p:spPr>
          <a:xfrm>
            <a:off x="4555154" y="700948"/>
            <a:ext cx="3769575" cy="1141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307"/>
                </a:moveTo>
                <a:lnTo>
                  <a:pt x="2672" y="5964"/>
                </a:lnTo>
                <a:lnTo>
                  <a:pt x="5523" y="2659"/>
                </a:lnTo>
                <a:lnTo>
                  <a:pt x="8625" y="513"/>
                </a:lnTo>
                <a:lnTo>
                  <a:pt x="10896" y="0"/>
                </a:lnTo>
                <a:lnTo>
                  <a:pt x="13675" y="951"/>
                </a:lnTo>
                <a:lnTo>
                  <a:pt x="15617" y="1425"/>
                </a:lnTo>
                <a:lnTo>
                  <a:pt x="17337" y="3193"/>
                </a:lnTo>
                <a:lnTo>
                  <a:pt x="19122" y="5048"/>
                </a:lnTo>
                <a:lnTo>
                  <a:pt x="20114" y="7549"/>
                </a:lnTo>
                <a:lnTo>
                  <a:pt x="21600" y="9701"/>
                </a:lnTo>
                <a:lnTo>
                  <a:pt x="21456" y="18758"/>
                </a:lnTo>
                <a:lnTo>
                  <a:pt x="20583" y="21600"/>
                </a:lnTo>
                <a:lnTo>
                  <a:pt x="16044" y="13190"/>
                </a:lnTo>
                <a:lnTo>
                  <a:pt x="12364" y="11163"/>
                </a:lnTo>
                <a:lnTo>
                  <a:pt x="8502" y="10818"/>
                </a:lnTo>
                <a:lnTo>
                  <a:pt x="5631" y="14829"/>
                </a:lnTo>
                <a:lnTo>
                  <a:pt x="1769" y="19789"/>
                </a:lnTo>
                <a:lnTo>
                  <a:pt x="0" y="11307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597px-2005_C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75245"/>
            <a:ext cx="7581900" cy="76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4500267" y="758180"/>
            <a:ext cx="4090093" cy="12775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903"/>
                </a:moveTo>
                <a:lnTo>
                  <a:pt x="2199" y="6155"/>
                </a:lnTo>
                <a:lnTo>
                  <a:pt x="5360" y="2113"/>
                </a:lnTo>
                <a:lnTo>
                  <a:pt x="7528" y="631"/>
                </a:lnTo>
                <a:lnTo>
                  <a:pt x="10356" y="0"/>
                </a:lnTo>
                <a:lnTo>
                  <a:pt x="12753" y="78"/>
                </a:lnTo>
                <a:lnTo>
                  <a:pt x="14813" y="1750"/>
                </a:lnTo>
                <a:lnTo>
                  <a:pt x="16795" y="3008"/>
                </a:lnTo>
                <a:lnTo>
                  <a:pt x="18567" y="5831"/>
                </a:lnTo>
                <a:lnTo>
                  <a:pt x="19887" y="8059"/>
                </a:lnTo>
                <a:lnTo>
                  <a:pt x="20917" y="10990"/>
                </a:lnTo>
                <a:lnTo>
                  <a:pt x="21600" y="14514"/>
                </a:lnTo>
                <a:lnTo>
                  <a:pt x="20950" y="18303"/>
                </a:lnTo>
                <a:lnTo>
                  <a:pt x="19676" y="21600"/>
                </a:lnTo>
                <a:lnTo>
                  <a:pt x="17042" y="13206"/>
                </a:lnTo>
                <a:lnTo>
                  <a:pt x="14945" y="11498"/>
                </a:lnTo>
                <a:lnTo>
                  <a:pt x="11978" y="9641"/>
                </a:lnTo>
                <a:lnTo>
                  <a:pt x="9173" y="9641"/>
                </a:lnTo>
                <a:lnTo>
                  <a:pt x="7157" y="10383"/>
                </a:lnTo>
                <a:lnTo>
                  <a:pt x="5280" y="13128"/>
                </a:lnTo>
                <a:lnTo>
                  <a:pt x="2869" y="17547"/>
                </a:lnTo>
                <a:lnTo>
                  <a:pt x="1132" y="20437"/>
                </a:lnTo>
                <a:lnTo>
                  <a:pt x="111" y="14869"/>
                </a:lnTo>
                <a:lnTo>
                  <a:pt x="0" y="9903"/>
                </a:lnTo>
                <a:close/>
              </a:path>
            </a:pathLst>
          </a:custGeom>
          <a:solidFill>
            <a:srgbClr val="F8F8F8"/>
          </a:solidFill>
          <a:ln w="25400">
            <a:solidFill>
              <a:srgbClr val="F8F8F8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65" name="Table 265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Nevada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California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Utah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6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13909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2"/>
      <p:bldP build="whole" bldLvl="1" animBg="1" rev="0" advAuto="0" spid="26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600px-Montana_quarter,_reverse_side,_20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314512"/>
            <a:ext cx="76200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0" name="Table 270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Washington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Montana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7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24197" y="8323953"/>
            <a:ext cx="3220293" cy="1208292"/>
          </a:xfrm>
          <a:prstGeom prst="rect">
            <a:avLst/>
          </a:prstGeom>
        </p:spPr>
      </p:pic>
      <p:sp>
        <p:nvSpPr>
          <p:cNvPr id="273" name="Shape 273"/>
          <p:cNvSpPr/>
          <p:nvPr/>
        </p:nvSpPr>
        <p:spPr>
          <a:xfrm>
            <a:off x="4632566" y="722411"/>
            <a:ext cx="3613983" cy="10914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580"/>
                </a:moveTo>
                <a:lnTo>
                  <a:pt x="3071" y="5733"/>
                </a:lnTo>
                <a:lnTo>
                  <a:pt x="5947" y="2420"/>
                </a:lnTo>
                <a:lnTo>
                  <a:pt x="9073" y="536"/>
                </a:lnTo>
                <a:lnTo>
                  <a:pt x="11916" y="0"/>
                </a:lnTo>
                <a:lnTo>
                  <a:pt x="14653" y="1119"/>
                </a:lnTo>
                <a:lnTo>
                  <a:pt x="16965" y="2787"/>
                </a:lnTo>
                <a:lnTo>
                  <a:pt x="18979" y="5042"/>
                </a:lnTo>
                <a:lnTo>
                  <a:pt x="21600" y="9716"/>
                </a:lnTo>
                <a:lnTo>
                  <a:pt x="21260" y="18809"/>
                </a:lnTo>
                <a:lnTo>
                  <a:pt x="20865" y="21600"/>
                </a:lnTo>
                <a:lnTo>
                  <a:pt x="16005" y="14251"/>
                </a:lnTo>
                <a:lnTo>
                  <a:pt x="12862" y="12086"/>
                </a:lnTo>
                <a:lnTo>
                  <a:pt x="8306" y="12297"/>
                </a:lnTo>
                <a:lnTo>
                  <a:pt x="5708" y="15088"/>
                </a:lnTo>
                <a:lnTo>
                  <a:pt x="1611" y="21305"/>
                </a:lnTo>
                <a:lnTo>
                  <a:pt x="0" y="11580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1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597px-2005_MN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62530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6" name="Table 276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Wisconsin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South Dakota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Minnesota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Iowa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7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3064" y="8323953"/>
            <a:ext cx="3220293" cy="1208292"/>
          </a:xfrm>
          <a:prstGeom prst="rect">
            <a:avLst/>
          </a:prstGeom>
        </p:spPr>
      </p:pic>
      <p:sp>
        <p:nvSpPr>
          <p:cNvPr id="279" name="Shape 279"/>
          <p:cNvSpPr/>
          <p:nvPr/>
        </p:nvSpPr>
        <p:spPr>
          <a:xfrm>
            <a:off x="4353271" y="736469"/>
            <a:ext cx="4142599" cy="1188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672"/>
                </a:moveTo>
                <a:lnTo>
                  <a:pt x="19133" y="6332"/>
                </a:lnTo>
                <a:lnTo>
                  <a:pt x="16161" y="2238"/>
                </a:lnTo>
                <a:lnTo>
                  <a:pt x="13133" y="229"/>
                </a:lnTo>
                <a:lnTo>
                  <a:pt x="10349" y="0"/>
                </a:lnTo>
                <a:lnTo>
                  <a:pt x="7161" y="1319"/>
                </a:lnTo>
                <a:lnTo>
                  <a:pt x="4791" y="3906"/>
                </a:lnTo>
                <a:lnTo>
                  <a:pt x="2734" y="6870"/>
                </a:lnTo>
                <a:lnTo>
                  <a:pt x="0" y="12839"/>
                </a:lnTo>
                <a:lnTo>
                  <a:pt x="1475" y="21015"/>
                </a:lnTo>
                <a:lnTo>
                  <a:pt x="2863" y="19849"/>
                </a:lnTo>
                <a:lnTo>
                  <a:pt x="6047" y="13137"/>
                </a:lnTo>
                <a:lnTo>
                  <a:pt x="9391" y="9844"/>
                </a:lnTo>
                <a:lnTo>
                  <a:pt x="12249" y="10032"/>
                </a:lnTo>
                <a:lnTo>
                  <a:pt x="14753" y="10550"/>
                </a:lnTo>
                <a:lnTo>
                  <a:pt x="16709" y="15066"/>
                </a:lnTo>
                <a:lnTo>
                  <a:pt x="18340" y="19201"/>
                </a:lnTo>
                <a:lnTo>
                  <a:pt x="21238" y="21600"/>
                </a:lnTo>
                <a:lnTo>
                  <a:pt x="21600" y="12672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597px-2006_ND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38666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82" name="Table 282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Montana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Dakota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Idaho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8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1835" y="8323953"/>
            <a:ext cx="3220294" cy="1208292"/>
          </a:xfrm>
          <a:prstGeom prst="rect">
            <a:avLst/>
          </a:prstGeom>
        </p:spPr>
      </p:pic>
      <p:sp>
        <p:nvSpPr>
          <p:cNvPr id="285" name="Shape 285"/>
          <p:cNvSpPr/>
          <p:nvPr/>
        </p:nvSpPr>
        <p:spPr>
          <a:xfrm>
            <a:off x="3872840" y="718045"/>
            <a:ext cx="5101572" cy="1729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4638"/>
                </a:moveTo>
                <a:lnTo>
                  <a:pt x="20971" y="21600"/>
                </a:lnTo>
                <a:lnTo>
                  <a:pt x="18030" y="15951"/>
                </a:lnTo>
                <a:lnTo>
                  <a:pt x="14485" y="9239"/>
                </a:lnTo>
                <a:lnTo>
                  <a:pt x="11740" y="6923"/>
                </a:lnTo>
                <a:lnTo>
                  <a:pt x="8173" y="8313"/>
                </a:lnTo>
                <a:lnTo>
                  <a:pt x="5040" y="12241"/>
                </a:lnTo>
                <a:lnTo>
                  <a:pt x="3281" y="14704"/>
                </a:lnTo>
                <a:lnTo>
                  <a:pt x="1754" y="20766"/>
                </a:lnTo>
                <a:lnTo>
                  <a:pt x="310" y="17208"/>
                </a:lnTo>
                <a:lnTo>
                  <a:pt x="0" y="16017"/>
                </a:lnTo>
                <a:lnTo>
                  <a:pt x="852" y="11994"/>
                </a:lnTo>
                <a:lnTo>
                  <a:pt x="2832" y="7132"/>
                </a:lnTo>
                <a:lnTo>
                  <a:pt x="5254" y="3130"/>
                </a:lnTo>
                <a:lnTo>
                  <a:pt x="7319" y="1154"/>
                </a:lnTo>
                <a:lnTo>
                  <a:pt x="9301" y="215"/>
                </a:lnTo>
                <a:lnTo>
                  <a:pt x="11788" y="0"/>
                </a:lnTo>
                <a:lnTo>
                  <a:pt x="14039" y="728"/>
                </a:lnTo>
                <a:lnTo>
                  <a:pt x="16130" y="2399"/>
                </a:lnTo>
                <a:lnTo>
                  <a:pt x="18319" y="5590"/>
                </a:lnTo>
                <a:lnTo>
                  <a:pt x="19735" y="8417"/>
                </a:lnTo>
                <a:lnTo>
                  <a:pt x="21600" y="14638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600px-2007_ID_Proof_Rev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2400" y="314512"/>
            <a:ext cx="76200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6616517" y="3850486"/>
            <a:ext cx="602723" cy="1768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980" y="21600"/>
                </a:moveTo>
                <a:lnTo>
                  <a:pt x="9476" y="19125"/>
                </a:lnTo>
                <a:lnTo>
                  <a:pt x="12520" y="16320"/>
                </a:lnTo>
                <a:lnTo>
                  <a:pt x="11943" y="13515"/>
                </a:lnTo>
                <a:lnTo>
                  <a:pt x="12363" y="11465"/>
                </a:lnTo>
                <a:lnTo>
                  <a:pt x="14724" y="8984"/>
                </a:lnTo>
                <a:lnTo>
                  <a:pt x="16562" y="6590"/>
                </a:lnTo>
                <a:lnTo>
                  <a:pt x="17716" y="5038"/>
                </a:lnTo>
                <a:lnTo>
                  <a:pt x="19658" y="3483"/>
                </a:lnTo>
                <a:lnTo>
                  <a:pt x="21600" y="1734"/>
                </a:lnTo>
                <a:lnTo>
                  <a:pt x="20393" y="537"/>
                </a:lnTo>
                <a:lnTo>
                  <a:pt x="11278" y="0"/>
                </a:lnTo>
                <a:lnTo>
                  <a:pt x="3726" y="107"/>
                </a:lnTo>
                <a:lnTo>
                  <a:pt x="2152" y="5797"/>
                </a:lnTo>
                <a:lnTo>
                  <a:pt x="0" y="11661"/>
                </a:lnTo>
                <a:lnTo>
                  <a:pt x="629" y="15628"/>
                </a:lnTo>
                <a:lnTo>
                  <a:pt x="1627" y="19665"/>
                </a:lnTo>
                <a:lnTo>
                  <a:pt x="1983" y="21212"/>
                </a:lnTo>
                <a:lnTo>
                  <a:pt x="4980" y="21600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289" name="Shape 289"/>
          <p:cNvSpPr/>
          <p:nvPr/>
        </p:nvSpPr>
        <p:spPr>
          <a:xfrm>
            <a:off x="6680348" y="4371633"/>
            <a:ext cx="1801979" cy="2120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58" y="12872"/>
                </a:moveTo>
                <a:lnTo>
                  <a:pt x="1619" y="12309"/>
                </a:lnTo>
                <a:lnTo>
                  <a:pt x="3585" y="7808"/>
                </a:lnTo>
                <a:lnTo>
                  <a:pt x="3585" y="5126"/>
                </a:lnTo>
                <a:lnTo>
                  <a:pt x="3441" y="4499"/>
                </a:lnTo>
                <a:lnTo>
                  <a:pt x="3634" y="3462"/>
                </a:lnTo>
                <a:lnTo>
                  <a:pt x="4213" y="1724"/>
                </a:lnTo>
                <a:lnTo>
                  <a:pt x="4896" y="414"/>
                </a:lnTo>
                <a:lnTo>
                  <a:pt x="5473" y="0"/>
                </a:lnTo>
                <a:lnTo>
                  <a:pt x="8192" y="1596"/>
                </a:lnTo>
                <a:lnTo>
                  <a:pt x="18598" y="6829"/>
                </a:lnTo>
                <a:lnTo>
                  <a:pt x="21459" y="10797"/>
                </a:lnTo>
                <a:lnTo>
                  <a:pt x="21600" y="15758"/>
                </a:lnTo>
                <a:lnTo>
                  <a:pt x="21093" y="21050"/>
                </a:lnTo>
                <a:lnTo>
                  <a:pt x="18586" y="21600"/>
                </a:lnTo>
                <a:lnTo>
                  <a:pt x="6230" y="21184"/>
                </a:lnTo>
                <a:lnTo>
                  <a:pt x="2386" y="21273"/>
                </a:lnTo>
                <a:lnTo>
                  <a:pt x="0" y="20904"/>
                </a:lnTo>
                <a:lnTo>
                  <a:pt x="0" y="16653"/>
                </a:lnTo>
                <a:lnTo>
                  <a:pt x="958" y="12872"/>
                </a:lnTo>
                <a:close/>
              </a:path>
            </a:pathLst>
          </a:custGeom>
          <a:solidFill/>
          <a:ln w="25400">
            <a:solidFill/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sp>
        <p:nvSpPr>
          <p:cNvPr id="290" name="Shape 290"/>
          <p:cNvSpPr/>
          <p:nvPr/>
        </p:nvSpPr>
        <p:spPr>
          <a:xfrm>
            <a:off x="5264282" y="742111"/>
            <a:ext cx="2442932" cy="735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6278"/>
                </a:moveTo>
                <a:lnTo>
                  <a:pt x="6031" y="258"/>
                </a:lnTo>
                <a:lnTo>
                  <a:pt x="10926" y="0"/>
                </a:lnTo>
                <a:lnTo>
                  <a:pt x="14936" y="1075"/>
                </a:lnTo>
                <a:lnTo>
                  <a:pt x="17668" y="2021"/>
                </a:lnTo>
                <a:lnTo>
                  <a:pt x="21302" y="6708"/>
                </a:lnTo>
                <a:lnTo>
                  <a:pt x="21600" y="9498"/>
                </a:lnTo>
                <a:lnTo>
                  <a:pt x="21276" y="16282"/>
                </a:lnTo>
                <a:lnTo>
                  <a:pt x="19724" y="20659"/>
                </a:lnTo>
                <a:lnTo>
                  <a:pt x="16177" y="18122"/>
                </a:lnTo>
                <a:lnTo>
                  <a:pt x="12124" y="16445"/>
                </a:lnTo>
                <a:lnTo>
                  <a:pt x="8628" y="16316"/>
                </a:lnTo>
                <a:lnTo>
                  <a:pt x="4701" y="18810"/>
                </a:lnTo>
                <a:lnTo>
                  <a:pt x="2217" y="21600"/>
                </a:lnTo>
                <a:cubicBezTo>
                  <a:pt x="2217" y="21600"/>
                  <a:pt x="1285" y="14974"/>
                  <a:pt x="1246" y="14720"/>
                </a:cubicBezTo>
                <a:cubicBezTo>
                  <a:pt x="1207" y="14467"/>
                  <a:pt x="497" y="7291"/>
                  <a:pt x="497" y="7291"/>
                </a:cubicBezTo>
                <a:lnTo>
                  <a:pt x="0" y="6278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91" name="Table 291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Alaska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Hawaii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Idaho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Maine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9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077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nodeType="afterEffect" presetClass="exi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presetClass="exi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presetClass="entr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3"/>
      <p:bldP build="whole" bldLvl="1" animBg="1" rev="0" advAuto="0" spid="289" grpId="2"/>
      <p:bldP build="whole" bldLvl="1" animBg="1" rev="0" advAuto="0" spid="292" grpId="4"/>
      <p:bldP build="whole" bldLvl="1" animBg="1" rev="0" advAuto="0" spid="28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597px-2003_AR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94455"/>
            <a:ext cx="7581900" cy="76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296"/>
          <p:cNvSpPr/>
          <p:nvPr/>
        </p:nvSpPr>
        <p:spPr>
          <a:xfrm>
            <a:off x="4559845" y="776034"/>
            <a:ext cx="3762293" cy="1114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19"/>
                </a:moveTo>
                <a:lnTo>
                  <a:pt x="3052" y="5083"/>
                </a:lnTo>
                <a:lnTo>
                  <a:pt x="5857" y="1903"/>
                </a:lnTo>
                <a:lnTo>
                  <a:pt x="8552" y="313"/>
                </a:lnTo>
                <a:lnTo>
                  <a:pt x="11520" y="0"/>
                </a:lnTo>
                <a:lnTo>
                  <a:pt x="13418" y="480"/>
                </a:lnTo>
                <a:lnTo>
                  <a:pt x="15375" y="2070"/>
                </a:lnTo>
                <a:lnTo>
                  <a:pt x="16906" y="3035"/>
                </a:lnTo>
                <a:lnTo>
                  <a:pt x="18568" y="5619"/>
                </a:lnTo>
                <a:lnTo>
                  <a:pt x="20381" y="8591"/>
                </a:lnTo>
                <a:lnTo>
                  <a:pt x="21600" y="11573"/>
                </a:lnTo>
                <a:lnTo>
                  <a:pt x="21524" y="13353"/>
                </a:lnTo>
                <a:lnTo>
                  <a:pt x="20272" y="19906"/>
                </a:lnTo>
                <a:lnTo>
                  <a:pt x="19524" y="21490"/>
                </a:lnTo>
                <a:lnTo>
                  <a:pt x="17759" y="17486"/>
                </a:lnTo>
                <a:lnTo>
                  <a:pt x="16139" y="14618"/>
                </a:lnTo>
                <a:lnTo>
                  <a:pt x="14895" y="12233"/>
                </a:lnTo>
                <a:lnTo>
                  <a:pt x="13484" y="11353"/>
                </a:lnTo>
                <a:lnTo>
                  <a:pt x="12427" y="10617"/>
                </a:lnTo>
                <a:lnTo>
                  <a:pt x="10527" y="10617"/>
                </a:lnTo>
                <a:lnTo>
                  <a:pt x="8931" y="11271"/>
                </a:lnTo>
                <a:lnTo>
                  <a:pt x="7268" y="12264"/>
                </a:lnTo>
                <a:lnTo>
                  <a:pt x="5881" y="14422"/>
                </a:lnTo>
                <a:lnTo>
                  <a:pt x="3563" y="18139"/>
                </a:lnTo>
                <a:lnTo>
                  <a:pt x="1195" y="20666"/>
                </a:lnTo>
                <a:lnTo>
                  <a:pt x="279" y="21600"/>
                </a:lnTo>
                <a:lnTo>
                  <a:pt x="136" y="15385"/>
                </a:lnTo>
                <a:lnTo>
                  <a:pt x="0" y="10819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297" name="Table 297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Missouri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Arkansas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Oklahoma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Kansas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29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56280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8" grpId="2"/>
      <p:bldP build="whole" bldLvl="1" animBg="1" rev="0" advAuto="0" spid="296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597px-2008_NM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70933"/>
            <a:ext cx="7581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2" name="Table 302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Arizona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Mexico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Utah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Nevada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0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8502" y="8323953"/>
            <a:ext cx="3220294" cy="1208292"/>
          </a:xfrm>
          <a:prstGeom prst="rect">
            <a:avLst/>
          </a:prstGeom>
        </p:spPr>
      </p:pic>
      <p:sp>
        <p:nvSpPr>
          <p:cNvPr id="305" name="Shape 305"/>
          <p:cNvSpPr/>
          <p:nvPr/>
        </p:nvSpPr>
        <p:spPr>
          <a:xfrm>
            <a:off x="4179985" y="661965"/>
            <a:ext cx="4629652" cy="1420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459" y="14312"/>
                </a:moveTo>
                <a:lnTo>
                  <a:pt x="18066" y="6176"/>
                </a:lnTo>
                <a:lnTo>
                  <a:pt x="14924" y="1620"/>
                </a:lnTo>
                <a:lnTo>
                  <a:pt x="11744" y="214"/>
                </a:lnTo>
                <a:lnTo>
                  <a:pt x="8768" y="0"/>
                </a:lnTo>
                <a:lnTo>
                  <a:pt x="6498" y="1373"/>
                </a:lnTo>
                <a:lnTo>
                  <a:pt x="4235" y="3498"/>
                </a:lnTo>
                <a:lnTo>
                  <a:pt x="2146" y="7521"/>
                </a:lnTo>
                <a:lnTo>
                  <a:pt x="0" y="14010"/>
                </a:lnTo>
                <a:lnTo>
                  <a:pt x="710" y="19829"/>
                </a:lnTo>
                <a:lnTo>
                  <a:pt x="1944" y="21600"/>
                </a:lnTo>
                <a:lnTo>
                  <a:pt x="4711" y="13287"/>
                </a:lnTo>
                <a:lnTo>
                  <a:pt x="7002" y="9878"/>
                </a:lnTo>
                <a:lnTo>
                  <a:pt x="9419" y="8329"/>
                </a:lnTo>
                <a:lnTo>
                  <a:pt x="11914" y="9210"/>
                </a:lnTo>
                <a:lnTo>
                  <a:pt x="14234" y="10493"/>
                </a:lnTo>
                <a:lnTo>
                  <a:pt x="16758" y="13105"/>
                </a:lnTo>
                <a:lnTo>
                  <a:pt x="17559" y="17311"/>
                </a:lnTo>
                <a:lnTo>
                  <a:pt x="20055" y="19967"/>
                </a:lnTo>
                <a:lnTo>
                  <a:pt x="21600" y="17488"/>
                </a:lnTo>
                <a:lnTo>
                  <a:pt x="21459" y="14312"/>
                </a:lnTo>
                <a:close/>
              </a:path>
            </a:pathLst>
          </a:custGeom>
          <a:solidFill>
            <a:srgbClr val="F6F6F6"/>
          </a:solidFill>
          <a:ln w="12700">
            <a:solidFill>
              <a:srgbClr val="F6F6F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598px-2001_NY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270933"/>
            <a:ext cx="75946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8" name="Table 30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Pennsylvania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York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Connecticut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0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5702" y="8323953"/>
            <a:ext cx="3220293" cy="1208292"/>
          </a:xfrm>
          <a:prstGeom prst="rect">
            <a:avLst/>
          </a:prstGeom>
        </p:spPr>
      </p:pic>
      <p:sp>
        <p:nvSpPr>
          <p:cNvPr id="311" name="Shape 311"/>
          <p:cNvSpPr/>
          <p:nvPr/>
        </p:nvSpPr>
        <p:spPr>
          <a:xfrm>
            <a:off x="4432415" y="639257"/>
            <a:ext cx="3977197" cy="1160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397"/>
                </a:moveTo>
                <a:lnTo>
                  <a:pt x="19088" y="6871"/>
                </a:lnTo>
                <a:lnTo>
                  <a:pt x="15803" y="2211"/>
                </a:lnTo>
                <a:lnTo>
                  <a:pt x="12037" y="0"/>
                </a:lnTo>
                <a:lnTo>
                  <a:pt x="8443" y="7"/>
                </a:lnTo>
                <a:lnTo>
                  <a:pt x="5467" y="2661"/>
                </a:lnTo>
                <a:lnTo>
                  <a:pt x="2761" y="5742"/>
                </a:lnTo>
                <a:lnTo>
                  <a:pt x="0" y="12013"/>
                </a:lnTo>
                <a:lnTo>
                  <a:pt x="2049" y="21600"/>
                </a:lnTo>
                <a:lnTo>
                  <a:pt x="3542" y="16479"/>
                </a:lnTo>
                <a:lnTo>
                  <a:pt x="3917" y="14402"/>
                </a:lnTo>
                <a:lnTo>
                  <a:pt x="4956" y="14889"/>
                </a:lnTo>
                <a:lnTo>
                  <a:pt x="6565" y="11964"/>
                </a:lnTo>
                <a:lnTo>
                  <a:pt x="9268" y="10394"/>
                </a:lnTo>
                <a:lnTo>
                  <a:pt x="11798" y="10719"/>
                </a:lnTo>
                <a:lnTo>
                  <a:pt x="13658" y="11043"/>
                </a:lnTo>
                <a:lnTo>
                  <a:pt x="15551" y="12235"/>
                </a:lnTo>
                <a:lnTo>
                  <a:pt x="17696" y="17916"/>
                </a:lnTo>
                <a:lnTo>
                  <a:pt x="20285" y="21545"/>
                </a:lnTo>
                <a:lnTo>
                  <a:pt x="21057" y="18133"/>
                </a:lnTo>
                <a:lnTo>
                  <a:pt x="21600" y="12397"/>
                </a:lnTo>
                <a:close/>
              </a:path>
            </a:pathLst>
          </a:custGeom>
          <a:solidFill>
            <a:srgbClr val="F9FBFA"/>
          </a:solidFill>
          <a:ln w="12700">
            <a:solidFill>
              <a:srgbClr val="F9FBFA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607px-2001_KY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282499"/>
            <a:ext cx="7708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87" name="Table 87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Kentucky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Tennessee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9949" y="8323953"/>
            <a:ext cx="3220293" cy="1208292"/>
          </a:xfrm>
          <a:prstGeom prst="rect">
            <a:avLst/>
          </a:prstGeom>
        </p:spPr>
      </p:pic>
      <p:sp>
        <p:nvSpPr>
          <p:cNvPr id="90" name="Shape 90"/>
          <p:cNvSpPr/>
          <p:nvPr/>
        </p:nvSpPr>
        <p:spPr>
          <a:xfrm>
            <a:off x="4467070" y="672227"/>
            <a:ext cx="4041383" cy="11162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1957"/>
                </a:moveTo>
                <a:lnTo>
                  <a:pt x="1536" y="20343"/>
                </a:lnTo>
                <a:lnTo>
                  <a:pt x="3123" y="18851"/>
                </a:lnTo>
                <a:lnTo>
                  <a:pt x="8511" y="10839"/>
                </a:lnTo>
                <a:lnTo>
                  <a:pt x="11583" y="10885"/>
                </a:lnTo>
                <a:lnTo>
                  <a:pt x="15119" y="13171"/>
                </a:lnTo>
                <a:lnTo>
                  <a:pt x="19832" y="21600"/>
                </a:lnTo>
                <a:lnTo>
                  <a:pt x="21600" y="13593"/>
                </a:lnTo>
                <a:lnTo>
                  <a:pt x="16316" y="3093"/>
                </a:lnTo>
                <a:lnTo>
                  <a:pt x="8774" y="0"/>
                </a:lnTo>
                <a:lnTo>
                  <a:pt x="4758" y="3210"/>
                </a:lnTo>
                <a:lnTo>
                  <a:pt x="0" y="11957"/>
                </a:lnTo>
                <a:close/>
              </a:path>
            </a:pathLst>
          </a:custGeom>
          <a:solidFill>
            <a:srgbClr val="FDFDFD"/>
          </a:solidFill>
          <a:ln w="12700">
            <a:solidFill>
              <a:srgbClr val="FDFDFD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91" name="Shape 91"/>
          <p:cNvSpPr/>
          <p:nvPr/>
        </p:nvSpPr>
        <p:spPr>
          <a:xfrm>
            <a:off x="7084179" y="2370211"/>
            <a:ext cx="2299472" cy="320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20" y="0"/>
                </a:moveTo>
                <a:lnTo>
                  <a:pt x="21600" y="1127"/>
                </a:lnTo>
                <a:lnTo>
                  <a:pt x="21111" y="21600"/>
                </a:lnTo>
                <a:lnTo>
                  <a:pt x="0" y="19593"/>
                </a:lnTo>
                <a:lnTo>
                  <a:pt x="220" y="0"/>
                </a:lnTo>
                <a:close/>
              </a:path>
            </a:pathLst>
          </a:custGeom>
          <a:solidFill>
            <a:srgbClr val="F9FAFA"/>
          </a:solidFill>
          <a:ln w="12700">
            <a:solidFill>
              <a:srgbClr val="F9FAFA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597px-2004_I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30518"/>
            <a:ext cx="75819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/>
          <p:nvPr/>
        </p:nvSpPr>
        <p:spPr>
          <a:xfrm>
            <a:off x="5394672" y="691624"/>
            <a:ext cx="2136891" cy="743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5059"/>
                </a:moveTo>
                <a:lnTo>
                  <a:pt x="3576" y="2165"/>
                </a:lnTo>
                <a:lnTo>
                  <a:pt x="7214" y="718"/>
                </a:lnTo>
                <a:lnTo>
                  <a:pt x="10126" y="250"/>
                </a:lnTo>
                <a:lnTo>
                  <a:pt x="13292" y="0"/>
                </a:lnTo>
                <a:lnTo>
                  <a:pt x="15241" y="0"/>
                </a:lnTo>
                <a:lnTo>
                  <a:pt x="17565" y="2212"/>
                </a:lnTo>
                <a:lnTo>
                  <a:pt x="19705" y="3191"/>
                </a:lnTo>
                <a:lnTo>
                  <a:pt x="21215" y="6467"/>
                </a:lnTo>
                <a:lnTo>
                  <a:pt x="21600" y="10334"/>
                </a:lnTo>
                <a:lnTo>
                  <a:pt x="21600" y="17515"/>
                </a:lnTo>
                <a:lnTo>
                  <a:pt x="21260" y="21600"/>
                </a:lnTo>
                <a:lnTo>
                  <a:pt x="18328" y="19303"/>
                </a:lnTo>
                <a:lnTo>
                  <a:pt x="13754" y="16792"/>
                </a:lnTo>
                <a:lnTo>
                  <a:pt x="10220" y="16409"/>
                </a:lnTo>
                <a:lnTo>
                  <a:pt x="6701" y="16664"/>
                </a:lnTo>
                <a:lnTo>
                  <a:pt x="4051" y="19515"/>
                </a:lnTo>
                <a:lnTo>
                  <a:pt x="1403" y="20621"/>
                </a:lnTo>
                <a:lnTo>
                  <a:pt x="767" y="16154"/>
                </a:lnTo>
                <a:lnTo>
                  <a:pt x="27" y="7602"/>
                </a:lnTo>
                <a:lnTo>
                  <a:pt x="0" y="5059"/>
                </a:lnTo>
                <a:close/>
              </a:path>
            </a:pathLst>
          </a:custGeom>
          <a:solidFill>
            <a:srgbClr val="F5F5F5"/>
          </a:solidFill>
          <a:ln w="25400">
            <a:solidFill>
              <a:srgbClr val="F5F5F5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315" name="Table 315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Minnesota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Iowa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Dakota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York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1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49949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1"/>
      <p:bldP build="whole" bldLvl="1" animBg="1" rev="0" advAuto="0" spid="316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597px-2005_KS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78536"/>
            <a:ext cx="7581900" cy="76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>
            <a:off x="5069830" y="733491"/>
            <a:ext cx="2859352" cy="840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61" fill="norm" stroke="1" extrusionOk="0">
                <a:moveTo>
                  <a:pt x="0" y="7924"/>
                </a:moveTo>
                <a:lnTo>
                  <a:pt x="4688" y="3000"/>
                </a:lnTo>
                <a:lnTo>
                  <a:pt x="8193" y="296"/>
                </a:lnTo>
                <a:lnTo>
                  <a:pt x="11567" y="0"/>
                </a:lnTo>
                <a:lnTo>
                  <a:pt x="14089" y="296"/>
                </a:lnTo>
                <a:lnTo>
                  <a:pt x="16554" y="2222"/>
                </a:lnTo>
                <a:lnTo>
                  <a:pt x="18344" y="4480"/>
                </a:lnTo>
                <a:lnTo>
                  <a:pt x="19853" y="6846"/>
                </a:lnTo>
                <a:lnTo>
                  <a:pt x="21268" y="7365"/>
                </a:lnTo>
                <a:lnTo>
                  <a:pt x="21600" y="10212"/>
                </a:lnTo>
                <a:lnTo>
                  <a:pt x="21069" y="17202"/>
                </a:lnTo>
                <a:lnTo>
                  <a:pt x="20084" y="20461"/>
                </a:lnTo>
                <a:lnTo>
                  <a:pt x="16338" y="17017"/>
                </a:lnTo>
                <a:lnTo>
                  <a:pt x="12957" y="14758"/>
                </a:lnTo>
                <a:lnTo>
                  <a:pt x="10016" y="14758"/>
                </a:lnTo>
                <a:lnTo>
                  <a:pt x="7316" y="14943"/>
                </a:lnTo>
                <a:lnTo>
                  <a:pt x="5071" y="17832"/>
                </a:lnTo>
                <a:lnTo>
                  <a:pt x="2880" y="20461"/>
                </a:lnTo>
                <a:cubicBezTo>
                  <a:pt x="2880" y="20461"/>
                  <a:pt x="1412" y="21600"/>
                  <a:pt x="1412" y="21160"/>
                </a:cubicBezTo>
                <a:cubicBezTo>
                  <a:pt x="1412" y="20719"/>
                  <a:pt x="384" y="14055"/>
                  <a:pt x="384" y="14055"/>
                </a:cubicBezTo>
                <a:lnTo>
                  <a:pt x="129" y="10027"/>
                </a:lnTo>
                <a:lnTo>
                  <a:pt x="0" y="7924"/>
                </a:lnTo>
                <a:close/>
              </a:path>
            </a:pathLst>
          </a:custGeom>
          <a:solidFill>
            <a:srgbClr val="F8F8F8"/>
          </a:solidFill>
          <a:ln w="25400">
            <a:solidFill>
              <a:srgbClr val="F8F8F8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321" name="Table 321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Dakota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Kansas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Arizona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22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9070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0" grpId="1"/>
      <p:bldP build="whole" bldLvl="1" animBg="1" rev="0" advAuto="0" spid="322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598px-2002_MS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234481"/>
            <a:ext cx="75946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26" name="Table 326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Arkansas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Mississippi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Alabama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2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01931" y="8323953"/>
            <a:ext cx="3220293" cy="1208292"/>
          </a:xfrm>
          <a:prstGeom prst="rect">
            <a:avLst/>
          </a:prstGeom>
        </p:spPr>
      </p:pic>
      <p:sp>
        <p:nvSpPr>
          <p:cNvPr id="329" name="Shape 329"/>
          <p:cNvSpPr/>
          <p:nvPr/>
        </p:nvSpPr>
        <p:spPr>
          <a:xfrm>
            <a:off x="4308489" y="602950"/>
            <a:ext cx="4184750" cy="1223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928"/>
                </a:moveTo>
                <a:lnTo>
                  <a:pt x="15285" y="1551"/>
                </a:lnTo>
                <a:lnTo>
                  <a:pt x="10801" y="0"/>
                </a:lnTo>
                <a:lnTo>
                  <a:pt x="4981" y="3617"/>
                </a:lnTo>
                <a:lnTo>
                  <a:pt x="1152" y="10136"/>
                </a:lnTo>
                <a:lnTo>
                  <a:pt x="0" y="14335"/>
                </a:lnTo>
                <a:lnTo>
                  <a:pt x="2065" y="21600"/>
                </a:lnTo>
                <a:lnTo>
                  <a:pt x="7443" y="11461"/>
                </a:lnTo>
                <a:lnTo>
                  <a:pt x="10660" y="9629"/>
                </a:lnTo>
                <a:lnTo>
                  <a:pt x="13717" y="10954"/>
                </a:lnTo>
                <a:lnTo>
                  <a:pt x="15862" y="13959"/>
                </a:lnTo>
                <a:lnTo>
                  <a:pt x="20948" y="21408"/>
                </a:lnTo>
                <a:lnTo>
                  <a:pt x="21600" y="12928"/>
                </a:lnTo>
                <a:close/>
              </a:path>
            </a:pathLst>
          </a:custGeom>
          <a:solidFill>
            <a:srgbClr val="F8F8F8"/>
          </a:solidFill>
          <a:ln w="12700">
            <a:solidFill>
              <a:srgbClr val="F8F8F8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603px-1999_NJ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3350" y="287866"/>
            <a:ext cx="76581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2" name="Table 332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Pennsylvania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York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Jersey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3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2102" y="8323953"/>
            <a:ext cx="3220293" cy="1208292"/>
          </a:xfrm>
          <a:prstGeom prst="rect">
            <a:avLst/>
          </a:prstGeom>
        </p:spPr>
      </p:pic>
      <p:sp>
        <p:nvSpPr>
          <p:cNvPr id="335" name="Shape 335"/>
          <p:cNvSpPr/>
          <p:nvPr/>
        </p:nvSpPr>
        <p:spPr>
          <a:xfrm>
            <a:off x="4614591" y="643462"/>
            <a:ext cx="4118585" cy="1108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4477"/>
                </a:moveTo>
                <a:lnTo>
                  <a:pt x="19515" y="9039"/>
                </a:lnTo>
                <a:lnTo>
                  <a:pt x="16853" y="4446"/>
                </a:lnTo>
                <a:lnTo>
                  <a:pt x="14789" y="1798"/>
                </a:lnTo>
                <a:lnTo>
                  <a:pt x="12101" y="442"/>
                </a:lnTo>
                <a:lnTo>
                  <a:pt x="9962" y="0"/>
                </a:lnTo>
                <a:lnTo>
                  <a:pt x="7719" y="625"/>
                </a:lnTo>
                <a:lnTo>
                  <a:pt x="5676" y="1985"/>
                </a:lnTo>
                <a:lnTo>
                  <a:pt x="3574" y="5388"/>
                </a:lnTo>
                <a:lnTo>
                  <a:pt x="1630" y="8671"/>
                </a:lnTo>
                <a:lnTo>
                  <a:pt x="0" y="13321"/>
                </a:lnTo>
                <a:lnTo>
                  <a:pt x="1563" y="21361"/>
                </a:lnTo>
                <a:lnTo>
                  <a:pt x="4255" y="16780"/>
                </a:lnTo>
                <a:lnTo>
                  <a:pt x="6774" y="12527"/>
                </a:lnTo>
                <a:lnTo>
                  <a:pt x="9318" y="11676"/>
                </a:lnTo>
                <a:lnTo>
                  <a:pt x="10869" y="11059"/>
                </a:lnTo>
                <a:lnTo>
                  <a:pt x="12601" y="11336"/>
                </a:lnTo>
                <a:lnTo>
                  <a:pt x="14841" y="13150"/>
                </a:lnTo>
                <a:lnTo>
                  <a:pt x="17068" y="16496"/>
                </a:lnTo>
                <a:lnTo>
                  <a:pt x="19923" y="21600"/>
                </a:lnTo>
                <a:lnTo>
                  <a:pt x="21600" y="14477"/>
                </a:lnTo>
                <a:close/>
              </a:path>
            </a:pathLst>
          </a:custGeom>
          <a:solidFill>
            <a:srgbClr val="EFF2F4"/>
          </a:solidFill>
          <a:ln w="12700">
            <a:solidFill>
              <a:srgbClr val="EFF2F4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607px-2000_SC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331005"/>
            <a:ext cx="7708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38" name="Table 33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South Carolina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Carolina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Georgia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3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5710" y="8323953"/>
            <a:ext cx="3220293" cy="1208292"/>
          </a:xfrm>
          <a:prstGeom prst="rect">
            <a:avLst/>
          </a:prstGeom>
        </p:spPr>
      </p:pic>
      <p:sp>
        <p:nvSpPr>
          <p:cNvPr id="341" name="Shape 341"/>
          <p:cNvSpPr/>
          <p:nvPr/>
        </p:nvSpPr>
        <p:spPr>
          <a:xfrm>
            <a:off x="3658120" y="717416"/>
            <a:ext cx="5467278" cy="1798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5525"/>
                </a:moveTo>
                <a:lnTo>
                  <a:pt x="19806" y="9942"/>
                </a:lnTo>
                <a:lnTo>
                  <a:pt x="18411" y="7043"/>
                </a:lnTo>
                <a:lnTo>
                  <a:pt x="17050" y="4525"/>
                </a:lnTo>
                <a:lnTo>
                  <a:pt x="14942" y="1732"/>
                </a:lnTo>
                <a:lnTo>
                  <a:pt x="13329" y="718"/>
                </a:lnTo>
                <a:lnTo>
                  <a:pt x="11390" y="262"/>
                </a:lnTo>
                <a:lnTo>
                  <a:pt x="9701" y="0"/>
                </a:lnTo>
                <a:lnTo>
                  <a:pt x="8059" y="1283"/>
                </a:lnTo>
                <a:lnTo>
                  <a:pt x="6357" y="2167"/>
                </a:lnTo>
                <a:lnTo>
                  <a:pt x="4745" y="4557"/>
                </a:lnTo>
                <a:lnTo>
                  <a:pt x="2979" y="8042"/>
                </a:lnTo>
                <a:lnTo>
                  <a:pt x="1763" y="10435"/>
                </a:lnTo>
                <a:lnTo>
                  <a:pt x="761" y="14238"/>
                </a:lnTo>
                <a:lnTo>
                  <a:pt x="0" y="17296"/>
                </a:lnTo>
                <a:lnTo>
                  <a:pt x="22" y="19759"/>
                </a:lnTo>
                <a:lnTo>
                  <a:pt x="1236" y="21600"/>
                </a:lnTo>
                <a:lnTo>
                  <a:pt x="2165" y="19200"/>
                </a:lnTo>
                <a:lnTo>
                  <a:pt x="3972" y="14143"/>
                </a:lnTo>
                <a:lnTo>
                  <a:pt x="6283" y="9616"/>
                </a:lnTo>
                <a:lnTo>
                  <a:pt x="8228" y="7417"/>
                </a:lnTo>
                <a:lnTo>
                  <a:pt x="10250" y="6332"/>
                </a:lnTo>
                <a:lnTo>
                  <a:pt x="11644" y="6628"/>
                </a:lnTo>
                <a:lnTo>
                  <a:pt x="12763" y="7183"/>
                </a:lnTo>
                <a:lnTo>
                  <a:pt x="14657" y="8426"/>
                </a:lnTo>
                <a:lnTo>
                  <a:pt x="16776" y="12273"/>
                </a:lnTo>
                <a:lnTo>
                  <a:pt x="17972" y="15426"/>
                </a:lnTo>
                <a:lnTo>
                  <a:pt x="19591" y="19529"/>
                </a:lnTo>
                <a:lnTo>
                  <a:pt x="20421" y="20924"/>
                </a:lnTo>
                <a:lnTo>
                  <a:pt x="20950" y="20270"/>
                </a:lnTo>
                <a:lnTo>
                  <a:pt x="21090" y="18735"/>
                </a:lnTo>
                <a:lnTo>
                  <a:pt x="21479" y="16448"/>
                </a:lnTo>
                <a:lnTo>
                  <a:pt x="21600" y="15525"/>
                </a:lnTo>
                <a:close/>
              </a:path>
            </a:pathLst>
          </a:custGeom>
          <a:solidFill>
            <a:srgbClr val="EFF3F4"/>
          </a:solidFill>
          <a:ln w="12700">
            <a:solidFill>
              <a:srgbClr val="EFF3F4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597px-Washington_quarter,_reverse_side,_200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387605"/>
            <a:ext cx="7581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44" name="Table 344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Oregon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California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Alaska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Washington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4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57306" y="8323953"/>
            <a:ext cx="3220293" cy="1208292"/>
          </a:xfrm>
          <a:prstGeom prst="rect">
            <a:avLst/>
          </a:prstGeom>
        </p:spPr>
      </p:pic>
      <p:sp>
        <p:nvSpPr>
          <p:cNvPr id="347" name="Shape 347"/>
          <p:cNvSpPr/>
          <p:nvPr/>
        </p:nvSpPr>
        <p:spPr>
          <a:xfrm>
            <a:off x="4087387" y="772475"/>
            <a:ext cx="4813664" cy="14178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5108"/>
                </a:moveTo>
                <a:lnTo>
                  <a:pt x="19189" y="8361"/>
                </a:lnTo>
                <a:lnTo>
                  <a:pt x="16262" y="3403"/>
                </a:lnTo>
                <a:lnTo>
                  <a:pt x="12687" y="0"/>
                </a:lnTo>
                <a:lnTo>
                  <a:pt x="9796" y="7"/>
                </a:lnTo>
                <a:lnTo>
                  <a:pt x="7566" y="754"/>
                </a:lnTo>
                <a:lnTo>
                  <a:pt x="6013" y="2461"/>
                </a:lnTo>
                <a:lnTo>
                  <a:pt x="4055" y="5329"/>
                </a:lnTo>
                <a:lnTo>
                  <a:pt x="1870" y="8851"/>
                </a:lnTo>
                <a:lnTo>
                  <a:pt x="0" y="14788"/>
                </a:lnTo>
                <a:lnTo>
                  <a:pt x="2071" y="20678"/>
                </a:lnTo>
                <a:lnTo>
                  <a:pt x="6682" y="10195"/>
                </a:lnTo>
                <a:lnTo>
                  <a:pt x="9198" y="8107"/>
                </a:lnTo>
                <a:lnTo>
                  <a:pt x="11750" y="8589"/>
                </a:lnTo>
                <a:lnTo>
                  <a:pt x="14408" y="9827"/>
                </a:lnTo>
                <a:lnTo>
                  <a:pt x="20097" y="21600"/>
                </a:lnTo>
                <a:lnTo>
                  <a:pt x="21600" y="15108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597px-2008_OK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54000"/>
            <a:ext cx="7581900" cy="76200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0" name="Table 350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Oklahoma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Nebraska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5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8769" y="8323953"/>
            <a:ext cx="3220293" cy="1208292"/>
          </a:xfrm>
          <a:prstGeom prst="rect">
            <a:avLst/>
          </a:prstGeom>
        </p:spPr>
      </p:pic>
      <p:sp>
        <p:nvSpPr>
          <p:cNvPr id="353" name="Shape 353"/>
          <p:cNvSpPr/>
          <p:nvPr/>
        </p:nvSpPr>
        <p:spPr>
          <a:xfrm>
            <a:off x="4247970" y="663332"/>
            <a:ext cx="4179357" cy="12396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0896"/>
                </a:moveTo>
                <a:lnTo>
                  <a:pt x="18006" y="3289"/>
                </a:lnTo>
                <a:lnTo>
                  <a:pt x="13575" y="543"/>
                </a:lnTo>
                <a:lnTo>
                  <a:pt x="10344" y="0"/>
                </a:lnTo>
                <a:lnTo>
                  <a:pt x="7033" y="1675"/>
                </a:lnTo>
                <a:lnTo>
                  <a:pt x="4483" y="4363"/>
                </a:lnTo>
                <a:lnTo>
                  <a:pt x="1691" y="9891"/>
                </a:lnTo>
                <a:lnTo>
                  <a:pt x="0" y="14303"/>
                </a:lnTo>
                <a:lnTo>
                  <a:pt x="1461" y="21600"/>
                </a:lnTo>
                <a:lnTo>
                  <a:pt x="4083" y="18658"/>
                </a:lnTo>
                <a:lnTo>
                  <a:pt x="6580" y="14246"/>
                </a:lnTo>
                <a:lnTo>
                  <a:pt x="8554" y="11119"/>
                </a:lnTo>
                <a:lnTo>
                  <a:pt x="11260" y="10663"/>
                </a:lnTo>
                <a:lnTo>
                  <a:pt x="13907" y="10663"/>
                </a:lnTo>
                <a:lnTo>
                  <a:pt x="15741" y="11220"/>
                </a:lnTo>
                <a:lnTo>
                  <a:pt x="16866" y="14861"/>
                </a:lnTo>
                <a:lnTo>
                  <a:pt x="19482" y="19780"/>
                </a:lnTo>
                <a:lnTo>
                  <a:pt x="20806" y="20946"/>
                </a:lnTo>
                <a:lnTo>
                  <a:pt x="21600" y="10896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1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598px-2002_OH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5100" y="440266"/>
            <a:ext cx="75946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56" name="Table 356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Indiana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Illinois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Iowa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57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88502" y="8323953"/>
            <a:ext cx="3220294" cy="1208292"/>
          </a:xfrm>
          <a:prstGeom prst="rect">
            <a:avLst/>
          </a:prstGeom>
        </p:spPr>
      </p:pic>
      <p:sp>
        <p:nvSpPr>
          <p:cNvPr id="359" name="Shape 359"/>
          <p:cNvSpPr/>
          <p:nvPr/>
        </p:nvSpPr>
        <p:spPr>
          <a:xfrm>
            <a:off x="5378321" y="779486"/>
            <a:ext cx="2095010" cy="7130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6154"/>
                </a:moveTo>
                <a:lnTo>
                  <a:pt x="15065" y="844"/>
                </a:lnTo>
                <a:lnTo>
                  <a:pt x="8160" y="0"/>
                </a:lnTo>
                <a:lnTo>
                  <a:pt x="1580" y="4063"/>
                </a:lnTo>
                <a:lnTo>
                  <a:pt x="0" y="9178"/>
                </a:lnTo>
                <a:lnTo>
                  <a:pt x="1235" y="21600"/>
                </a:lnTo>
                <a:lnTo>
                  <a:pt x="4671" y="18866"/>
                </a:lnTo>
                <a:lnTo>
                  <a:pt x="9136" y="18866"/>
                </a:lnTo>
                <a:lnTo>
                  <a:pt x="13334" y="18866"/>
                </a:lnTo>
                <a:lnTo>
                  <a:pt x="17652" y="20013"/>
                </a:lnTo>
                <a:lnTo>
                  <a:pt x="20803" y="21248"/>
                </a:lnTo>
                <a:lnTo>
                  <a:pt x="21600" y="6154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7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602px-1999_P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9700" y="387605"/>
            <a:ext cx="76454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2" name="Table 362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Maryland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Delaware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Pennsylvania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Jersey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63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7529" y="8323953"/>
            <a:ext cx="3220293" cy="1208292"/>
          </a:xfrm>
          <a:prstGeom prst="rect">
            <a:avLst/>
          </a:prstGeom>
        </p:spPr>
      </p:pic>
      <p:sp>
        <p:nvSpPr>
          <p:cNvPr id="365" name="Shape 365"/>
          <p:cNvSpPr/>
          <p:nvPr/>
        </p:nvSpPr>
        <p:spPr>
          <a:xfrm>
            <a:off x="8445035" y="2331504"/>
            <a:ext cx="562733" cy="66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7" y="7839"/>
                </a:moveTo>
                <a:lnTo>
                  <a:pt x="2083" y="5716"/>
                </a:lnTo>
                <a:lnTo>
                  <a:pt x="13552" y="1537"/>
                </a:lnTo>
                <a:lnTo>
                  <a:pt x="19497" y="0"/>
                </a:lnTo>
                <a:lnTo>
                  <a:pt x="21600" y="790"/>
                </a:lnTo>
                <a:lnTo>
                  <a:pt x="20504" y="8560"/>
                </a:lnTo>
                <a:lnTo>
                  <a:pt x="18480" y="19189"/>
                </a:lnTo>
                <a:lnTo>
                  <a:pt x="15234" y="21600"/>
                </a:lnTo>
                <a:lnTo>
                  <a:pt x="10268" y="17228"/>
                </a:lnTo>
                <a:lnTo>
                  <a:pt x="3406" y="12177"/>
                </a:lnTo>
                <a:lnTo>
                  <a:pt x="0" y="9865"/>
                </a:lnTo>
                <a:lnTo>
                  <a:pt x="157" y="7839"/>
                </a:lnTo>
                <a:close/>
              </a:path>
            </a:pathLst>
          </a:custGeom>
          <a:solidFill>
            <a:srgbClr val="1E1F1F"/>
          </a:solidFill>
          <a:ln w="12700">
            <a:solidFill>
              <a:srgbClr val="1E1F1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  <p:sp>
        <p:nvSpPr>
          <p:cNvPr id="366" name="Shape 366"/>
          <p:cNvSpPr/>
          <p:nvPr/>
        </p:nvSpPr>
        <p:spPr>
          <a:xfrm>
            <a:off x="4091857" y="758241"/>
            <a:ext cx="4628099" cy="149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102" y="16482"/>
                </a:moveTo>
                <a:lnTo>
                  <a:pt x="20585" y="14315"/>
                </a:lnTo>
                <a:lnTo>
                  <a:pt x="21333" y="11968"/>
                </a:lnTo>
                <a:lnTo>
                  <a:pt x="21600" y="10055"/>
                </a:lnTo>
                <a:lnTo>
                  <a:pt x="20132" y="6433"/>
                </a:lnTo>
                <a:lnTo>
                  <a:pt x="16776" y="2474"/>
                </a:lnTo>
                <a:lnTo>
                  <a:pt x="14324" y="787"/>
                </a:lnTo>
                <a:lnTo>
                  <a:pt x="11933" y="0"/>
                </a:lnTo>
                <a:lnTo>
                  <a:pt x="9938" y="2"/>
                </a:lnTo>
                <a:lnTo>
                  <a:pt x="7498" y="1465"/>
                </a:lnTo>
                <a:lnTo>
                  <a:pt x="5961" y="3047"/>
                </a:lnTo>
                <a:lnTo>
                  <a:pt x="4155" y="5728"/>
                </a:lnTo>
                <a:lnTo>
                  <a:pt x="2717" y="8219"/>
                </a:lnTo>
                <a:lnTo>
                  <a:pt x="1523" y="11252"/>
                </a:lnTo>
                <a:lnTo>
                  <a:pt x="0" y="15237"/>
                </a:lnTo>
                <a:lnTo>
                  <a:pt x="1954" y="21600"/>
                </a:lnTo>
                <a:lnTo>
                  <a:pt x="4005" y="17606"/>
                </a:lnTo>
                <a:lnTo>
                  <a:pt x="6941" y="12741"/>
                </a:lnTo>
                <a:lnTo>
                  <a:pt x="8778" y="10215"/>
                </a:lnTo>
                <a:lnTo>
                  <a:pt x="9852" y="9067"/>
                </a:lnTo>
                <a:lnTo>
                  <a:pt x="11291" y="8672"/>
                </a:lnTo>
                <a:lnTo>
                  <a:pt x="12734" y="8553"/>
                </a:lnTo>
                <a:lnTo>
                  <a:pt x="14010" y="8672"/>
                </a:lnTo>
                <a:lnTo>
                  <a:pt x="15093" y="9582"/>
                </a:lnTo>
                <a:lnTo>
                  <a:pt x="16314" y="10768"/>
                </a:lnTo>
                <a:lnTo>
                  <a:pt x="17562" y="12587"/>
                </a:lnTo>
                <a:lnTo>
                  <a:pt x="18596" y="14288"/>
                </a:lnTo>
                <a:lnTo>
                  <a:pt x="19462" y="15395"/>
                </a:lnTo>
                <a:lnTo>
                  <a:pt x="20102" y="16482"/>
                </a:lnTo>
                <a:close/>
              </a:path>
            </a:pathLst>
          </a:custGeom>
          <a:solidFill>
            <a:srgbClr val="EEF3F3"/>
          </a:solidFill>
          <a:ln w="12700">
            <a:solidFill>
              <a:srgbClr val="EEF3F3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3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597px-2006_SD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508438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69" name="Table 369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Dakota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South Dakota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Wyoming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70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76619" y="8323953"/>
            <a:ext cx="3220294" cy="1208292"/>
          </a:xfrm>
          <a:prstGeom prst="rect">
            <a:avLst/>
          </a:prstGeom>
        </p:spPr>
      </p:pic>
      <p:sp>
        <p:nvSpPr>
          <p:cNvPr id="372" name="Shape 372"/>
          <p:cNvSpPr/>
          <p:nvPr/>
        </p:nvSpPr>
        <p:spPr>
          <a:xfrm>
            <a:off x="3824880" y="883587"/>
            <a:ext cx="5210343" cy="1633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5487"/>
                </a:moveTo>
                <a:lnTo>
                  <a:pt x="20689" y="21600"/>
                </a:lnTo>
                <a:lnTo>
                  <a:pt x="19205" y="18599"/>
                </a:lnTo>
                <a:lnTo>
                  <a:pt x="14818" y="9916"/>
                </a:lnTo>
                <a:lnTo>
                  <a:pt x="12662" y="8142"/>
                </a:lnTo>
                <a:lnTo>
                  <a:pt x="9638" y="7283"/>
                </a:lnTo>
                <a:lnTo>
                  <a:pt x="7715" y="9132"/>
                </a:lnTo>
                <a:lnTo>
                  <a:pt x="3854" y="16190"/>
                </a:lnTo>
                <a:lnTo>
                  <a:pt x="1819" y="21362"/>
                </a:lnTo>
                <a:lnTo>
                  <a:pt x="676" y="20131"/>
                </a:lnTo>
                <a:lnTo>
                  <a:pt x="0" y="17746"/>
                </a:lnTo>
                <a:lnTo>
                  <a:pt x="238" y="15224"/>
                </a:lnTo>
                <a:lnTo>
                  <a:pt x="1489" y="12554"/>
                </a:lnTo>
                <a:lnTo>
                  <a:pt x="3941" y="5644"/>
                </a:lnTo>
                <a:lnTo>
                  <a:pt x="5590" y="3323"/>
                </a:lnTo>
                <a:lnTo>
                  <a:pt x="7335" y="1165"/>
                </a:lnTo>
                <a:lnTo>
                  <a:pt x="10180" y="0"/>
                </a:lnTo>
                <a:lnTo>
                  <a:pt x="12505" y="331"/>
                </a:lnTo>
                <a:lnTo>
                  <a:pt x="15104" y="1667"/>
                </a:lnTo>
                <a:lnTo>
                  <a:pt x="16862" y="3980"/>
                </a:lnTo>
                <a:lnTo>
                  <a:pt x="18831" y="7249"/>
                </a:lnTo>
                <a:lnTo>
                  <a:pt x="20688" y="11903"/>
                </a:lnTo>
                <a:lnTo>
                  <a:pt x="21600" y="15487"/>
                </a:lnTo>
                <a:close/>
              </a:path>
            </a:pathLst>
          </a:custGeom>
          <a:solidFill>
            <a:srgbClr val="F9F9F9"/>
          </a:solidFill>
          <a:ln w="12700">
            <a:solidFill>
              <a:srgbClr val="F9F9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597px-2004_TX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444204"/>
            <a:ext cx="7581900" cy="7620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4" name="Table 94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Arizona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Oklahoma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Texas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Louisiana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5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396" y="8323953"/>
            <a:ext cx="3220293" cy="1208292"/>
          </a:xfrm>
          <a:prstGeom prst="rect">
            <a:avLst/>
          </a:prstGeom>
        </p:spPr>
      </p:pic>
      <p:sp>
        <p:nvSpPr>
          <p:cNvPr id="97" name="Shape 97"/>
          <p:cNvSpPr/>
          <p:nvPr/>
        </p:nvSpPr>
        <p:spPr>
          <a:xfrm>
            <a:off x="5271969" y="831002"/>
            <a:ext cx="2442193" cy="7289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7447"/>
                </a:moveTo>
                <a:lnTo>
                  <a:pt x="15680" y="899"/>
                </a:lnTo>
                <a:lnTo>
                  <a:pt x="11625" y="0"/>
                </a:lnTo>
                <a:lnTo>
                  <a:pt x="7774" y="9"/>
                </a:lnTo>
                <a:lnTo>
                  <a:pt x="4720" y="1846"/>
                </a:lnTo>
                <a:lnTo>
                  <a:pt x="1956" y="3003"/>
                </a:lnTo>
                <a:lnTo>
                  <a:pt x="0" y="6397"/>
                </a:lnTo>
                <a:lnTo>
                  <a:pt x="853" y="17772"/>
                </a:lnTo>
                <a:lnTo>
                  <a:pt x="2237" y="21285"/>
                </a:lnTo>
                <a:lnTo>
                  <a:pt x="4640" y="17172"/>
                </a:lnTo>
                <a:lnTo>
                  <a:pt x="9594" y="16254"/>
                </a:lnTo>
                <a:lnTo>
                  <a:pt x="13394" y="16494"/>
                </a:lnTo>
                <a:lnTo>
                  <a:pt x="16515" y="18610"/>
                </a:lnTo>
                <a:lnTo>
                  <a:pt x="19731" y="21600"/>
                </a:lnTo>
                <a:lnTo>
                  <a:pt x="20992" y="17168"/>
                </a:lnTo>
                <a:lnTo>
                  <a:pt x="21206" y="12142"/>
                </a:lnTo>
                <a:lnTo>
                  <a:pt x="21600" y="7447"/>
                </a:lnTo>
                <a:close/>
              </a:path>
            </a:pathLst>
          </a:custGeom>
          <a:solidFill>
            <a:srgbClr val="F6F6F6"/>
          </a:solidFill>
          <a:ln w="12700">
            <a:solidFill>
              <a:srgbClr val="F6F6F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597px-2005_WV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444204"/>
            <a:ext cx="7581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75" name="Table 375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Kentucky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Pennsylvania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West 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Carolina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376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396" y="8323953"/>
            <a:ext cx="3220293" cy="1208292"/>
          </a:xfrm>
          <a:prstGeom prst="rect">
            <a:avLst/>
          </a:prstGeom>
        </p:spPr>
      </p:pic>
      <p:sp>
        <p:nvSpPr>
          <p:cNvPr id="378" name="Shape 378"/>
          <p:cNvSpPr/>
          <p:nvPr/>
        </p:nvSpPr>
        <p:spPr>
          <a:xfrm>
            <a:off x="3896144" y="783977"/>
            <a:ext cx="5035027" cy="16578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4486"/>
                </a:moveTo>
                <a:lnTo>
                  <a:pt x="20220" y="10034"/>
                </a:lnTo>
                <a:lnTo>
                  <a:pt x="18194" y="5832"/>
                </a:lnTo>
                <a:lnTo>
                  <a:pt x="15930" y="2598"/>
                </a:lnTo>
                <a:lnTo>
                  <a:pt x="13441" y="818"/>
                </a:lnTo>
                <a:lnTo>
                  <a:pt x="10108" y="0"/>
                </a:lnTo>
                <a:lnTo>
                  <a:pt x="8009" y="1783"/>
                </a:lnTo>
                <a:lnTo>
                  <a:pt x="4865" y="4988"/>
                </a:lnTo>
                <a:lnTo>
                  <a:pt x="2099" y="9873"/>
                </a:lnTo>
                <a:lnTo>
                  <a:pt x="0" y="16523"/>
                </a:lnTo>
                <a:lnTo>
                  <a:pt x="2207" y="21600"/>
                </a:lnTo>
                <a:lnTo>
                  <a:pt x="2845" y="18598"/>
                </a:lnTo>
                <a:lnTo>
                  <a:pt x="7924" y="8749"/>
                </a:lnTo>
                <a:lnTo>
                  <a:pt x="10740" y="8474"/>
                </a:lnTo>
                <a:lnTo>
                  <a:pt x="13055" y="8611"/>
                </a:lnTo>
                <a:lnTo>
                  <a:pt x="15044" y="10071"/>
                </a:lnTo>
                <a:lnTo>
                  <a:pt x="17528" y="15062"/>
                </a:lnTo>
                <a:lnTo>
                  <a:pt x="20557" y="20465"/>
                </a:lnTo>
                <a:lnTo>
                  <a:pt x="21538" y="18048"/>
                </a:lnTo>
                <a:lnTo>
                  <a:pt x="21600" y="14486"/>
                </a:lnTo>
                <a:close/>
              </a:path>
            </a:pathLst>
          </a:custGeom>
          <a:solidFill>
            <a:srgbClr val="F8F8F8"/>
          </a:solidFill>
          <a:ln w="12700">
            <a:solidFill>
              <a:srgbClr val="F8F8F8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607px-2000_VA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331005"/>
            <a:ext cx="7708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0" name="Table 100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North Carolina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Maryland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Virginia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York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1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57529" y="8323953"/>
            <a:ext cx="3220293" cy="1208292"/>
          </a:xfrm>
          <a:prstGeom prst="rect">
            <a:avLst/>
          </a:prstGeom>
        </p:spPr>
      </p:pic>
      <p:sp>
        <p:nvSpPr>
          <p:cNvPr id="103" name="Shape 103"/>
          <p:cNvSpPr/>
          <p:nvPr/>
        </p:nvSpPr>
        <p:spPr>
          <a:xfrm>
            <a:off x="4755678" y="660798"/>
            <a:ext cx="3236674" cy="9294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600" fill="norm" stroke="1" extrusionOk="0">
                <a:moveTo>
                  <a:pt x="20690" y="8848"/>
                </a:moveTo>
                <a:cubicBezTo>
                  <a:pt x="21160" y="10602"/>
                  <a:pt x="21455" y="12838"/>
                  <a:pt x="21530" y="15224"/>
                </a:cubicBezTo>
                <a:cubicBezTo>
                  <a:pt x="21600" y="17422"/>
                  <a:pt x="21480" y="19642"/>
                  <a:pt x="21186" y="21600"/>
                </a:cubicBezTo>
                <a:lnTo>
                  <a:pt x="19800" y="21591"/>
                </a:lnTo>
                <a:lnTo>
                  <a:pt x="15464" y="15389"/>
                </a:lnTo>
                <a:lnTo>
                  <a:pt x="11416" y="13872"/>
                </a:lnTo>
                <a:lnTo>
                  <a:pt x="7838" y="14625"/>
                </a:lnTo>
                <a:lnTo>
                  <a:pt x="2457" y="20604"/>
                </a:lnTo>
                <a:lnTo>
                  <a:pt x="946" y="17035"/>
                </a:lnTo>
                <a:lnTo>
                  <a:pt x="0" y="11383"/>
                </a:lnTo>
                <a:lnTo>
                  <a:pt x="152" y="9885"/>
                </a:lnTo>
                <a:lnTo>
                  <a:pt x="2282" y="5834"/>
                </a:lnTo>
                <a:lnTo>
                  <a:pt x="5781" y="2483"/>
                </a:lnTo>
                <a:lnTo>
                  <a:pt x="9255" y="265"/>
                </a:lnTo>
                <a:lnTo>
                  <a:pt x="12589" y="0"/>
                </a:lnTo>
                <a:lnTo>
                  <a:pt x="15050" y="1296"/>
                </a:lnTo>
                <a:lnTo>
                  <a:pt x="17526" y="3431"/>
                </a:lnTo>
                <a:lnTo>
                  <a:pt x="19429" y="6064"/>
                </a:lnTo>
                <a:lnTo>
                  <a:pt x="20690" y="8848"/>
                </a:lnTo>
                <a:close/>
              </a:path>
            </a:pathLst>
          </a:custGeom>
          <a:solidFill>
            <a:srgbClr val="F5F8F9"/>
          </a:solidFill>
          <a:ln w="12700">
            <a:solidFill>
              <a:srgbClr val="F5F8F9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597px-2008_AZ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432874"/>
            <a:ext cx="7581900" cy="762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>
            <a:off x="4844950" y="810385"/>
            <a:ext cx="3271557" cy="10679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7715"/>
                </a:moveTo>
                <a:lnTo>
                  <a:pt x="6111" y="889"/>
                </a:lnTo>
                <a:lnTo>
                  <a:pt x="9501" y="0"/>
                </a:lnTo>
                <a:lnTo>
                  <a:pt x="12309" y="415"/>
                </a:lnTo>
                <a:lnTo>
                  <a:pt x="14932" y="1007"/>
                </a:lnTo>
                <a:lnTo>
                  <a:pt x="17347" y="2455"/>
                </a:lnTo>
                <a:lnTo>
                  <a:pt x="19030" y="4618"/>
                </a:lnTo>
                <a:lnTo>
                  <a:pt x="20790" y="7639"/>
                </a:lnTo>
                <a:lnTo>
                  <a:pt x="21571" y="10686"/>
                </a:lnTo>
                <a:lnTo>
                  <a:pt x="21600" y="15416"/>
                </a:lnTo>
                <a:lnTo>
                  <a:pt x="20904" y="19471"/>
                </a:lnTo>
                <a:lnTo>
                  <a:pt x="19725" y="21330"/>
                </a:lnTo>
                <a:lnTo>
                  <a:pt x="17099" y="16209"/>
                </a:lnTo>
                <a:lnTo>
                  <a:pt x="15388" y="13662"/>
                </a:lnTo>
                <a:lnTo>
                  <a:pt x="13010" y="12744"/>
                </a:lnTo>
                <a:lnTo>
                  <a:pt x="11038" y="11766"/>
                </a:lnTo>
                <a:lnTo>
                  <a:pt x="9144" y="12033"/>
                </a:lnTo>
                <a:lnTo>
                  <a:pt x="6988" y="13484"/>
                </a:lnTo>
                <a:lnTo>
                  <a:pt x="5462" y="15439"/>
                </a:lnTo>
                <a:lnTo>
                  <a:pt x="3267" y="18164"/>
                </a:lnTo>
                <a:lnTo>
                  <a:pt x="1237" y="21600"/>
                </a:lnTo>
                <a:lnTo>
                  <a:pt x="763" y="18046"/>
                </a:lnTo>
                <a:lnTo>
                  <a:pt x="434" y="10525"/>
                </a:lnTo>
                <a:lnTo>
                  <a:pt x="0" y="7715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107" name="Table 107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New Mexico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Utah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Arizona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Colorado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8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2226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8" grpId="2"/>
      <p:bldP build="whole" bldLvl="1" animBg="1" rev="0" advAuto="0" spid="10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597px-2003_IL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1450" y="250487"/>
            <a:ext cx="7581900" cy="76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Shape 112"/>
          <p:cNvSpPr/>
          <p:nvPr/>
        </p:nvSpPr>
        <p:spPr>
          <a:xfrm>
            <a:off x="4834235" y="661468"/>
            <a:ext cx="3230530" cy="8919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36" fill="norm" stroke="1" extrusionOk="0">
                <a:moveTo>
                  <a:pt x="0" y="8491"/>
                </a:moveTo>
                <a:lnTo>
                  <a:pt x="3717" y="3640"/>
                </a:lnTo>
                <a:lnTo>
                  <a:pt x="7169" y="555"/>
                </a:lnTo>
                <a:lnTo>
                  <a:pt x="10239" y="0"/>
                </a:lnTo>
                <a:lnTo>
                  <a:pt x="13291" y="417"/>
                </a:lnTo>
                <a:lnTo>
                  <a:pt x="16091" y="2013"/>
                </a:lnTo>
                <a:lnTo>
                  <a:pt x="18468" y="4338"/>
                </a:lnTo>
                <a:lnTo>
                  <a:pt x="20895" y="8433"/>
                </a:lnTo>
                <a:lnTo>
                  <a:pt x="21600" y="11382"/>
                </a:lnTo>
                <a:lnTo>
                  <a:pt x="20446" y="17898"/>
                </a:lnTo>
                <a:cubicBezTo>
                  <a:pt x="20446" y="17898"/>
                  <a:pt x="19116" y="21600"/>
                  <a:pt x="19116" y="21087"/>
                </a:cubicBezTo>
                <a:cubicBezTo>
                  <a:pt x="19116" y="20574"/>
                  <a:pt x="15780" y="14683"/>
                  <a:pt x="15780" y="14683"/>
                </a:cubicBezTo>
                <a:lnTo>
                  <a:pt x="12931" y="12913"/>
                </a:lnTo>
                <a:lnTo>
                  <a:pt x="10200" y="12531"/>
                </a:lnTo>
                <a:lnTo>
                  <a:pt x="8096" y="13225"/>
                </a:lnTo>
                <a:lnTo>
                  <a:pt x="5159" y="15342"/>
                </a:lnTo>
                <a:lnTo>
                  <a:pt x="2917" y="18986"/>
                </a:lnTo>
                <a:lnTo>
                  <a:pt x="1566" y="21102"/>
                </a:lnTo>
                <a:lnTo>
                  <a:pt x="508" y="14578"/>
                </a:lnTo>
                <a:lnTo>
                  <a:pt x="0" y="8491"/>
                </a:lnTo>
                <a:close/>
              </a:path>
            </a:pathLst>
          </a:custGeom>
          <a:solidFill>
            <a:srgbClr val="F9F9F9"/>
          </a:solidFill>
          <a:ln w="25400">
            <a:solidFill>
              <a:srgbClr val="F9F9F9"/>
            </a:solidFill>
            <a:miter lim="400000"/>
          </a:ln>
        </p:spPr>
        <p:txBody>
          <a:bodyPr lIns="0" tIns="0" rIns="0" bIns="0" anchor="b"/>
          <a:lstStyle/>
          <a:p>
            <a:pPr lvl="0"/>
          </a:p>
        </p:txBody>
      </p:sp>
      <p:graphicFrame>
        <p:nvGraphicFramePr>
          <p:cNvPr id="113" name="Table 113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Michigan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Indiana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Illinois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Iowa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4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077" y="8323953"/>
            <a:ext cx="3220293" cy="1208292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xi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entr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4" grpId="2"/>
      <p:bldP build="whole" bldLvl="1" animBg="1" rev="0" advAuto="0" spid="1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607px-2000_MD_Proof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7950" y="298505"/>
            <a:ext cx="7708900" cy="7607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18" name="Table 118"/>
          <p:cNvGraphicFramePr/>
          <p:nvPr/>
        </p:nvGraphicFramePr>
        <p:xfrm>
          <a:off x="543279" y="8466876"/>
          <a:ext cx="11930942" cy="93514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979560"/>
                <a:gridCol w="2979560"/>
                <a:gridCol w="2979560"/>
                <a:gridCol w="2979560"/>
              </a:tblGrid>
              <a:tr h="92244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Ohio</a:t>
                      </a: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Michigan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Maryland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000"/>
                        <a:t>Wisconsin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19" name="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5077" y="8323953"/>
            <a:ext cx="3220293" cy="1208292"/>
          </a:xfrm>
          <a:prstGeom prst="rect">
            <a:avLst/>
          </a:prstGeom>
        </p:spPr>
      </p:pic>
      <p:sp>
        <p:nvSpPr>
          <p:cNvPr id="121" name="Shape 121"/>
          <p:cNvSpPr/>
          <p:nvPr/>
        </p:nvSpPr>
        <p:spPr>
          <a:xfrm>
            <a:off x="4579162" y="648796"/>
            <a:ext cx="3806702" cy="1126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9888" y="8999"/>
                </a:moveTo>
                <a:lnTo>
                  <a:pt x="21412" y="12845"/>
                </a:lnTo>
                <a:lnTo>
                  <a:pt x="21600" y="16302"/>
                </a:lnTo>
                <a:lnTo>
                  <a:pt x="20954" y="19791"/>
                </a:lnTo>
                <a:lnTo>
                  <a:pt x="18901" y="19994"/>
                </a:lnTo>
                <a:lnTo>
                  <a:pt x="16599" y="16051"/>
                </a:lnTo>
                <a:lnTo>
                  <a:pt x="14144" y="13253"/>
                </a:lnTo>
                <a:lnTo>
                  <a:pt x="11620" y="11468"/>
                </a:lnTo>
                <a:lnTo>
                  <a:pt x="8787" y="11670"/>
                </a:lnTo>
                <a:lnTo>
                  <a:pt x="6219" y="13018"/>
                </a:lnTo>
                <a:lnTo>
                  <a:pt x="3074" y="19275"/>
                </a:lnTo>
                <a:lnTo>
                  <a:pt x="1133" y="21600"/>
                </a:lnTo>
                <a:lnTo>
                  <a:pt x="60" y="14388"/>
                </a:lnTo>
                <a:lnTo>
                  <a:pt x="0" y="11494"/>
                </a:lnTo>
                <a:lnTo>
                  <a:pt x="1090" y="8330"/>
                </a:lnTo>
                <a:lnTo>
                  <a:pt x="4848" y="3674"/>
                </a:lnTo>
                <a:lnTo>
                  <a:pt x="7903" y="903"/>
                </a:lnTo>
                <a:lnTo>
                  <a:pt x="10594" y="299"/>
                </a:lnTo>
                <a:lnTo>
                  <a:pt x="12545" y="0"/>
                </a:lnTo>
                <a:lnTo>
                  <a:pt x="14488" y="1651"/>
                </a:lnTo>
                <a:lnTo>
                  <a:pt x="16639" y="3336"/>
                </a:lnTo>
                <a:lnTo>
                  <a:pt x="18723" y="6306"/>
                </a:lnTo>
                <a:lnTo>
                  <a:pt x="19888" y="8999"/>
                </a:lnTo>
                <a:close/>
              </a:path>
            </a:pathLst>
          </a:custGeom>
          <a:solidFill>
            <a:srgbClr val="F3F5F6"/>
          </a:solidFill>
          <a:ln w="12700">
            <a:solidFill>
              <a:srgbClr val="F3F5F6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</a:p>
        </p:txBody>
      </p:sp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entr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